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7.xml" ContentType="application/vnd.openxmlformats-officedocument.themeOverride+xml"/>
  <Override PartName="/ppt/notesSlides/notesSlide21.xml" ContentType="application/vnd.openxmlformats-officedocument.presentationml.notesSlide+xml"/>
  <Override PartName="/ppt/theme/themeOverride18.xml" ContentType="application/vnd.openxmlformats-officedocument.themeOverr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notesSlides/notesSlide26.xml" ContentType="application/vnd.openxmlformats-officedocument.presentationml.notesSlide+xml"/>
  <Override PartName="/ppt/theme/themeOverride23.xml" ContentType="application/vnd.openxmlformats-officedocument.themeOverride+xml"/>
  <Override PartName="/ppt/notesSlides/notesSlide27.xml" ContentType="application/vnd.openxmlformats-officedocument.presentationml.notesSlide+xml"/>
  <Override PartName="/ppt/theme/themeOverride24.xml" ContentType="application/vnd.openxmlformats-officedocument.themeOverride+xml"/>
  <Override PartName="/ppt/notesSlides/notesSlide28.xml" ContentType="application/vnd.openxmlformats-officedocument.presentationml.notesSlide+xml"/>
  <Override PartName="/ppt/theme/themeOverride25.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theme/themeOverride27.xml" ContentType="application/vnd.openxmlformats-officedocument.themeOverride+xml"/>
  <Override PartName="/ppt/notesSlides/notesSlide32.xml" ContentType="application/vnd.openxmlformats-officedocument.presentationml.notesSlide+xml"/>
  <Override PartName="/ppt/theme/themeOverride28.xml" ContentType="application/vnd.openxmlformats-officedocument.themeOverride+xml"/>
  <Override PartName="/ppt/notesSlides/notesSlide33.xml" ContentType="application/vnd.openxmlformats-officedocument.presentationml.notesSlide+xml"/>
  <Override PartName="/ppt/theme/themeOverride29.xml" ContentType="application/vnd.openxmlformats-officedocument.themeOverride+xml"/>
  <Override PartName="/ppt/notesSlides/notesSlide34.xml" ContentType="application/vnd.openxmlformats-officedocument.presentationml.notesSlide+xml"/>
  <Override PartName="/ppt/theme/themeOverride30.xml" ContentType="application/vnd.openxmlformats-officedocument.themeOverr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theme/themeOverride32.xml" ContentType="application/vnd.openxmlformats-officedocument.themeOverride+xml"/>
  <Override PartName="/ppt/notesSlides/notesSlide37.xml" ContentType="application/vnd.openxmlformats-officedocument.presentationml.notesSlide+xml"/>
  <Override PartName="/ppt/theme/themeOverride33.xml" ContentType="application/vnd.openxmlformats-officedocument.themeOverride+xml"/>
  <Override PartName="/ppt/notesSlides/notesSlide38.xml" ContentType="application/vnd.openxmlformats-officedocument.presentationml.notesSlide+xml"/>
  <Override PartName="/ppt/theme/themeOverride34.xml" ContentType="application/vnd.openxmlformats-officedocument.themeOverride+xml"/>
  <Override PartName="/ppt/notesSlides/notesSlide39.xml" ContentType="application/vnd.openxmlformats-officedocument.presentationml.notesSlide+xml"/>
  <Override PartName="/ppt/theme/themeOverride35.xml" ContentType="application/vnd.openxmlformats-officedocument.themeOverride+xml"/>
  <Override PartName="/ppt/notesSlides/notesSlide40.xml" ContentType="application/vnd.openxmlformats-officedocument.presentationml.notesSlide+xml"/>
  <Override PartName="/ppt/theme/themeOverride36.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37.xml" ContentType="application/vnd.openxmlformats-officedocument.themeOverride+xml"/>
  <Override PartName="/ppt/notesSlides/notesSlide43.xml" ContentType="application/vnd.openxmlformats-officedocument.presentationml.notesSlide+xml"/>
  <Override PartName="/ppt/theme/themeOverride38.xml" ContentType="application/vnd.openxmlformats-officedocument.themeOverride+xml"/>
  <Override PartName="/ppt/notesSlides/notesSlide44.xml" ContentType="application/vnd.openxmlformats-officedocument.presentationml.notesSlide+xml"/>
  <Override PartName="/ppt/theme/themeOverride39.xml" ContentType="application/vnd.openxmlformats-officedocument.themeOverride+xml"/>
  <Override PartName="/ppt/notesSlides/notesSlide45.xml" ContentType="application/vnd.openxmlformats-officedocument.presentationml.notesSlide+xml"/>
  <Override PartName="/ppt/theme/themeOverride4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41.xml" ContentType="application/vnd.openxmlformats-officedocument.themeOverride+xml"/>
  <Override PartName="/ppt/notesSlides/notesSlide48.xml" ContentType="application/vnd.openxmlformats-officedocument.presentationml.notesSlide+xml"/>
  <Override PartName="/ppt/theme/themeOverride42.xml" ContentType="application/vnd.openxmlformats-officedocument.themeOverride+xml"/>
  <Override PartName="/ppt/notesSlides/notesSlide49.xml" ContentType="application/vnd.openxmlformats-officedocument.presentationml.notesSlide+xml"/>
  <Override PartName="/ppt/theme/themeOverride43.xml" ContentType="application/vnd.openxmlformats-officedocument.themeOverride+xml"/>
  <Override PartName="/ppt/notesSlides/notesSlide50.xml" ContentType="application/vnd.openxmlformats-officedocument.presentationml.notesSlide+xml"/>
  <Override PartName="/ppt/theme/themeOverride44.xml" ContentType="application/vnd.openxmlformats-officedocument.themeOverride+xml"/>
  <Override PartName="/ppt/notesSlides/notesSlide51.xml" ContentType="application/vnd.openxmlformats-officedocument.presentationml.notesSlide+xml"/>
  <Override PartName="/ppt/theme/themeOverride45.xml" ContentType="application/vnd.openxmlformats-officedocument.themeOverride+xml"/>
  <Override PartName="/ppt/notesSlides/notesSlide52.xml" ContentType="application/vnd.openxmlformats-officedocument.presentationml.notesSlide+xml"/>
  <Override PartName="/ppt/theme/themeOverride46.xml" ContentType="application/vnd.openxmlformats-officedocument.themeOverride+xml"/>
  <Override PartName="/ppt/notesSlides/notesSlide53.xml" ContentType="application/vnd.openxmlformats-officedocument.presentationml.notesSlide+xml"/>
  <Override PartName="/ppt/theme/themeOverride47.xml" ContentType="application/vnd.openxmlformats-officedocument.themeOverride+xml"/>
  <Override PartName="/ppt/notesSlides/notesSlide54.xml" ContentType="application/vnd.openxmlformats-officedocument.presentationml.notesSlide+xml"/>
  <Override PartName="/ppt/theme/themeOverride48.xml" ContentType="application/vnd.openxmlformats-officedocument.themeOverride+xml"/>
  <Override PartName="/ppt/notesSlides/notesSlide55.xml" ContentType="application/vnd.openxmlformats-officedocument.presentationml.notesSlide+xml"/>
  <Override PartName="/ppt/theme/themeOverride49.xml" ContentType="application/vnd.openxmlformats-officedocument.themeOverride+xml"/>
  <Override PartName="/ppt/notesSlides/notesSlide56.xml" ContentType="application/vnd.openxmlformats-officedocument.presentationml.notesSlide+xml"/>
  <Override PartName="/ppt/theme/themeOverride50.xml" ContentType="application/vnd.openxmlformats-officedocument.themeOverride+xml"/>
  <Override PartName="/ppt/notesSlides/notesSlide57.xml" ContentType="application/vnd.openxmlformats-officedocument.presentationml.notesSlide+xml"/>
  <Override PartName="/ppt/theme/themeOverride51.xml" ContentType="application/vnd.openxmlformats-officedocument.themeOverride+xml"/>
  <Override PartName="/ppt/notesSlides/notesSlide58.xml" ContentType="application/vnd.openxmlformats-officedocument.presentationml.notesSlide+xml"/>
  <Override PartName="/ppt/theme/themeOverride52.xml" ContentType="application/vnd.openxmlformats-officedocument.themeOverride+xml"/>
  <Override PartName="/ppt/notesSlides/notesSlide59.xml" ContentType="application/vnd.openxmlformats-officedocument.presentationml.notesSlide+xml"/>
  <Override PartName="/ppt/theme/themeOverride53.xml" ContentType="application/vnd.openxmlformats-officedocument.themeOverride+xml"/>
  <Override PartName="/ppt/notesSlides/notesSlide60.xml" ContentType="application/vnd.openxmlformats-officedocument.presentationml.notesSlide+xml"/>
  <Override PartName="/ppt/theme/themeOverride54.xml" ContentType="application/vnd.openxmlformats-officedocument.themeOverride+xml"/>
  <Override PartName="/ppt/notesSlides/notesSlide61.xml" ContentType="application/vnd.openxmlformats-officedocument.presentationml.notesSlide+xml"/>
  <Override PartName="/ppt/theme/themeOverride55.xml" ContentType="application/vnd.openxmlformats-officedocument.themeOverride+xml"/>
  <Override PartName="/ppt/notesSlides/notesSlide62.xml" ContentType="application/vnd.openxmlformats-officedocument.presentationml.notesSlide+xml"/>
  <Override PartName="/ppt/theme/themeOverride56.xml" ContentType="application/vnd.openxmlformats-officedocument.themeOverride+xml"/>
  <Override PartName="/ppt/notesSlides/notesSlide63.xml" ContentType="application/vnd.openxmlformats-officedocument.presentationml.notesSlide+xml"/>
  <Override PartName="/ppt/theme/themeOverride57.xml" ContentType="application/vnd.openxmlformats-officedocument.themeOverride+xml"/>
  <Override PartName="/ppt/notesSlides/notesSlide64.xml" ContentType="application/vnd.openxmlformats-officedocument.presentationml.notesSlide+xml"/>
  <Override PartName="/ppt/theme/themeOverride58.xml" ContentType="application/vnd.openxmlformats-officedocument.themeOverride+xml"/>
  <Override PartName="/ppt/notesSlides/notesSlide65.xml" ContentType="application/vnd.openxmlformats-officedocument.presentationml.notesSlide+xml"/>
  <Override PartName="/ppt/theme/themeOverride59.xml" ContentType="application/vnd.openxmlformats-officedocument.themeOverride+xml"/>
  <Override PartName="/ppt/notesSlides/notesSlide66.xml" ContentType="application/vnd.openxmlformats-officedocument.presentationml.notesSlide+xml"/>
  <Override PartName="/ppt/theme/themeOverride60.xml" ContentType="application/vnd.openxmlformats-officedocument.themeOverride+xml"/>
  <Override PartName="/ppt/notesSlides/notesSlide67.xml" ContentType="application/vnd.openxmlformats-officedocument.presentationml.notesSlide+xml"/>
  <Override PartName="/ppt/theme/themeOverride61.xml" ContentType="application/vnd.openxmlformats-officedocument.themeOverride+xml"/>
  <Override PartName="/ppt/notesSlides/notesSlide68.xml" ContentType="application/vnd.openxmlformats-officedocument.presentationml.notesSlide+xml"/>
  <Override PartName="/ppt/theme/themeOverride62.xml" ContentType="application/vnd.openxmlformats-officedocument.themeOverride+xml"/>
  <Override PartName="/ppt/notesSlides/notesSlide69.xml" ContentType="application/vnd.openxmlformats-officedocument.presentationml.notesSlide+xml"/>
  <Override PartName="/ppt/theme/themeOverride63.xml" ContentType="application/vnd.openxmlformats-officedocument.themeOverride+xml"/>
  <Override PartName="/ppt/notesSlides/notesSlide70.xml" ContentType="application/vnd.openxmlformats-officedocument.presentationml.notesSlide+xml"/>
  <Override PartName="/ppt/theme/themeOverride64.xml" ContentType="application/vnd.openxmlformats-officedocument.themeOverride+xml"/>
  <Override PartName="/ppt/notesSlides/notesSlide71.xml" ContentType="application/vnd.openxmlformats-officedocument.presentationml.notesSlide+xml"/>
  <Override PartName="/ppt/theme/themeOverride65.xml" ContentType="application/vnd.openxmlformats-officedocument.themeOverride+xml"/>
  <Override PartName="/ppt/notesSlides/notesSlide72.xml" ContentType="application/vnd.openxmlformats-officedocument.presentationml.notesSlide+xml"/>
  <Override PartName="/ppt/theme/themeOverride66.xml" ContentType="application/vnd.openxmlformats-officedocument.themeOverride+xml"/>
  <Override PartName="/ppt/notesSlides/notesSlide73.xml" ContentType="application/vnd.openxmlformats-officedocument.presentationml.notesSlide+xml"/>
  <Override PartName="/ppt/theme/themeOverride67.xml" ContentType="application/vnd.openxmlformats-officedocument.themeOverr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76"/>
  </p:notesMasterIdLst>
  <p:sldIdLst>
    <p:sldId id="368" r:id="rId2"/>
    <p:sldId id="369" r:id="rId3"/>
    <p:sldId id="370"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71" r:id="rId21"/>
    <p:sldId id="276" r:id="rId22"/>
    <p:sldId id="277" r:id="rId23"/>
    <p:sldId id="278" r:id="rId24"/>
    <p:sldId id="279" r:id="rId25"/>
    <p:sldId id="280" r:id="rId26"/>
    <p:sldId id="281" r:id="rId27"/>
    <p:sldId id="282" r:id="rId28"/>
    <p:sldId id="283" r:id="rId29"/>
    <p:sldId id="284" r:id="rId30"/>
    <p:sldId id="372" r:id="rId31"/>
    <p:sldId id="286" r:id="rId32"/>
    <p:sldId id="287" r:id="rId33"/>
    <p:sldId id="288" r:id="rId34"/>
    <p:sldId id="289" r:id="rId35"/>
    <p:sldId id="290" r:id="rId36"/>
    <p:sldId id="291" r:id="rId37"/>
    <p:sldId id="292" r:id="rId38"/>
    <p:sldId id="293" r:id="rId39"/>
    <p:sldId id="294" r:id="rId40"/>
    <p:sldId id="295" r:id="rId41"/>
    <p:sldId id="296" r:id="rId42"/>
    <p:sldId id="373" r:id="rId43"/>
    <p:sldId id="298" r:id="rId44"/>
    <p:sldId id="299" r:id="rId45"/>
    <p:sldId id="300" r:id="rId46"/>
    <p:sldId id="301" r:id="rId47"/>
    <p:sldId id="374"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1" r:id="rId65"/>
    <p:sldId id="322" r:id="rId66"/>
    <p:sldId id="323" r:id="rId67"/>
    <p:sldId id="324" r:id="rId68"/>
    <p:sldId id="325" r:id="rId69"/>
    <p:sldId id="326" r:id="rId70"/>
    <p:sldId id="327" r:id="rId71"/>
    <p:sldId id="328" r:id="rId72"/>
    <p:sldId id="329" r:id="rId73"/>
    <p:sldId id="330" r:id="rId74"/>
    <p:sldId id="331" r:id="rId75"/>
  </p:sldIdLst>
  <p:sldSz cx="24377650" cy="13716000"/>
  <p:notesSz cx="6858000" cy="9144000"/>
  <p:embeddedFontLst>
    <p:embeddedFont>
      <p:font typeface="Calibri" panose="020F0502020204030204" pitchFamily="34" charset="0"/>
      <p:regular r:id="rId77"/>
      <p:bold r:id="rId78"/>
      <p:italic r:id="rId79"/>
      <p:boldItalic r:id="rId80"/>
    </p:embeddedFont>
    <p:embeddedFont>
      <p:font typeface="Calibri Light" panose="020F0302020204030204" pitchFamily="34" charset="0"/>
      <p:regular r:id="rId81"/>
      <p:italic r:id="rId82"/>
    </p:embeddedFont>
    <p:embeddedFont>
      <p:font typeface="Lato" panose="020B0604020202020204" charset="0"/>
      <p:regular r:id="rId83"/>
      <p:bold r:id="rId84"/>
      <p:italic r:id="rId85"/>
      <p:boldItalic r:id="rId86"/>
    </p:embeddedFont>
    <p:embeddedFont>
      <p:font typeface="Montserrat" panose="020B0604020202020204" charset="-18"/>
      <p:regular r:id="rId87"/>
      <p:bold r:id="rId88"/>
      <p:italic r:id="rId89"/>
      <p:boldItalic r:id="rId90"/>
    </p:embeddedFont>
    <p:embeddedFont>
      <p:font typeface="Poppins" panose="020B0604020202020204" charset="-18"/>
      <p:regular r:id="rId91"/>
      <p:bold r:id="rId92"/>
      <p:italic r:id="rId93"/>
      <p:boldItalic r:id="rId94"/>
    </p:embeddedFont>
    <p:embeddedFont>
      <p:font typeface="Proxima Nova" panose="020B0604020202020204" charset="0"/>
      <p:regular r:id="rId95"/>
      <p:bold r:id="rId96"/>
      <p:italic r:id="rId97"/>
      <p:boldItalic r:id="rId98"/>
    </p:embeddedFont>
    <p:embeddedFont>
      <p:font typeface="Roboto Mono" panose="020B0604020202020204" charset="0"/>
      <p:regular r:id="rId99"/>
      <p:bold r:id="rId100"/>
      <p:italic r:id="rId101"/>
      <p:boldItalic r:id="rId102"/>
    </p:embeddedFont>
    <p:embeddedFont>
      <p:font typeface="Verdana" panose="020B060403050404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E4C664-9026-42D8-8B7F-184CBC75D03D}">
  <a:tblStyle styleId="{43E4C664-9026-42D8-8B7F-184CBC75D0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34" autoAdjust="0"/>
  </p:normalViewPr>
  <p:slideViewPr>
    <p:cSldViewPr snapToGrid="0">
      <p:cViewPr varScale="1">
        <p:scale>
          <a:sx n="28" d="100"/>
          <a:sy n="28" d="100"/>
        </p:scale>
        <p:origin x="13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7.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7.fntdata"/><Relationship Id="rId88" Type="http://schemas.openxmlformats.org/officeDocument/2006/relationships/font" Target="fonts/font12.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Oláh" userId="343df27d-cf76-4b1b-b828-1d7a6dc9b04f" providerId="ADAL" clId="{85693097-73F0-4EF0-8EA9-18428C9E51DD}"/>
    <pc:docChg chg="delSld delMainMaster">
      <pc:chgData name="Norbert Oláh" userId="343df27d-cf76-4b1b-b828-1d7a6dc9b04f" providerId="ADAL" clId="{85693097-73F0-4EF0-8EA9-18428C9E51DD}" dt="2024-04-14T19:35:00.240" v="20" actId="2696"/>
      <pc:docMkLst>
        <pc:docMk/>
      </pc:docMkLst>
      <pc:sldChg chg="del">
        <pc:chgData name="Norbert Oláh" userId="343df27d-cf76-4b1b-b828-1d7a6dc9b04f" providerId="ADAL" clId="{85693097-73F0-4EF0-8EA9-18428C9E51DD}" dt="2024-04-14T19:35:00.193" v="0" actId="2696"/>
        <pc:sldMkLst>
          <pc:docMk/>
          <pc:sldMk cId="0" sldId="256"/>
        </pc:sldMkLst>
      </pc:sldChg>
      <pc:sldMasterChg chg="del delSldLayout">
        <pc:chgData name="Norbert Oláh" userId="343df27d-cf76-4b1b-b828-1d7a6dc9b04f" providerId="ADAL" clId="{85693097-73F0-4EF0-8EA9-18428C9E51DD}" dt="2024-04-14T19:35:00.240" v="20" actId="2696"/>
        <pc:sldMasterMkLst>
          <pc:docMk/>
          <pc:sldMasterMk cId="1396101984" sldId="2147483692"/>
        </pc:sldMasterMkLst>
        <pc:sldLayoutChg chg="del">
          <pc:chgData name="Norbert Oláh" userId="343df27d-cf76-4b1b-b828-1d7a6dc9b04f" providerId="ADAL" clId="{85693097-73F0-4EF0-8EA9-18428C9E51DD}" dt="2024-04-14T19:35:00.193" v="1" actId="2696"/>
          <pc:sldLayoutMkLst>
            <pc:docMk/>
            <pc:sldMasterMk cId="1396101984" sldId="2147483692"/>
            <pc:sldLayoutMk cId="2015727614" sldId="2147483693"/>
          </pc:sldLayoutMkLst>
        </pc:sldLayoutChg>
        <pc:sldLayoutChg chg="del">
          <pc:chgData name="Norbert Oláh" userId="343df27d-cf76-4b1b-b828-1d7a6dc9b04f" providerId="ADAL" clId="{85693097-73F0-4EF0-8EA9-18428C9E51DD}" dt="2024-04-14T19:35:00.193" v="2" actId="2696"/>
          <pc:sldLayoutMkLst>
            <pc:docMk/>
            <pc:sldMasterMk cId="1396101984" sldId="2147483692"/>
            <pc:sldLayoutMk cId="1268672131" sldId="2147483694"/>
          </pc:sldLayoutMkLst>
        </pc:sldLayoutChg>
        <pc:sldLayoutChg chg="del">
          <pc:chgData name="Norbert Oláh" userId="343df27d-cf76-4b1b-b828-1d7a6dc9b04f" providerId="ADAL" clId="{85693097-73F0-4EF0-8EA9-18428C9E51DD}" dt="2024-04-14T19:35:00.209" v="3" actId="2696"/>
          <pc:sldLayoutMkLst>
            <pc:docMk/>
            <pc:sldMasterMk cId="1396101984" sldId="2147483692"/>
            <pc:sldLayoutMk cId="3510270136" sldId="2147483695"/>
          </pc:sldLayoutMkLst>
        </pc:sldLayoutChg>
        <pc:sldLayoutChg chg="del">
          <pc:chgData name="Norbert Oláh" userId="343df27d-cf76-4b1b-b828-1d7a6dc9b04f" providerId="ADAL" clId="{85693097-73F0-4EF0-8EA9-18428C9E51DD}" dt="2024-04-14T19:35:00.209" v="4" actId="2696"/>
          <pc:sldLayoutMkLst>
            <pc:docMk/>
            <pc:sldMasterMk cId="1396101984" sldId="2147483692"/>
            <pc:sldLayoutMk cId="634843668" sldId="2147483696"/>
          </pc:sldLayoutMkLst>
        </pc:sldLayoutChg>
        <pc:sldLayoutChg chg="del">
          <pc:chgData name="Norbert Oláh" userId="343df27d-cf76-4b1b-b828-1d7a6dc9b04f" providerId="ADAL" clId="{85693097-73F0-4EF0-8EA9-18428C9E51DD}" dt="2024-04-14T19:35:00.209" v="5" actId="2696"/>
          <pc:sldLayoutMkLst>
            <pc:docMk/>
            <pc:sldMasterMk cId="1396101984" sldId="2147483692"/>
            <pc:sldLayoutMk cId="2628316487" sldId="2147483697"/>
          </pc:sldLayoutMkLst>
        </pc:sldLayoutChg>
        <pc:sldLayoutChg chg="del">
          <pc:chgData name="Norbert Oláh" userId="343df27d-cf76-4b1b-b828-1d7a6dc9b04f" providerId="ADAL" clId="{85693097-73F0-4EF0-8EA9-18428C9E51DD}" dt="2024-04-14T19:35:00.209" v="6" actId="2696"/>
          <pc:sldLayoutMkLst>
            <pc:docMk/>
            <pc:sldMasterMk cId="1396101984" sldId="2147483692"/>
            <pc:sldLayoutMk cId="747953586" sldId="2147483698"/>
          </pc:sldLayoutMkLst>
        </pc:sldLayoutChg>
        <pc:sldLayoutChg chg="del">
          <pc:chgData name="Norbert Oláh" userId="343df27d-cf76-4b1b-b828-1d7a6dc9b04f" providerId="ADAL" clId="{85693097-73F0-4EF0-8EA9-18428C9E51DD}" dt="2024-04-14T19:35:00.209" v="7" actId="2696"/>
          <pc:sldLayoutMkLst>
            <pc:docMk/>
            <pc:sldMasterMk cId="1396101984" sldId="2147483692"/>
            <pc:sldLayoutMk cId="110682476" sldId="2147483699"/>
          </pc:sldLayoutMkLst>
        </pc:sldLayoutChg>
        <pc:sldLayoutChg chg="del">
          <pc:chgData name="Norbert Oláh" userId="343df27d-cf76-4b1b-b828-1d7a6dc9b04f" providerId="ADAL" clId="{85693097-73F0-4EF0-8EA9-18428C9E51DD}" dt="2024-04-14T19:35:00.209" v="8" actId="2696"/>
          <pc:sldLayoutMkLst>
            <pc:docMk/>
            <pc:sldMasterMk cId="1396101984" sldId="2147483692"/>
            <pc:sldLayoutMk cId="2854390530" sldId="2147483700"/>
          </pc:sldLayoutMkLst>
        </pc:sldLayoutChg>
        <pc:sldLayoutChg chg="del">
          <pc:chgData name="Norbert Oláh" userId="343df27d-cf76-4b1b-b828-1d7a6dc9b04f" providerId="ADAL" clId="{85693097-73F0-4EF0-8EA9-18428C9E51DD}" dt="2024-04-14T19:35:00.209" v="9" actId="2696"/>
          <pc:sldLayoutMkLst>
            <pc:docMk/>
            <pc:sldMasterMk cId="1396101984" sldId="2147483692"/>
            <pc:sldLayoutMk cId="185792468" sldId="2147483701"/>
          </pc:sldLayoutMkLst>
        </pc:sldLayoutChg>
        <pc:sldLayoutChg chg="del">
          <pc:chgData name="Norbert Oláh" userId="343df27d-cf76-4b1b-b828-1d7a6dc9b04f" providerId="ADAL" clId="{85693097-73F0-4EF0-8EA9-18428C9E51DD}" dt="2024-04-14T19:35:00.209" v="10" actId="2696"/>
          <pc:sldLayoutMkLst>
            <pc:docMk/>
            <pc:sldMasterMk cId="1396101984" sldId="2147483692"/>
            <pc:sldLayoutMk cId="2685134087" sldId="2147483702"/>
          </pc:sldLayoutMkLst>
        </pc:sldLayoutChg>
        <pc:sldLayoutChg chg="del">
          <pc:chgData name="Norbert Oláh" userId="343df27d-cf76-4b1b-b828-1d7a6dc9b04f" providerId="ADAL" clId="{85693097-73F0-4EF0-8EA9-18428C9E51DD}" dt="2024-04-14T19:35:00.224" v="11" actId="2696"/>
          <pc:sldLayoutMkLst>
            <pc:docMk/>
            <pc:sldMasterMk cId="1396101984" sldId="2147483692"/>
            <pc:sldLayoutMk cId="1093727688" sldId="2147483703"/>
          </pc:sldLayoutMkLst>
        </pc:sldLayoutChg>
        <pc:sldLayoutChg chg="del">
          <pc:chgData name="Norbert Oláh" userId="343df27d-cf76-4b1b-b828-1d7a6dc9b04f" providerId="ADAL" clId="{85693097-73F0-4EF0-8EA9-18428C9E51DD}" dt="2024-04-14T19:35:00.224" v="12" actId="2696"/>
          <pc:sldLayoutMkLst>
            <pc:docMk/>
            <pc:sldMasterMk cId="1396101984" sldId="2147483692"/>
            <pc:sldLayoutMk cId="2546171637" sldId="2147483704"/>
          </pc:sldLayoutMkLst>
        </pc:sldLayoutChg>
        <pc:sldLayoutChg chg="del">
          <pc:chgData name="Norbert Oláh" userId="343df27d-cf76-4b1b-b828-1d7a6dc9b04f" providerId="ADAL" clId="{85693097-73F0-4EF0-8EA9-18428C9E51DD}" dt="2024-04-14T19:35:00.224" v="13" actId="2696"/>
          <pc:sldLayoutMkLst>
            <pc:docMk/>
            <pc:sldMasterMk cId="1396101984" sldId="2147483692"/>
            <pc:sldLayoutMk cId="1683463714" sldId="2147483705"/>
          </pc:sldLayoutMkLst>
        </pc:sldLayoutChg>
        <pc:sldLayoutChg chg="del">
          <pc:chgData name="Norbert Oláh" userId="343df27d-cf76-4b1b-b828-1d7a6dc9b04f" providerId="ADAL" clId="{85693097-73F0-4EF0-8EA9-18428C9E51DD}" dt="2024-04-14T19:35:00.224" v="14" actId="2696"/>
          <pc:sldLayoutMkLst>
            <pc:docMk/>
            <pc:sldMasterMk cId="1396101984" sldId="2147483692"/>
            <pc:sldLayoutMk cId="3338989522" sldId="2147483706"/>
          </pc:sldLayoutMkLst>
        </pc:sldLayoutChg>
        <pc:sldLayoutChg chg="del">
          <pc:chgData name="Norbert Oláh" userId="343df27d-cf76-4b1b-b828-1d7a6dc9b04f" providerId="ADAL" clId="{85693097-73F0-4EF0-8EA9-18428C9E51DD}" dt="2024-04-14T19:35:00.224" v="15" actId="2696"/>
          <pc:sldLayoutMkLst>
            <pc:docMk/>
            <pc:sldMasterMk cId="1396101984" sldId="2147483692"/>
            <pc:sldLayoutMk cId="1827173528" sldId="2147483707"/>
          </pc:sldLayoutMkLst>
        </pc:sldLayoutChg>
        <pc:sldLayoutChg chg="del">
          <pc:chgData name="Norbert Oláh" userId="343df27d-cf76-4b1b-b828-1d7a6dc9b04f" providerId="ADAL" clId="{85693097-73F0-4EF0-8EA9-18428C9E51DD}" dt="2024-04-14T19:35:00.224" v="16" actId="2696"/>
          <pc:sldLayoutMkLst>
            <pc:docMk/>
            <pc:sldMasterMk cId="1396101984" sldId="2147483692"/>
            <pc:sldLayoutMk cId="4077846984" sldId="2147483708"/>
          </pc:sldLayoutMkLst>
        </pc:sldLayoutChg>
        <pc:sldLayoutChg chg="del">
          <pc:chgData name="Norbert Oláh" userId="343df27d-cf76-4b1b-b828-1d7a6dc9b04f" providerId="ADAL" clId="{85693097-73F0-4EF0-8EA9-18428C9E51DD}" dt="2024-04-14T19:35:00.240" v="17" actId="2696"/>
          <pc:sldLayoutMkLst>
            <pc:docMk/>
            <pc:sldMasterMk cId="1396101984" sldId="2147483692"/>
            <pc:sldLayoutMk cId="86462934" sldId="2147483709"/>
          </pc:sldLayoutMkLst>
        </pc:sldLayoutChg>
        <pc:sldLayoutChg chg="del">
          <pc:chgData name="Norbert Oláh" userId="343df27d-cf76-4b1b-b828-1d7a6dc9b04f" providerId="ADAL" clId="{85693097-73F0-4EF0-8EA9-18428C9E51DD}" dt="2024-04-14T19:35:00.240" v="18" actId="2696"/>
          <pc:sldLayoutMkLst>
            <pc:docMk/>
            <pc:sldMasterMk cId="1396101984" sldId="2147483692"/>
            <pc:sldLayoutMk cId="121919488" sldId="2147483710"/>
          </pc:sldLayoutMkLst>
        </pc:sldLayoutChg>
        <pc:sldLayoutChg chg="del">
          <pc:chgData name="Norbert Oláh" userId="343df27d-cf76-4b1b-b828-1d7a6dc9b04f" providerId="ADAL" clId="{85693097-73F0-4EF0-8EA9-18428C9E51DD}" dt="2024-04-14T19:35:00.240" v="19" actId="2696"/>
          <pc:sldLayoutMkLst>
            <pc:docMk/>
            <pc:sldMasterMk cId="1396101984" sldId="2147483692"/>
            <pc:sldLayoutMk cId="706003423" sldId="2147483711"/>
          </pc:sldLayoutMkLst>
        </pc:sldLayoutChg>
      </pc:sldMasterChg>
    </pc:docChg>
  </pc:docChgLst>
  <pc:docChgLst>
    <pc:chgData name="Oláh Norbert" userId="343df27d-cf76-4b1b-b828-1d7a6dc9b04f" providerId="ADAL" clId="{96048EEE-9EB4-420A-A22F-323A8805B53F}"/>
    <pc:docChg chg="undo redo custSel addSld delSld modSld">
      <pc:chgData name="Oláh Norbert" userId="343df27d-cf76-4b1b-b828-1d7a6dc9b04f" providerId="ADAL" clId="{96048EEE-9EB4-420A-A22F-323A8805B53F}" dt="2024-04-08T09:01:12.680" v="478" actId="1076"/>
      <pc:docMkLst>
        <pc:docMk/>
      </pc:docMkLst>
      <pc:sldChg chg="delSp modSp mod setBg">
        <pc:chgData name="Oláh Norbert" userId="343df27d-cf76-4b1b-b828-1d7a6dc9b04f" providerId="ADAL" clId="{96048EEE-9EB4-420A-A22F-323A8805B53F}" dt="2024-04-08T07:54:25.268" v="42"/>
        <pc:sldMkLst>
          <pc:docMk/>
          <pc:sldMk cId="0" sldId="259"/>
        </pc:sldMkLst>
        <pc:spChg chg="mod">
          <ac:chgData name="Oláh Norbert" userId="343df27d-cf76-4b1b-b828-1d7a6dc9b04f" providerId="ADAL" clId="{96048EEE-9EB4-420A-A22F-323A8805B53F}" dt="2024-04-08T07:51:16.508" v="38" actId="14100"/>
          <ac:spMkLst>
            <pc:docMk/>
            <pc:sldMk cId="0" sldId="259"/>
            <ac:spMk id="176" creationId="{00000000-0000-0000-0000-000000000000}"/>
          </ac:spMkLst>
        </pc:spChg>
        <pc:spChg chg="mod">
          <ac:chgData name="Oláh Norbert" userId="343df27d-cf76-4b1b-b828-1d7a6dc9b04f" providerId="ADAL" clId="{96048EEE-9EB4-420A-A22F-323A8805B53F}" dt="2024-04-08T07:51:25.556" v="39" actId="207"/>
          <ac:spMkLst>
            <pc:docMk/>
            <pc:sldMk cId="0" sldId="259"/>
            <ac:spMk id="177" creationId="{00000000-0000-0000-0000-000000000000}"/>
          </ac:spMkLst>
        </pc:spChg>
        <pc:spChg chg="del">
          <ac:chgData name="Oláh Norbert" userId="343df27d-cf76-4b1b-b828-1d7a6dc9b04f" providerId="ADAL" clId="{96048EEE-9EB4-420A-A22F-323A8805B53F}" dt="2024-04-08T07:50:01.016" v="23" actId="478"/>
          <ac:spMkLst>
            <pc:docMk/>
            <pc:sldMk cId="0" sldId="259"/>
            <ac:spMk id="178" creationId="{00000000-0000-0000-0000-000000000000}"/>
          </ac:spMkLst>
        </pc:spChg>
      </pc:sldChg>
      <pc:sldChg chg="addSp delSp modSp mod setBg">
        <pc:chgData name="Oláh Norbert" userId="343df27d-cf76-4b1b-b828-1d7a6dc9b04f" providerId="ADAL" clId="{96048EEE-9EB4-420A-A22F-323A8805B53F}" dt="2024-04-08T07:58:06.641" v="63" actId="207"/>
        <pc:sldMkLst>
          <pc:docMk/>
          <pc:sldMk cId="0" sldId="260"/>
        </pc:sldMkLst>
        <pc:spChg chg="add mod">
          <ac:chgData name="Oláh Norbert" userId="343df27d-cf76-4b1b-b828-1d7a6dc9b04f" providerId="ADAL" clId="{96048EEE-9EB4-420A-A22F-323A8805B53F}" dt="2024-04-08T07:57:14.915" v="62"/>
          <ac:spMkLst>
            <pc:docMk/>
            <pc:sldMk cId="0" sldId="260"/>
            <ac:spMk id="2" creationId="{F0CCF1DD-7DFB-5BDD-1A30-DA54A432EE2E}"/>
          </ac:spMkLst>
        </pc:spChg>
        <pc:spChg chg="del">
          <ac:chgData name="Oláh Norbert" userId="343df27d-cf76-4b1b-b828-1d7a6dc9b04f" providerId="ADAL" clId="{96048EEE-9EB4-420A-A22F-323A8805B53F}" dt="2024-04-08T07:57:14.064" v="61" actId="478"/>
          <ac:spMkLst>
            <pc:docMk/>
            <pc:sldMk cId="0" sldId="260"/>
            <ac:spMk id="186" creationId="{00000000-0000-0000-0000-000000000000}"/>
          </ac:spMkLst>
        </pc:spChg>
        <pc:spChg chg="mod">
          <ac:chgData name="Oláh Norbert" userId="343df27d-cf76-4b1b-b828-1d7a6dc9b04f" providerId="ADAL" clId="{96048EEE-9EB4-420A-A22F-323A8805B53F}" dt="2024-04-08T07:58:06.641" v="63" actId="207"/>
          <ac:spMkLst>
            <pc:docMk/>
            <pc:sldMk cId="0" sldId="260"/>
            <ac:spMk id="187" creationId="{00000000-0000-0000-0000-000000000000}"/>
          </ac:spMkLst>
        </pc:spChg>
        <pc:spChg chg="del">
          <ac:chgData name="Oláh Norbert" userId="343df27d-cf76-4b1b-b828-1d7a6dc9b04f" providerId="ADAL" clId="{96048EEE-9EB4-420A-A22F-323A8805B53F}" dt="2024-04-08T07:54:37.655" v="44" actId="478"/>
          <ac:spMkLst>
            <pc:docMk/>
            <pc:sldMk cId="0" sldId="260"/>
            <ac:spMk id="188" creationId="{00000000-0000-0000-0000-000000000000}"/>
          </ac:spMkLst>
        </pc:spChg>
      </pc:sldChg>
      <pc:sldChg chg="addSp delSp modSp mod setBg">
        <pc:chgData name="Oláh Norbert" userId="343df27d-cf76-4b1b-b828-1d7a6dc9b04f" providerId="ADAL" clId="{96048EEE-9EB4-420A-A22F-323A8805B53F}" dt="2024-04-08T07:58:13.289" v="65" actId="478"/>
        <pc:sldMkLst>
          <pc:docMk/>
          <pc:sldMk cId="0" sldId="261"/>
        </pc:sldMkLst>
        <pc:spChg chg="add mod">
          <ac:chgData name="Oláh Norbert" userId="343df27d-cf76-4b1b-b828-1d7a6dc9b04f" providerId="ADAL" clId="{96048EEE-9EB4-420A-A22F-323A8805B53F}" dt="2024-04-08T07:57:04.900" v="60"/>
          <ac:spMkLst>
            <pc:docMk/>
            <pc:sldMk cId="0" sldId="261"/>
            <ac:spMk id="2" creationId="{C2E7F954-E9B4-2529-BEC2-3F3A8268B43E}"/>
          </ac:spMkLst>
        </pc:spChg>
        <pc:spChg chg="del">
          <ac:chgData name="Oláh Norbert" userId="343df27d-cf76-4b1b-b828-1d7a6dc9b04f" providerId="ADAL" clId="{96048EEE-9EB4-420A-A22F-323A8805B53F}" dt="2024-04-08T07:57:04.629" v="59" actId="478"/>
          <ac:spMkLst>
            <pc:docMk/>
            <pc:sldMk cId="0" sldId="261"/>
            <ac:spMk id="196" creationId="{00000000-0000-0000-0000-000000000000}"/>
          </ac:spMkLst>
        </pc:spChg>
        <pc:spChg chg="del">
          <ac:chgData name="Oláh Norbert" userId="343df27d-cf76-4b1b-b828-1d7a6dc9b04f" providerId="ADAL" clId="{96048EEE-9EB4-420A-A22F-323A8805B53F}" dt="2024-04-08T07:58:13.289" v="65" actId="478"/>
          <ac:spMkLst>
            <pc:docMk/>
            <pc:sldMk cId="0" sldId="261"/>
            <ac:spMk id="197" creationId="{00000000-0000-0000-0000-000000000000}"/>
          </ac:spMkLst>
        </pc:spChg>
        <pc:spChg chg="mod">
          <ac:chgData name="Oláh Norbert" userId="343df27d-cf76-4b1b-b828-1d7a6dc9b04f" providerId="ADAL" clId="{96048EEE-9EB4-420A-A22F-323A8805B53F}" dt="2024-04-08T07:58:10.244" v="64" actId="207"/>
          <ac:spMkLst>
            <pc:docMk/>
            <pc:sldMk cId="0" sldId="261"/>
            <ac:spMk id="198" creationId="{00000000-0000-0000-0000-000000000000}"/>
          </ac:spMkLst>
        </pc:spChg>
      </pc:sldChg>
      <pc:sldChg chg="delSp modSp mod setBg">
        <pc:chgData name="Oláh Norbert" userId="343df27d-cf76-4b1b-b828-1d7a6dc9b04f" providerId="ADAL" clId="{96048EEE-9EB4-420A-A22F-323A8805B53F}" dt="2024-04-08T07:56:56.015" v="58" actId="207"/>
        <pc:sldMkLst>
          <pc:docMk/>
          <pc:sldMk cId="0" sldId="262"/>
        </pc:sldMkLst>
        <pc:spChg chg="mod">
          <ac:chgData name="Oláh Norbert" userId="343df27d-cf76-4b1b-b828-1d7a6dc9b04f" providerId="ADAL" clId="{96048EEE-9EB4-420A-A22F-323A8805B53F}" dt="2024-04-08T07:56:56.015" v="58" actId="207"/>
          <ac:spMkLst>
            <pc:docMk/>
            <pc:sldMk cId="0" sldId="262"/>
            <ac:spMk id="206" creationId="{00000000-0000-0000-0000-000000000000}"/>
          </ac:spMkLst>
        </pc:spChg>
        <pc:spChg chg="del">
          <ac:chgData name="Oláh Norbert" userId="343df27d-cf76-4b1b-b828-1d7a6dc9b04f" providerId="ADAL" clId="{96048EEE-9EB4-420A-A22F-323A8805B53F}" dt="2024-04-08T07:56:45.025" v="56" actId="478"/>
          <ac:spMkLst>
            <pc:docMk/>
            <pc:sldMk cId="0" sldId="262"/>
            <ac:spMk id="207" creationId="{00000000-0000-0000-0000-000000000000}"/>
          </ac:spMkLst>
        </pc:spChg>
      </pc:sldChg>
      <pc:sldChg chg="delSp modSp mod setBg">
        <pc:chgData name="Oláh Norbert" userId="343df27d-cf76-4b1b-b828-1d7a6dc9b04f" providerId="ADAL" clId="{96048EEE-9EB4-420A-A22F-323A8805B53F}" dt="2024-04-08T07:56:22.869" v="54" actId="1076"/>
        <pc:sldMkLst>
          <pc:docMk/>
          <pc:sldMk cId="0" sldId="263"/>
        </pc:sldMkLst>
        <pc:spChg chg="mod">
          <ac:chgData name="Oláh Norbert" userId="343df27d-cf76-4b1b-b828-1d7a6dc9b04f" providerId="ADAL" clId="{96048EEE-9EB4-420A-A22F-323A8805B53F}" dt="2024-04-08T07:56:11.349" v="52" actId="207"/>
          <ac:spMkLst>
            <pc:docMk/>
            <pc:sldMk cId="0" sldId="263"/>
            <ac:spMk id="218" creationId="{00000000-0000-0000-0000-000000000000}"/>
          </ac:spMkLst>
        </pc:spChg>
        <pc:spChg chg="mod">
          <ac:chgData name="Oláh Norbert" userId="343df27d-cf76-4b1b-b828-1d7a6dc9b04f" providerId="ADAL" clId="{96048EEE-9EB4-420A-A22F-323A8805B53F}" dt="2024-04-08T07:56:22.869" v="54" actId="1076"/>
          <ac:spMkLst>
            <pc:docMk/>
            <pc:sldMk cId="0" sldId="263"/>
            <ac:spMk id="219" creationId="{00000000-0000-0000-0000-000000000000}"/>
          </ac:spMkLst>
        </pc:spChg>
        <pc:spChg chg="del">
          <ac:chgData name="Oláh Norbert" userId="343df27d-cf76-4b1b-b828-1d7a6dc9b04f" providerId="ADAL" clId="{96048EEE-9EB4-420A-A22F-323A8805B53F}" dt="2024-04-08T07:55:59.100" v="48" actId="478"/>
          <ac:spMkLst>
            <pc:docMk/>
            <pc:sldMk cId="0" sldId="263"/>
            <ac:spMk id="220" creationId="{00000000-0000-0000-0000-000000000000}"/>
          </ac:spMkLst>
        </pc:spChg>
      </pc:sldChg>
      <pc:sldChg chg="addSp delSp modSp mod setBg">
        <pc:chgData name="Oláh Norbert" userId="343df27d-cf76-4b1b-b828-1d7a6dc9b04f" providerId="ADAL" clId="{96048EEE-9EB4-420A-A22F-323A8805B53F}" dt="2024-04-08T08:06:18.522" v="131" actId="478"/>
        <pc:sldMkLst>
          <pc:docMk/>
          <pc:sldMk cId="0" sldId="264"/>
        </pc:sldMkLst>
        <pc:spChg chg="add mod">
          <ac:chgData name="Oláh Norbert" userId="343df27d-cf76-4b1b-b828-1d7a6dc9b04f" providerId="ADAL" clId="{96048EEE-9EB4-420A-A22F-323A8805B53F}" dt="2024-04-08T08:06:07.935" v="130"/>
          <ac:spMkLst>
            <pc:docMk/>
            <pc:sldMk cId="0" sldId="264"/>
            <ac:spMk id="2" creationId="{38B84C33-FEA9-6811-D0CC-6540C937C137}"/>
          </ac:spMkLst>
        </pc:spChg>
        <pc:spChg chg="add mod">
          <ac:chgData name="Oláh Norbert" userId="343df27d-cf76-4b1b-b828-1d7a6dc9b04f" providerId="ADAL" clId="{96048EEE-9EB4-420A-A22F-323A8805B53F}" dt="2024-04-08T08:06:07.935" v="130"/>
          <ac:spMkLst>
            <pc:docMk/>
            <pc:sldMk cId="0" sldId="264"/>
            <ac:spMk id="3" creationId="{B565F67D-D363-1120-D76A-7BC61E24B852}"/>
          </ac:spMkLst>
        </pc:spChg>
        <pc:spChg chg="del">
          <ac:chgData name="Oláh Norbert" userId="343df27d-cf76-4b1b-b828-1d7a6dc9b04f" providerId="ADAL" clId="{96048EEE-9EB4-420A-A22F-323A8805B53F}" dt="2024-04-08T08:06:06.690" v="129" actId="478"/>
          <ac:spMkLst>
            <pc:docMk/>
            <pc:sldMk cId="0" sldId="264"/>
            <ac:spMk id="230" creationId="{00000000-0000-0000-0000-000000000000}"/>
          </ac:spMkLst>
        </pc:spChg>
        <pc:spChg chg="del">
          <ac:chgData name="Oláh Norbert" userId="343df27d-cf76-4b1b-b828-1d7a6dc9b04f" providerId="ADAL" clId="{96048EEE-9EB4-420A-A22F-323A8805B53F}" dt="2024-04-08T08:06:03.410" v="128" actId="478"/>
          <ac:spMkLst>
            <pc:docMk/>
            <pc:sldMk cId="0" sldId="264"/>
            <ac:spMk id="231" creationId="{00000000-0000-0000-0000-000000000000}"/>
          </ac:spMkLst>
        </pc:spChg>
        <pc:spChg chg="del">
          <ac:chgData name="Oláh Norbert" userId="343df27d-cf76-4b1b-b828-1d7a6dc9b04f" providerId="ADAL" clId="{96048EEE-9EB4-420A-A22F-323A8805B53F}" dt="2024-04-08T08:06:18.522" v="131" actId="478"/>
          <ac:spMkLst>
            <pc:docMk/>
            <pc:sldMk cId="0" sldId="264"/>
            <ac:spMk id="233" creationId="{00000000-0000-0000-0000-000000000000}"/>
          </ac:spMkLst>
        </pc:spChg>
      </pc:sldChg>
      <pc:sldChg chg="addSp delSp modSp mod setBg">
        <pc:chgData name="Oláh Norbert" userId="343df27d-cf76-4b1b-b828-1d7a6dc9b04f" providerId="ADAL" clId="{96048EEE-9EB4-420A-A22F-323A8805B53F}" dt="2024-04-08T08:05:57.220" v="127" actId="478"/>
        <pc:sldMkLst>
          <pc:docMk/>
          <pc:sldMk cId="0" sldId="265"/>
        </pc:sldMkLst>
        <pc:spChg chg="add mod">
          <ac:chgData name="Oláh Norbert" userId="343df27d-cf76-4b1b-b828-1d7a6dc9b04f" providerId="ADAL" clId="{96048EEE-9EB4-420A-A22F-323A8805B53F}" dt="2024-04-08T08:05:52.749" v="126"/>
          <ac:spMkLst>
            <pc:docMk/>
            <pc:sldMk cId="0" sldId="265"/>
            <ac:spMk id="2" creationId="{A093E728-9F85-32E3-1C0B-8B8A2CE8E808}"/>
          </ac:spMkLst>
        </pc:spChg>
        <pc:spChg chg="add mod">
          <ac:chgData name="Oláh Norbert" userId="343df27d-cf76-4b1b-b828-1d7a6dc9b04f" providerId="ADAL" clId="{96048EEE-9EB4-420A-A22F-323A8805B53F}" dt="2024-04-08T08:05:52.749" v="126"/>
          <ac:spMkLst>
            <pc:docMk/>
            <pc:sldMk cId="0" sldId="265"/>
            <ac:spMk id="3" creationId="{4307A3E1-49E3-B2B4-E7A4-00F22370C2A3}"/>
          </ac:spMkLst>
        </pc:spChg>
        <pc:spChg chg="del">
          <ac:chgData name="Oláh Norbert" userId="343df27d-cf76-4b1b-b828-1d7a6dc9b04f" providerId="ADAL" clId="{96048EEE-9EB4-420A-A22F-323A8805B53F}" dt="2024-04-08T08:05:51.640" v="125" actId="478"/>
          <ac:spMkLst>
            <pc:docMk/>
            <pc:sldMk cId="0" sldId="265"/>
            <ac:spMk id="243" creationId="{00000000-0000-0000-0000-000000000000}"/>
          </ac:spMkLst>
        </pc:spChg>
        <pc:spChg chg="del mod">
          <ac:chgData name="Oláh Norbert" userId="343df27d-cf76-4b1b-b828-1d7a6dc9b04f" providerId="ADAL" clId="{96048EEE-9EB4-420A-A22F-323A8805B53F}" dt="2024-04-08T08:05:49.877" v="124" actId="478"/>
          <ac:spMkLst>
            <pc:docMk/>
            <pc:sldMk cId="0" sldId="265"/>
            <ac:spMk id="244" creationId="{00000000-0000-0000-0000-000000000000}"/>
          </ac:spMkLst>
        </pc:spChg>
        <pc:spChg chg="del">
          <ac:chgData name="Oláh Norbert" userId="343df27d-cf76-4b1b-b828-1d7a6dc9b04f" providerId="ADAL" clId="{96048EEE-9EB4-420A-A22F-323A8805B53F}" dt="2024-04-08T08:05:57.220" v="127" actId="478"/>
          <ac:spMkLst>
            <pc:docMk/>
            <pc:sldMk cId="0" sldId="265"/>
            <ac:spMk id="246" creationId="{00000000-0000-0000-0000-000000000000}"/>
          </ac:spMkLst>
        </pc:spChg>
      </pc:sldChg>
      <pc:sldChg chg="addSp delSp modSp mod setBg">
        <pc:chgData name="Oláh Norbert" userId="343df27d-cf76-4b1b-b828-1d7a6dc9b04f" providerId="ADAL" clId="{96048EEE-9EB4-420A-A22F-323A8805B53F}" dt="2024-04-08T08:05:44.546" v="122" actId="478"/>
        <pc:sldMkLst>
          <pc:docMk/>
          <pc:sldMk cId="0" sldId="266"/>
        </pc:sldMkLst>
        <pc:spChg chg="add mod">
          <ac:chgData name="Oláh Norbert" userId="343df27d-cf76-4b1b-b828-1d7a6dc9b04f" providerId="ADAL" clId="{96048EEE-9EB4-420A-A22F-323A8805B53F}" dt="2024-04-08T08:05:40.113" v="121"/>
          <ac:spMkLst>
            <pc:docMk/>
            <pc:sldMk cId="0" sldId="266"/>
            <ac:spMk id="2" creationId="{0558421C-2448-F5C8-818E-3E27482A31B8}"/>
          </ac:spMkLst>
        </pc:spChg>
        <pc:spChg chg="add mod">
          <ac:chgData name="Oláh Norbert" userId="343df27d-cf76-4b1b-b828-1d7a6dc9b04f" providerId="ADAL" clId="{96048EEE-9EB4-420A-A22F-323A8805B53F}" dt="2024-04-08T08:05:40.113" v="121"/>
          <ac:spMkLst>
            <pc:docMk/>
            <pc:sldMk cId="0" sldId="266"/>
            <ac:spMk id="3" creationId="{0E0BB1FB-4798-061E-98C7-D45744304794}"/>
          </ac:spMkLst>
        </pc:spChg>
        <pc:spChg chg="del">
          <ac:chgData name="Oláh Norbert" userId="343df27d-cf76-4b1b-b828-1d7a6dc9b04f" providerId="ADAL" clId="{96048EEE-9EB4-420A-A22F-323A8805B53F}" dt="2024-04-08T08:05:37.238" v="119" actId="478"/>
          <ac:spMkLst>
            <pc:docMk/>
            <pc:sldMk cId="0" sldId="266"/>
            <ac:spMk id="256" creationId="{00000000-0000-0000-0000-000000000000}"/>
          </ac:spMkLst>
        </pc:spChg>
        <pc:spChg chg="del">
          <ac:chgData name="Oláh Norbert" userId="343df27d-cf76-4b1b-b828-1d7a6dc9b04f" providerId="ADAL" clId="{96048EEE-9EB4-420A-A22F-323A8805B53F}" dt="2024-04-08T08:05:38.873" v="120" actId="478"/>
          <ac:spMkLst>
            <pc:docMk/>
            <pc:sldMk cId="0" sldId="266"/>
            <ac:spMk id="257" creationId="{00000000-0000-0000-0000-000000000000}"/>
          </ac:spMkLst>
        </pc:spChg>
        <pc:spChg chg="del">
          <ac:chgData name="Oláh Norbert" userId="343df27d-cf76-4b1b-b828-1d7a6dc9b04f" providerId="ADAL" clId="{96048EEE-9EB4-420A-A22F-323A8805B53F}" dt="2024-04-08T08:05:44.546" v="122" actId="478"/>
          <ac:spMkLst>
            <pc:docMk/>
            <pc:sldMk cId="0" sldId="266"/>
            <ac:spMk id="260" creationId="{00000000-0000-0000-0000-000000000000}"/>
          </ac:spMkLst>
        </pc:spChg>
      </pc:sldChg>
      <pc:sldChg chg="delSp modSp mod setBg">
        <pc:chgData name="Oláh Norbert" userId="343df27d-cf76-4b1b-b828-1d7a6dc9b04f" providerId="ADAL" clId="{96048EEE-9EB4-420A-A22F-323A8805B53F}" dt="2024-04-08T08:05:25.854" v="118" actId="1076"/>
        <pc:sldMkLst>
          <pc:docMk/>
          <pc:sldMk cId="0" sldId="267"/>
        </pc:sldMkLst>
        <pc:spChg chg="mod">
          <ac:chgData name="Oláh Norbert" userId="343df27d-cf76-4b1b-b828-1d7a6dc9b04f" providerId="ADAL" clId="{96048EEE-9EB4-420A-A22F-323A8805B53F}" dt="2024-04-08T08:05:19.629" v="116" actId="207"/>
          <ac:spMkLst>
            <pc:docMk/>
            <pc:sldMk cId="0" sldId="267"/>
            <ac:spMk id="270" creationId="{00000000-0000-0000-0000-000000000000}"/>
          </ac:spMkLst>
        </pc:spChg>
        <pc:spChg chg="mod">
          <ac:chgData name="Oláh Norbert" userId="343df27d-cf76-4b1b-b828-1d7a6dc9b04f" providerId="ADAL" clId="{96048EEE-9EB4-420A-A22F-323A8805B53F}" dt="2024-04-08T08:05:25.854" v="118" actId="1076"/>
          <ac:spMkLst>
            <pc:docMk/>
            <pc:sldMk cId="0" sldId="267"/>
            <ac:spMk id="271" creationId="{00000000-0000-0000-0000-000000000000}"/>
          </ac:spMkLst>
        </pc:spChg>
        <pc:spChg chg="del">
          <ac:chgData name="Oláh Norbert" userId="343df27d-cf76-4b1b-b828-1d7a6dc9b04f" providerId="ADAL" clId="{96048EEE-9EB4-420A-A22F-323A8805B53F}" dt="2024-04-08T08:04:22.283" v="114" actId="478"/>
          <ac:spMkLst>
            <pc:docMk/>
            <pc:sldMk cId="0" sldId="267"/>
            <ac:spMk id="274" creationId="{00000000-0000-0000-0000-000000000000}"/>
          </ac:spMkLst>
        </pc:spChg>
      </pc:sldChg>
      <pc:sldChg chg="addSp delSp modSp mod setBg">
        <pc:chgData name="Oláh Norbert" userId="343df27d-cf76-4b1b-b828-1d7a6dc9b04f" providerId="ADAL" clId="{96048EEE-9EB4-420A-A22F-323A8805B53F}" dt="2024-04-08T08:03:27.214" v="112" actId="1076"/>
        <pc:sldMkLst>
          <pc:docMk/>
          <pc:sldMk cId="0" sldId="268"/>
        </pc:sldMkLst>
        <pc:spChg chg="add mod">
          <ac:chgData name="Oláh Norbert" userId="343df27d-cf76-4b1b-b828-1d7a6dc9b04f" providerId="ADAL" clId="{96048EEE-9EB4-420A-A22F-323A8805B53F}" dt="2024-04-08T08:03:15.817" v="109"/>
          <ac:spMkLst>
            <pc:docMk/>
            <pc:sldMk cId="0" sldId="268"/>
            <ac:spMk id="2" creationId="{35E650B4-F987-1A17-E5A6-A638A6762CDE}"/>
          </ac:spMkLst>
        </pc:spChg>
        <pc:spChg chg="del">
          <ac:chgData name="Oláh Norbert" userId="343df27d-cf76-4b1b-b828-1d7a6dc9b04f" providerId="ADAL" clId="{96048EEE-9EB4-420A-A22F-323A8805B53F}" dt="2024-04-08T08:03:15.505" v="108" actId="478"/>
          <ac:spMkLst>
            <pc:docMk/>
            <pc:sldMk cId="0" sldId="268"/>
            <ac:spMk id="282" creationId="{00000000-0000-0000-0000-000000000000}"/>
          </ac:spMkLst>
        </pc:spChg>
        <pc:spChg chg="mod">
          <ac:chgData name="Oláh Norbert" userId="343df27d-cf76-4b1b-b828-1d7a6dc9b04f" providerId="ADAL" clId="{96048EEE-9EB4-420A-A22F-323A8805B53F}" dt="2024-04-08T08:03:27.214" v="112" actId="1076"/>
          <ac:spMkLst>
            <pc:docMk/>
            <pc:sldMk cId="0" sldId="268"/>
            <ac:spMk id="283" creationId="{00000000-0000-0000-0000-000000000000}"/>
          </ac:spMkLst>
        </pc:spChg>
      </pc:sldChg>
      <pc:sldChg chg="addSp delSp modSp mod setBg">
        <pc:chgData name="Oláh Norbert" userId="343df27d-cf76-4b1b-b828-1d7a6dc9b04f" providerId="ADAL" clId="{96048EEE-9EB4-420A-A22F-323A8805B53F}" dt="2024-04-08T08:03:01.241" v="107"/>
        <pc:sldMkLst>
          <pc:docMk/>
          <pc:sldMk cId="0" sldId="269"/>
        </pc:sldMkLst>
        <pc:spChg chg="add mod">
          <ac:chgData name="Oláh Norbert" userId="343df27d-cf76-4b1b-b828-1d7a6dc9b04f" providerId="ADAL" clId="{96048EEE-9EB4-420A-A22F-323A8805B53F}" dt="2024-04-08T08:03:01.241" v="107"/>
          <ac:spMkLst>
            <pc:docMk/>
            <pc:sldMk cId="0" sldId="269"/>
            <ac:spMk id="2" creationId="{794C63D3-B5A4-2837-0B6F-B0DB769F4186}"/>
          </ac:spMkLst>
        </pc:spChg>
        <pc:spChg chg="add mod">
          <ac:chgData name="Oláh Norbert" userId="343df27d-cf76-4b1b-b828-1d7a6dc9b04f" providerId="ADAL" clId="{96048EEE-9EB4-420A-A22F-323A8805B53F}" dt="2024-04-08T08:03:01.241" v="107"/>
          <ac:spMkLst>
            <pc:docMk/>
            <pc:sldMk cId="0" sldId="269"/>
            <ac:spMk id="3" creationId="{E0280115-9E66-2FC1-EC03-F4042CEF9BC2}"/>
          </ac:spMkLst>
        </pc:spChg>
        <pc:spChg chg="del">
          <ac:chgData name="Oláh Norbert" userId="343df27d-cf76-4b1b-b828-1d7a6dc9b04f" providerId="ADAL" clId="{96048EEE-9EB4-420A-A22F-323A8805B53F}" dt="2024-04-08T08:02:58.301" v="105" actId="478"/>
          <ac:spMkLst>
            <pc:docMk/>
            <pc:sldMk cId="0" sldId="269"/>
            <ac:spMk id="293" creationId="{00000000-0000-0000-0000-000000000000}"/>
          </ac:spMkLst>
        </pc:spChg>
        <pc:spChg chg="del">
          <ac:chgData name="Oláh Norbert" userId="343df27d-cf76-4b1b-b828-1d7a6dc9b04f" providerId="ADAL" clId="{96048EEE-9EB4-420A-A22F-323A8805B53F}" dt="2024-04-08T08:02:59.967" v="106" actId="478"/>
          <ac:spMkLst>
            <pc:docMk/>
            <pc:sldMk cId="0" sldId="269"/>
            <ac:spMk id="294" creationId="{00000000-0000-0000-0000-000000000000}"/>
          </ac:spMkLst>
        </pc:spChg>
      </pc:sldChg>
      <pc:sldChg chg="modSp mod setBg">
        <pc:chgData name="Oláh Norbert" userId="343df27d-cf76-4b1b-b828-1d7a6dc9b04f" providerId="ADAL" clId="{96048EEE-9EB4-420A-A22F-323A8805B53F}" dt="2024-04-08T08:02:46.373" v="104" actId="207"/>
        <pc:sldMkLst>
          <pc:docMk/>
          <pc:sldMk cId="0" sldId="270"/>
        </pc:sldMkLst>
        <pc:spChg chg="mod">
          <ac:chgData name="Oláh Norbert" userId="343df27d-cf76-4b1b-b828-1d7a6dc9b04f" providerId="ADAL" clId="{96048EEE-9EB4-420A-A22F-323A8805B53F}" dt="2024-04-08T08:01:03.818" v="99" actId="1076"/>
          <ac:spMkLst>
            <pc:docMk/>
            <pc:sldMk cId="0" sldId="270"/>
            <ac:spMk id="303" creationId="{00000000-0000-0000-0000-000000000000}"/>
          </ac:spMkLst>
        </pc:spChg>
        <pc:spChg chg="mod">
          <ac:chgData name="Oláh Norbert" userId="343df27d-cf76-4b1b-b828-1d7a6dc9b04f" providerId="ADAL" clId="{96048EEE-9EB4-420A-A22F-323A8805B53F}" dt="2024-04-08T08:02:38.970" v="102" actId="1076"/>
          <ac:spMkLst>
            <pc:docMk/>
            <pc:sldMk cId="0" sldId="270"/>
            <ac:spMk id="305" creationId="{00000000-0000-0000-0000-000000000000}"/>
          </ac:spMkLst>
        </pc:spChg>
        <pc:spChg chg="mod">
          <ac:chgData name="Oláh Norbert" userId="343df27d-cf76-4b1b-b828-1d7a6dc9b04f" providerId="ADAL" clId="{96048EEE-9EB4-420A-A22F-323A8805B53F}" dt="2024-04-08T08:02:46.373" v="104" actId="207"/>
          <ac:spMkLst>
            <pc:docMk/>
            <pc:sldMk cId="0" sldId="270"/>
            <ac:spMk id="306" creationId="{00000000-0000-0000-0000-000000000000}"/>
          </ac:spMkLst>
        </pc:spChg>
      </pc:sldChg>
      <pc:sldChg chg="modSp mod setBg">
        <pc:chgData name="Oláh Norbert" userId="343df27d-cf76-4b1b-b828-1d7a6dc9b04f" providerId="ADAL" clId="{96048EEE-9EB4-420A-A22F-323A8805B53F}" dt="2024-04-08T08:00:57.263" v="98" actId="207"/>
        <pc:sldMkLst>
          <pc:docMk/>
          <pc:sldMk cId="0" sldId="271"/>
        </pc:sldMkLst>
        <pc:spChg chg="mod">
          <ac:chgData name="Oláh Norbert" userId="343df27d-cf76-4b1b-b828-1d7a6dc9b04f" providerId="ADAL" clId="{96048EEE-9EB4-420A-A22F-323A8805B53F}" dt="2024-04-08T08:00:54.208" v="97" actId="207"/>
          <ac:spMkLst>
            <pc:docMk/>
            <pc:sldMk cId="0" sldId="271"/>
            <ac:spMk id="317" creationId="{00000000-0000-0000-0000-000000000000}"/>
          </ac:spMkLst>
        </pc:spChg>
        <pc:spChg chg="mod">
          <ac:chgData name="Oláh Norbert" userId="343df27d-cf76-4b1b-b828-1d7a6dc9b04f" providerId="ADAL" clId="{96048EEE-9EB4-420A-A22F-323A8805B53F}" dt="2024-04-08T08:00:57.263" v="98" actId="207"/>
          <ac:spMkLst>
            <pc:docMk/>
            <pc:sldMk cId="0" sldId="271"/>
            <ac:spMk id="318" creationId="{00000000-0000-0000-0000-000000000000}"/>
          </ac:spMkLst>
        </pc:spChg>
      </pc:sldChg>
      <pc:sldChg chg="addSp delSp modSp mod setBg">
        <pc:chgData name="Oláh Norbert" userId="343df27d-cf76-4b1b-b828-1d7a6dc9b04f" providerId="ADAL" clId="{96048EEE-9EB4-420A-A22F-323A8805B53F}" dt="2024-04-08T08:00:38.055" v="94" actId="1076"/>
        <pc:sldMkLst>
          <pc:docMk/>
          <pc:sldMk cId="0" sldId="272"/>
        </pc:sldMkLst>
        <pc:spChg chg="add mod">
          <ac:chgData name="Oláh Norbert" userId="343df27d-cf76-4b1b-b828-1d7a6dc9b04f" providerId="ADAL" clId="{96048EEE-9EB4-420A-A22F-323A8805B53F}" dt="2024-04-08T08:00:26.248" v="92"/>
          <ac:spMkLst>
            <pc:docMk/>
            <pc:sldMk cId="0" sldId="272"/>
            <ac:spMk id="2" creationId="{1A07DC13-72A3-AB01-F776-03C048CD180C}"/>
          </ac:spMkLst>
        </pc:spChg>
        <pc:spChg chg="del">
          <ac:chgData name="Oláh Norbert" userId="343df27d-cf76-4b1b-b828-1d7a6dc9b04f" providerId="ADAL" clId="{96048EEE-9EB4-420A-A22F-323A8805B53F}" dt="2024-04-08T08:00:25.989" v="91" actId="478"/>
          <ac:spMkLst>
            <pc:docMk/>
            <pc:sldMk cId="0" sldId="272"/>
            <ac:spMk id="331" creationId="{00000000-0000-0000-0000-000000000000}"/>
          </ac:spMkLst>
        </pc:spChg>
        <pc:spChg chg="mod">
          <ac:chgData name="Oláh Norbert" userId="343df27d-cf76-4b1b-b828-1d7a6dc9b04f" providerId="ADAL" clId="{96048EEE-9EB4-420A-A22F-323A8805B53F}" dt="2024-04-08T08:00:38.055" v="94" actId="1076"/>
          <ac:spMkLst>
            <pc:docMk/>
            <pc:sldMk cId="0" sldId="272"/>
            <ac:spMk id="332" creationId="{00000000-0000-0000-0000-000000000000}"/>
          </ac:spMkLst>
        </pc:spChg>
      </pc:sldChg>
      <pc:sldChg chg="addSp delSp modSp mod setBg">
        <pc:chgData name="Oláh Norbert" userId="343df27d-cf76-4b1b-b828-1d7a6dc9b04f" providerId="ADAL" clId="{96048EEE-9EB4-420A-A22F-323A8805B53F}" dt="2024-04-08T08:00:16.409" v="90" actId="207"/>
        <pc:sldMkLst>
          <pc:docMk/>
          <pc:sldMk cId="0" sldId="273"/>
        </pc:sldMkLst>
        <pc:spChg chg="add mod">
          <ac:chgData name="Oláh Norbert" userId="343df27d-cf76-4b1b-b828-1d7a6dc9b04f" providerId="ADAL" clId="{96048EEE-9EB4-420A-A22F-323A8805B53F}" dt="2024-04-08T08:00:10.557" v="88"/>
          <ac:spMkLst>
            <pc:docMk/>
            <pc:sldMk cId="0" sldId="273"/>
            <ac:spMk id="2" creationId="{AF5D6FF6-BBD7-7834-7FA6-B22FA1D9FB8E}"/>
          </ac:spMkLst>
        </pc:spChg>
        <pc:spChg chg="mod">
          <ac:chgData name="Oláh Norbert" userId="343df27d-cf76-4b1b-b828-1d7a6dc9b04f" providerId="ADAL" clId="{96048EEE-9EB4-420A-A22F-323A8805B53F}" dt="2024-04-08T08:00:01.835" v="86" actId="1076"/>
          <ac:spMkLst>
            <pc:docMk/>
            <pc:sldMk cId="0" sldId="273"/>
            <ac:spMk id="338" creationId="{00000000-0000-0000-0000-000000000000}"/>
          </ac:spMkLst>
        </pc:spChg>
        <pc:spChg chg="del">
          <ac:chgData name="Oláh Norbert" userId="343df27d-cf76-4b1b-b828-1d7a6dc9b04f" providerId="ADAL" clId="{96048EEE-9EB4-420A-A22F-323A8805B53F}" dt="2024-04-08T08:00:10.195" v="87" actId="478"/>
          <ac:spMkLst>
            <pc:docMk/>
            <pc:sldMk cId="0" sldId="273"/>
            <ac:spMk id="343" creationId="{00000000-0000-0000-0000-000000000000}"/>
          </ac:spMkLst>
        </pc:spChg>
        <pc:spChg chg="mod">
          <ac:chgData name="Oláh Norbert" userId="343df27d-cf76-4b1b-b828-1d7a6dc9b04f" providerId="ADAL" clId="{96048EEE-9EB4-420A-A22F-323A8805B53F}" dt="2024-04-08T08:00:16.409" v="90" actId="207"/>
          <ac:spMkLst>
            <pc:docMk/>
            <pc:sldMk cId="0" sldId="273"/>
            <ac:spMk id="344" creationId="{00000000-0000-0000-0000-000000000000}"/>
          </ac:spMkLst>
        </pc:spChg>
      </pc:sldChg>
      <pc:sldChg chg="modSp mod setBg">
        <pc:chgData name="Oláh Norbert" userId="343df27d-cf76-4b1b-b828-1d7a6dc9b04f" providerId="ADAL" clId="{96048EEE-9EB4-420A-A22F-323A8805B53F}" dt="2024-04-08T07:59:54.763" v="85" actId="1076"/>
        <pc:sldMkLst>
          <pc:docMk/>
          <pc:sldMk cId="0" sldId="274"/>
        </pc:sldMkLst>
        <pc:spChg chg="mod">
          <ac:chgData name="Oláh Norbert" userId="343df27d-cf76-4b1b-b828-1d7a6dc9b04f" providerId="ADAL" clId="{96048EEE-9EB4-420A-A22F-323A8805B53F}" dt="2024-04-08T07:59:54.763" v="85" actId="1076"/>
          <ac:spMkLst>
            <pc:docMk/>
            <pc:sldMk cId="0" sldId="274"/>
            <ac:spMk id="351" creationId="{00000000-0000-0000-0000-000000000000}"/>
          </ac:spMkLst>
        </pc:spChg>
        <pc:spChg chg="mod">
          <ac:chgData name="Oláh Norbert" userId="343df27d-cf76-4b1b-b828-1d7a6dc9b04f" providerId="ADAL" clId="{96048EEE-9EB4-420A-A22F-323A8805B53F}" dt="2024-04-08T07:59:36.818" v="82" actId="207"/>
          <ac:spMkLst>
            <pc:docMk/>
            <pc:sldMk cId="0" sldId="274"/>
            <ac:spMk id="355" creationId="{00000000-0000-0000-0000-000000000000}"/>
          </ac:spMkLst>
        </pc:spChg>
        <pc:spChg chg="mod">
          <ac:chgData name="Oláh Norbert" userId="343df27d-cf76-4b1b-b828-1d7a6dc9b04f" providerId="ADAL" clId="{96048EEE-9EB4-420A-A22F-323A8805B53F}" dt="2024-04-08T07:59:44.899" v="84" actId="207"/>
          <ac:spMkLst>
            <pc:docMk/>
            <pc:sldMk cId="0" sldId="274"/>
            <ac:spMk id="356" creationId="{00000000-0000-0000-0000-000000000000}"/>
          </ac:spMkLst>
        </pc:spChg>
      </pc:sldChg>
      <pc:sldChg chg="modSp mod setBg">
        <pc:chgData name="Oláh Norbert" userId="343df27d-cf76-4b1b-b828-1d7a6dc9b04f" providerId="ADAL" clId="{96048EEE-9EB4-420A-A22F-323A8805B53F}" dt="2024-04-08T08:25:39.558" v="201" actId="1076"/>
        <pc:sldMkLst>
          <pc:docMk/>
          <pc:sldMk cId="0" sldId="276"/>
        </pc:sldMkLst>
        <pc:spChg chg="mod">
          <ac:chgData name="Oláh Norbert" userId="343df27d-cf76-4b1b-b828-1d7a6dc9b04f" providerId="ADAL" clId="{96048EEE-9EB4-420A-A22F-323A8805B53F}" dt="2024-04-08T08:25:31.744" v="199" actId="207"/>
          <ac:spMkLst>
            <pc:docMk/>
            <pc:sldMk cId="0" sldId="276"/>
            <ac:spMk id="378" creationId="{00000000-0000-0000-0000-000000000000}"/>
          </ac:spMkLst>
        </pc:spChg>
        <pc:spChg chg="mod">
          <ac:chgData name="Oláh Norbert" userId="343df27d-cf76-4b1b-b828-1d7a6dc9b04f" providerId="ADAL" clId="{96048EEE-9EB4-420A-A22F-323A8805B53F}" dt="2024-04-08T08:25:39.558" v="201" actId="1076"/>
          <ac:spMkLst>
            <pc:docMk/>
            <pc:sldMk cId="0" sldId="276"/>
            <ac:spMk id="379" creationId="{00000000-0000-0000-0000-000000000000}"/>
          </ac:spMkLst>
        </pc:spChg>
      </pc:sldChg>
      <pc:sldChg chg="modSp mod setBg">
        <pc:chgData name="Oláh Norbert" userId="343df27d-cf76-4b1b-b828-1d7a6dc9b04f" providerId="ADAL" clId="{96048EEE-9EB4-420A-A22F-323A8805B53F}" dt="2024-04-08T08:25:14.149" v="196" actId="1076"/>
        <pc:sldMkLst>
          <pc:docMk/>
          <pc:sldMk cId="0" sldId="277"/>
        </pc:sldMkLst>
        <pc:spChg chg="mod">
          <ac:chgData name="Oláh Norbert" userId="343df27d-cf76-4b1b-b828-1d7a6dc9b04f" providerId="ADAL" clId="{96048EEE-9EB4-420A-A22F-323A8805B53F}" dt="2024-04-08T08:25:01.174" v="193" actId="207"/>
          <ac:spMkLst>
            <pc:docMk/>
            <pc:sldMk cId="0" sldId="277"/>
            <ac:spMk id="412" creationId="{00000000-0000-0000-0000-000000000000}"/>
          </ac:spMkLst>
        </pc:spChg>
        <pc:spChg chg="mod">
          <ac:chgData name="Oláh Norbert" userId="343df27d-cf76-4b1b-b828-1d7a6dc9b04f" providerId="ADAL" clId="{96048EEE-9EB4-420A-A22F-323A8805B53F}" dt="2024-04-08T08:25:14.149" v="196" actId="1076"/>
          <ac:spMkLst>
            <pc:docMk/>
            <pc:sldMk cId="0" sldId="277"/>
            <ac:spMk id="413" creationId="{00000000-0000-0000-0000-000000000000}"/>
          </ac:spMkLst>
        </pc:spChg>
      </pc:sldChg>
      <pc:sldChg chg="modSp mod setBg">
        <pc:chgData name="Oláh Norbert" userId="343df27d-cf76-4b1b-b828-1d7a6dc9b04f" providerId="ADAL" clId="{96048EEE-9EB4-420A-A22F-323A8805B53F}" dt="2024-04-08T08:24:44.155" v="188" actId="207"/>
        <pc:sldMkLst>
          <pc:docMk/>
          <pc:sldMk cId="0" sldId="278"/>
        </pc:sldMkLst>
        <pc:spChg chg="mod">
          <ac:chgData name="Oláh Norbert" userId="343df27d-cf76-4b1b-b828-1d7a6dc9b04f" providerId="ADAL" clId="{96048EEE-9EB4-420A-A22F-323A8805B53F}" dt="2024-04-08T08:24:37.489" v="186" actId="1076"/>
          <ac:spMkLst>
            <pc:docMk/>
            <pc:sldMk cId="0" sldId="278"/>
            <ac:spMk id="435" creationId="{00000000-0000-0000-0000-000000000000}"/>
          </ac:spMkLst>
        </pc:spChg>
        <pc:spChg chg="mod">
          <ac:chgData name="Oláh Norbert" userId="343df27d-cf76-4b1b-b828-1d7a6dc9b04f" providerId="ADAL" clId="{96048EEE-9EB4-420A-A22F-323A8805B53F}" dt="2024-04-08T08:24:44.155" v="188" actId="207"/>
          <ac:spMkLst>
            <pc:docMk/>
            <pc:sldMk cId="0" sldId="278"/>
            <ac:spMk id="436" creationId="{00000000-0000-0000-0000-000000000000}"/>
          </ac:spMkLst>
        </pc:spChg>
      </pc:sldChg>
      <pc:sldChg chg="modSp mod setBg">
        <pc:chgData name="Oláh Norbert" userId="343df27d-cf76-4b1b-b828-1d7a6dc9b04f" providerId="ADAL" clId="{96048EEE-9EB4-420A-A22F-323A8805B53F}" dt="2024-04-08T08:24:13.344" v="182" actId="1076"/>
        <pc:sldMkLst>
          <pc:docMk/>
          <pc:sldMk cId="0" sldId="279"/>
        </pc:sldMkLst>
        <pc:spChg chg="mod">
          <ac:chgData name="Oláh Norbert" userId="343df27d-cf76-4b1b-b828-1d7a6dc9b04f" providerId="ADAL" clId="{96048EEE-9EB4-420A-A22F-323A8805B53F}" dt="2024-04-08T08:23:30.052" v="174" actId="1076"/>
          <ac:spMkLst>
            <pc:docMk/>
            <pc:sldMk cId="0" sldId="279"/>
            <ac:spMk id="442"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3"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4"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5"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6"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7"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48"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54"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55"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57"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0"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1"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3"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4" creationId="{00000000-0000-0000-0000-000000000000}"/>
          </ac:spMkLst>
        </pc:spChg>
        <pc:spChg chg="mod">
          <ac:chgData name="Oláh Norbert" userId="343df27d-cf76-4b1b-b828-1d7a6dc9b04f" providerId="ADAL" clId="{96048EEE-9EB4-420A-A22F-323A8805B53F}" dt="2024-04-08T08:24:13.344" v="182" actId="1076"/>
          <ac:spMkLst>
            <pc:docMk/>
            <pc:sldMk cId="0" sldId="279"/>
            <ac:spMk id="466"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7"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69"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70" creationId="{00000000-0000-0000-0000-000000000000}"/>
          </ac:spMkLst>
        </pc:spChg>
        <pc:spChg chg="mod">
          <ac:chgData name="Oláh Norbert" userId="343df27d-cf76-4b1b-b828-1d7a6dc9b04f" providerId="ADAL" clId="{96048EEE-9EB4-420A-A22F-323A8805B53F}" dt="2024-04-08T08:24:10.810" v="181" actId="1076"/>
          <ac:spMkLst>
            <pc:docMk/>
            <pc:sldMk cId="0" sldId="279"/>
            <ac:spMk id="471" creationId="{00000000-0000-0000-0000-000000000000}"/>
          </ac:spMkLst>
        </pc:spChg>
        <pc:spChg chg="mod">
          <ac:chgData name="Oláh Norbert" userId="343df27d-cf76-4b1b-b828-1d7a6dc9b04f" providerId="ADAL" clId="{96048EEE-9EB4-420A-A22F-323A8805B53F}" dt="2024-04-08T08:23:33.779" v="175" actId="1076"/>
          <ac:spMkLst>
            <pc:docMk/>
            <pc:sldMk cId="0" sldId="279"/>
            <ac:spMk id="474" creationId="{00000000-0000-0000-0000-000000000000}"/>
          </ac:spMkLst>
        </pc:spChg>
        <pc:spChg chg="mod">
          <ac:chgData name="Oláh Norbert" userId="343df27d-cf76-4b1b-b828-1d7a6dc9b04f" providerId="ADAL" clId="{96048EEE-9EB4-420A-A22F-323A8805B53F}" dt="2024-04-08T08:23:26.736" v="172" actId="207"/>
          <ac:spMkLst>
            <pc:docMk/>
            <pc:sldMk cId="0" sldId="279"/>
            <ac:spMk id="475" creationId="{00000000-0000-0000-0000-000000000000}"/>
          </ac:spMkLst>
        </pc:spChg>
        <pc:spChg chg="mod">
          <ac:chgData name="Oláh Norbert" userId="343df27d-cf76-4b1b-b828-1d7a6dc9b04f" providerId="ADAL" clId="{96048EEE-9EB4-420A-A22F-323A8805B53F}" dt="2024-04-08T08:23:40.146" v="176" actId="1076"/>
          <ac:spMkLst>
            <pc:docMk/>
            <pc:sldMk cId="0" sldId="279"/>
            <ac:spMk id="476" creationId="{00000000-0000-0000-0000-000000000000}"/>
          </ac:spMkLst>
        </pc:spChg>
        <pc:spChg chg="mod">
          <ac:chgData name="Oláh Norbert" userId="343df27d-cf76-4b1b-b828-1d7a6dc9b04f" providerId="ADAL" clId="{96048EEE-9EB4-420A-A22F-323A8805B53F}" dt="2024-04-08T08:24:06.856" v="180" actId="1076"/>
          <ac:spMkLst>
            <pc:docMk/>
            <pc:sldMk cId="0" sldId="279"/>
            <ac:spMk id="477" creationId="{00000000-0000-0000-0000-000000000000}"/>
          </ac:spMkLst>
        </pc:spChg>
        <pc:cxnChg chg="mod">
          <ac:chgData name="Oláh Norbert" userId="343df27d-cf76-4b1b-b828-1d7a6dc9b04f" providerId="ADAL" clId="{96048EEE-9EB4-420A-A22F-323A8805B53F}" dt="2024-04-08T08:24:06.856" v="180" actId="1076"/>
          <ac:cxnSpMkLst>
            <pc:docMk/>
            <pc:sldMk cId="0" sldId="279"/>
            <ac:cxnSpMk id="449"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0"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1"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2"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3"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6"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8"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59"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62"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65"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68"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72"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73" creationId="{00000000-0000-0000-0000-000000000000}"/>
          </ac:cxnSpMkLst>
        </pc:cxnChg>
        <pc:cxnChg chg="mod">
          <ac:chgData name="Oláh Norbert" userId="343df27d-cf76-4b1b-b828-1d7a6dc9b04f" providerId="ADAL" clId="{96048EEE-9EB4-420A-A22F-323A8805B53F}" dt="2024-04-08T08:24:06.856" v="180" actId="1076"/>
          <ac:cxnSpMkLst>
            <pc:docMk/>
            <pc:sldMk cId="0" sldId="279"/>
            <ac:cxnSpMk id="479" creationId="{00000000-0000-0000-0000-000000000000}"/>
          </ac:cxnSpMkLst>
        </pc:cxnChg>
      </pc:sldChg>
      <pc:sldChg chg="modSp mod setBg">
        <pc:chgData name="Oláh Norbert" userId="343df27d-cf76-4b1b-b828-1d7a6dc9b04f" providerId="ADAL" clId="{96048EEE-9EB4-420A-A22F-323A8805B53F}" dt="2024-04-08T08:23:16.277" v="170" actId="1076"/>
        <pc:sldMkLst>
          <pc:docMk/>
          <pc:sldMk cId="0" sldId="280"/>
        </pc:sldMkLst>
        <pc:spChg chg="mod">
          <ac:chgData name="Oláh Norbert" userId="343df27d-cf76-4b1b-b828-1d7a6dc9b04f" providerId="ADAL" clId="{96048EEE-9EB4-420A-A22F-323A8805B53F}" dt="2024-04-08T08:23:11.072" v="168" actId="207"/>
          <ac:spMkLst>
            <pc:docMk/>
            <pc:sldMk cId="0" sldId="280"/>
            <ac:spMk id="486" creationId="{00000000-0000-0000-0000-000000000000}"/>
          </ac:spMkLst>
        </pc:spChg>
        <pc:spChg chg="mod">
          <ac:chgData name="Oláh Norbert" userId="343df27d-cf76-4b1b-b828-1d7a6dc9b04f" providerId="ADAL" clId="{96048EEE-9EB4-420A-A22F-323A8805B53F}" dt="2024-04-08T08:23:16.277" v="170" actId="1076"/>
          <ac:spMkLst>
            <pc:docMk/>
            <pc:sldMk cId="0" sldId="280"/>
            <ac:spMk id="489" creationId="{00000000-0000-0000-0000-000000000000}"/>
          </ac:spMkLst>
        </pc:spChg>
      </pc:sldChg>
      <pc:sldChg chg="modSp mod setBg">
        <pc:chgData name="Oláh Norbert" userId="343df27d-cf76-4b1b-b828-1d7a6dc9b04f" providerId="ADAL" clId="{96048EEE-9EB4-420A-A22F-323A8805B53F}" dt="2024-04-08T08:22:59.951" v="165" actId="1076"/>
        <pc:sldMkLst>
          <pc:docMk/>
          <pc:sldMk cId="0" sldId="281"/>
        </pc:sldMkLst>
        <pc:spChg chg="mod">
          <ac:chgData name="Oláh Norbert" userId="343df27d-cf76-4b1b-b828-1d7a6dc9b04f" providerId="ADAL" clId="{96048EEE-9EB4-420A-A22F-323A8805B53F}" dt="2024-04-08T08:22:54.651" v="163" actId="207"/>
          <ac:spMkLst>
            <pc:docMk/>
            <pc:sldMk cId="0" sldId="281"/>
            <ac:spMk id="499" creationId="{00000000-0000-0000-0000-000000000000}"/>
          </ac:spMkLst>
        </pc:spChg>
        <pc:spChg chg="mod">
          <ac:chgData name="Oláh Norbert" userId="343df27d-cf76-4b1b-b828-1d7a6dc9b04f" providerId="ADAL" clId="{96048EEE-9EB4-420A-A22F-323A8805B53F}" dt="2024-04-08T08:22:59.951" v="165" actId="1076"/>
          <ac:spMkLst>
            <pc:docMk/>
            <pc:sldMk cId="0" sldId="281"/>
            <ac:spMk id="500" creationId="{00000000-0000-0000-0000-000000000000}"/>
          </ac:spMkLst>
        </pc:spChg>
      </pc:sldChg>
      <pc:sldChg chg="modSp mod setBg">
        <pc:chgData name="Oláh Norbert" userId="343df27d-cf76-4b1b-b828-1d7a6dc9b04f" providerId="ADAL" clId="{96048EEE-9EB4-420A-A22F-323A8805B53F}" dt="2024-04-08T08:22:41.575" v="160" actId="207"/>
        <pc:sldMkLst>
          <pc:docMk/>
          <pc:sldMk cId="0" sldId="282"/>
        </pc:sldMkLst>
        <pc:spChg chg="mod">
          <ac:chgData name="Oláh Norbert" userId="343df27d-cf76-4b1b-b828-1d7a6dc9b04f" providerId="ADAL" clId="{96048EEE-9EB4-420A-A22F-323A8805B53F}" dt="2024-04-08T08:22:38.096" v="159" actId="1076"/>
          <ac:spMkLst>
            <pc:docMk/>
            <pc:sldMk cId="0" sldId="282"/>
            <ac:spMk id="509" creationId="{00000000-0000-0000-0000-000000000000}"/>
          </ac:spMkLst>
        </pc:spChg>
        <pc:spChg chg="mod">
          <ac:chgData name="Oláh Norbert" userId="343df27d-cf76-4b1b-b828-1d7a6dc9b04f" providerId="ADAL" clId="{96048EEE-9EB4-420A-A22F-323A8805B53F}" dt="2024-04-08T08:22:41.575" v="160" actId="207"/>
          <ac:spMkLst>
            <pc:docMk/>
            <pc:sldMk cId="0" sldId="282"/>
            <ac:spMk id="510" creationId="{00000000-0000-0000-0000-000000000000}"/>
          </ac:spMkLst>
        </pc:spChg>
      </pc:sldChg>
      <pc:sldChg chg="delSp modSp mod setBg">
        <pc:chgData name="Oláh Norbert" userId="343df27d-cf76-4b1b-b828-1d7a6dc9b04f" providerId="ADAL" clId="{96048EEE-9EB4-420A-A22F-323A8805B53F}" dt="2024-04-08T08:15:15.788" v="155" actId="478"/>
        <pc:sldMkLst>
          <pc:docMk/>
          <pc:sldMk cId="0" sldId="283"/>
        </pc:sldMkLst>
        <pc:spChg chg="del">
          <ac:chgData name="Oláh Norbert" userId="343df27d-cf76-4b1b-b828-1d7a6dc9b04f" providerId="ADAL" clId="{96048EEE-9EB4-420A-A22F-323A8805B53F}" dt="2024-04-08T08:15:15.788" v="155" actId="478"/>
          <ac:spMkLst>
            <pc:docMk/>
            <pc:sldMk cId="0" sldId="283"/>
            <ac:spMk id="516" creationId="{00000000-0000-0000-0000-000000000000}"/>
          </ac:spMkLst>
        </pc:spChg>
        <pc:spChg chg="mod">
          <ac:chgData name="Oláh Norbert" userId="343df27d-cf76-4b1b-b828-1d7a6dc9b04f" providerId="ADAL" clId="{96048EEE-9EB4-420A-A22F-323A8805B53F}" dt="2024-04-08T08:14:52.343" v="153" actId="207"/>
          <ac:spMkLst>
            <pc:docMk/>
            <pc:sldMk cId="0" sldId="283"/>
            <ac:spMk id="519" creationId="{00000000-0000-0000-0000-000000000000}"/>
          </ac:spMkLst>
        </pc:spChg>
        <pc:spChg chg="mod">
          <ac:chgData name="Oláh Norbert" userId="343df27d-cf76-4b1b-b828-1d7a6dc9b04f" providerId="ADAL" clId="{96048EEE-9EB4-420A-A22F-323A8805B53F}" dt="2024-04-08T08:15:02.333" v="154" actId="207"/>
          <ac:spMkLst>
            <pc:docMk/>
            <pc:sldMk cId="0" sldId="283"/>
            <ac:spMk id="520" creationId="{00000000-0000-0000-0000-000000000000}"/>
          </ac:spMkLst>
        </pc:spChg>
      </pc:sldChg>
      <pc:sldChg chg="modSp mod setBg">
        <pc:chgData name="Oláh Norbert" userId="343df27d-cf76-4b1b-b828-1d7a6dc9b04f" providerId="ADAL" clId="{96048EEE-9EB4-420A-A22F-323A8805B53F}" dt="2024-04-08T08:08:15.554" v="150" actId="1076"/>
        <pc:sldMkLst>
          <pc:docMk/>
          <pc:sldMk cId="0" sldId="284"/>
        </pc:sldMkLst>
        <pc:spChg chg="mod">
          <ac:chgData name="Oláh Norbert" userId="343df27d-cf76-4b1b-b828-1d7a6dc9b04f" providerId="ADAL" clId="{96048EEE-9EB4-420A-A22F-323A8805B53F}" dt="2024-04-08T08:08:09.206" v="148" actId="207"/>
          <ac:spMkLst>
            <pc:docMk/>
            <pc:sldMk cId="0" sldId="284"/>
            <ac:spMk id="530" creationId="{00000000-0000-0000-0000-000000000000}"/>
          </ac:spMkLst>
        </pc:spChg>
        <pc:spChg chg="mod">
          <ac:chgData name="Oláh Norbert" userId="343df27d-cf76-4b1b-b828-1d7a6dc9b04f" providerId="ADAL" clId="{96048EEE-9EB4-420A-A22F-323A8805B53F}" dt="2024-04-08T08:08:15.554" v="150" actId="1076"/>
          <ac:spMkLst>
            <pc:docMk/>
            <pc:sldMk cId="0" sldId="284"/>
            <ac:spMk id="532" creationId="{00000000-0000-0000-0000-000000000000}"/>
          </ac:spMkLst>
        </pc:spChg>
      </pc:sldChg>
      <pc:sldChg chg="addSp delSp modSp mod setBg">
        <pc:chgData name="Oláh Norbert" userId="343df27d-cf76-4b1b-b828-1d7a6dc9b04f" providerId="ADAL" clId="{96048EEE-9EB4-420A-A22F-323A8805B53F}" dt="2024-04-08T08:35:07.233" v="270" actId="207"/>
        <pc:sldMkLst>
          <pc:docMk/>
          <pc:sldMk cId="0" sldId="286"/>
        </pc:sldMkLst>
        <pc:spChg chg="add mod">
          <ac:chgData name="Oláh Norbert" userId="343df27d-cf76-4b1b-b828-1d7a6dc9b04f" providerId="ADAL" clId="{96048EEE-9EB4-420A-A22F-323A8805B53F}" dt="2024-04-08T08:34:39.968" v="263"/>
          <ac:spMkLst>
            <pc:docMk/>
            <pc:sldMk cId="0" sldId="286"/>
            <ac:spMk id="2" creationId="{CEA7B812-0157-628A-D3F9-425C678FED0A}"/>
          </ac:spMkLst>
        </pc:spChg>
        <pc:spChg chg="add mod">
          <ac:chgData name="Oláh Norbert" userId="343df27d-cf76-4b1b-b828-1d7a6dc9b04f" providerId="ADAL" clId="{96048EEE-9EB4-420A-A22F-323A8805B53F}" dt="2024-04-08T08:34:48.603" v="265" actId="571"/>
          <ac:spMkLst>
            <pc:docMk/>
            <pc:sldMk cId="0" sldId="286"/>
            <ac:spMk id="3" creationId="{8986F65C-370B-0CDB-CC45-4ED55774EB5B}"/>
          </ac:spMkLst>
        </pc:spChg>
        <pc:spChg chg="add mod">
          <ac:chgData name="Oláh Norbert" userId="343df27d-cf76-4b1b-b828-1d7a6dc9b04f" providerId="ADAL" clId="{96048EEE-9EB4-420A-A22F-323A8805B53F}" dt="2024-04-08T08:34:48.603" v="265" actId="571"/>
          <ac:spMkLst>
            <pc:docMk/>
            <pc:sldMk cId="0" sldId="286"/>
            <ac:spMk id="4" creationId="{937D2D42-EBDC-5F90-C269-F1CAB24C711F}"/>
          </ac:spMkLst>
        </pc:spChg>
        <pc:spChg chg="mod">
          <ac:chgData name="Oláh Norbert" userId="343df27d-cf76-4b1b-b828-1d7a6dc9b04f" providerId="ADAL" clId="{96048EEE-9EB4-420A-A22F-323A8805B53F}" dt="2024-04-08T08:35:00.551" v="268" actId="1076"/>
          <ac:spMkLst>
            <pc:docMk/>
            <pc:sldMk cId="0" sldId="286"/>
            <ac:spMk id="550" creationId="{00000000-0000-0000-0000-000000000000}"/>
          </ac:spMkLst>
        </pc:spChg>
        <pc:spChg chg="mod">
          <ac:chgData name="Oláh Norbert" userId="343df27d-cf76-4b1b-b828-1d7a6dc9b04f" providerId="ADAL" clId="{96048EEE-9EB4-420A-A22F-323A8805B53F}" dt="2024-04-08T08:26:09.991" v="206"/>
          <ac:spMkLst>
            <pc:docMk/>
            <pc:sldMk cId="0" sldId="286"/>
            <ac:spMk id="551" creationId="{00000000-0000-0000-0000-000000000000}"/>
          </ac:spMkLst>
        </pc:spChg>
        <pc:spChg chg="del">
          <ac:chgData name="Oláh Norbert" userId="343df27d-cf76-4b1b-b828-1d7a6dc9b04f" providerId="ADAL" clId="{96048EEE-9EB4-420A-A22F-323A8805B53F}" dt="2024-04-08T08:34:51.361" v="266" actId="478"/>
          <ac:spMkLst>
            <pc:docMk/>
            <pc:sldMk cId="0" sldId="286"/>
            <ac:spMk id="552" creationId="{00000000-0000-0000-0000-000000000000}"/>
          </ac:spMkLst>
        </pc:spChg>
        <pc:spChg chg="del">
          <ac:chgData name="Oláh Norbert" userId="343df27d-cf76-4b1b-b828-1d7a6dc9b04f" providerId="ADAL" clId="{96048EEE-9EB4-420A-A22F-323A8805B53F}" dt="2024-04-08T08:34:38.946" v="262" actId="478"/>
          <ac:spMkLst>
            <pc:docMk/>
            <pc:sldMk cId="0" sldId="286"/>
            <ac:spMk id="557" creationId="{00000000-0000-0000-0000-000000000000}"/>
          </ac:spMkLst>
        </pc:spChg>
        <pc:spChg chg="mod">
          <ac:chgData name="Oláh Norbert" userId="343df27d-cf76-4b1b-b828-1d7a6dc9b04f" providerId="ADAL" clId="{96048EEE-9EB4-420A-A22F-323A8805B53F}" dt="2024-04-08T08:35:07.233" v="270" actId="207"/>
          <ac:spMkLst>
            <pc:docMk/>
            <pc:sldMk cId="0" sldId="286"/>
            <ac:spMk id="558" creationId="{00000000-0000-0000-0000-000000000000}"/>
          </ac:spMkLst>
        </pc:spChg>
        <pc:spChg chg="del">
          <ac:chgData name="Oláh Norbert" userId="343df27d-cf76-4b1b-b828-1d7a6dc9b04f" providerId="ADAL" clId="{96048EEE-9EB4-420A-A22F-323A8805B53F}" dt="2024-04-08T08:34:42.503" v="264" actId="478"/>
          <ac:spMkLst>
            <pc:docMk/>
            <pc:sldMk cId="0" sldId="286"/>
            <ac:spMk id="561" creationId="{00000000-0000-0000-0000-000000000000}"/>
          </ac:spMkLst>
        </pc:spChg>
        <pc:picChg chg="mod">
          <ac:chgData name="Oláh Norbert" userId="343df27d-cf76-4b1b-b828-1d7a6dc9b04f" providerId="ADAL" clId="{96048EEE-9EB4-420A-A22F-323A8805B53F}" dt="2024-04-08T08:34:57.112" v="267" actId="1076"/>
          <ac:picMkLst>
            <pc:docMk/>
            <pc:sldMk cId="0" sldId="286"/>
            <ac:picMk id="559" creationId="{00000000-0000-0000-0000-000000000000}"/>
          </ac:picMkLst>
        </pc:picChg>
      </pc:sldChg>
      <pc:sldChg chg="addSp delSp modSp mod setBg">
        <pc:chgData name="Oláh Norbert" userId="343df27d-cf76-4b1b-b828-1d7a6dc9b04f" providerId="ADAL" clId="{96048EEE-9EB4-420A-A22F-323A8805B53F}" dt="2024-04-08T08:34:28.681" v="261"/>
        <pc:sldMkLst>
          <pc:docMk/>
          <pc:sldMk cId="0" sldId="287"/>
        </pc:sldMkLst>
        <pc:spChg chg="add mod">
          <ac:chgData name="Oláh Norbert" userId="343df27d-cf76-4b1b-b828-1d7a6dc9b04f" providerId="ADAL" clId="{96048EEE-9EB4-420A-A22F-323A8805B53F}" dt="2024-04-08T08:34:28.681" v="261"/>
          <ac:spMkLst>
            <pc:docMk/>
            <pc:sldMk cId="0" sldId="287"/>
            <ac:spMk id="2" creationId="{3AC6F12A-BDC1-2056-FDF0-E4307277D794}"/>
          </ac:spMkLst>
        </pc:spChg>
        <pc:spChg chg="add mod">
          <ac:chgData name="Oláh Norbert" userId="343df27d-cf76-4b1b-b828-1d7a6dc9b04f" providerId="ADAL" clId="{96048EEE-9EB4-420A-A22F-323A8805B53F}" dt="2024-04-08T08:34:28.681" v="261"/>
          <ac:spMkLst>
            <pc:docMk/>
            <pc:sldMk cId="0" sldId="287"/>
            <ac:spMk id="3" creationId="{60389935-FFED-5C4F-6803-09CD7CB543C2}"/>
          </ac:spMkLst>
        </pc:spChg>
        <pc:spChg chg="del">
          <ac:chgData name="Oláh Norbert" userId="343df27d-cf76-4b1b-b828-1d7a6dc9b04f" providerId="ADAL" clId="{96048EEE-9EB4-420A-A22F-323A8805B53F}" dt="2024-04-08T08:34:25.984" v="259" actId="478"/>
          <ac:spMkLst>
            <pc:docMk/>
            <pc:sldMk cId="0" sldId="287"/>
            <ac:spMk id="569" creationId="{00000000-0000-0000-0000-000000000000}"/>
          </ac:spMkLst>
        </pc:spChg>
        <pc:spChg chg="del">
          <ac:chgData name="Oláh Norbert" userId="343df27d-cf76-4b1b-b828-1d7a6dc9b04f" providerId="ADAL" clId="{96048EEE-9EB4-420A-A22F-323A8805B53F}" dt="2024-04-08T08:34:27.582" v="260" actId="478"/>
          <ac:spMkLst>
            <pc:docMk/>
            <pc:sldMk cId="0" sldId="287"/>
            <ac:spMk id="570" creationId="{00000000-0000-0000-0000-000000000000}"/>
          </ac:spMkLst>
        </pc:spChg>
      </pc:sldChg>
      <pc:sldChg chg="modSp mod setBg">
        <pc:chgData name="Oláh Norbert" userId="343df27d-cf76-4b1b-b828-1d7a6dc9b04f" providerId="ADAL" clId="{96048EEE-9EB4-420A-A22F-323A8805B53F}" dt="2024-04-08T08:34:15.877" v="258" actId="207"/>
        <pc:sldMkLst>
          <pc:docMk/>
          <pc:sldMk cId="0" sldId="288"/>
        </pc:sldMkLst>
        <pc:spChg chg="mod">
          <ac:chgData name="Oláh Norbert" userId="343df27d-cf76-4b1b-b828-1d7a6dc9b04f" providerId="ADAL" clId="{96048EEE-9EB4-420A-A22F-323A8805B53F}" dt="2024-04-08T08:26:16.583" v="208"/>
          <ac:spMkLst>
            <pc:docMk/>
            <pc:sldMk cId="0" sldId="288"/>
            <ac:spMk id="577" creationId="{00000000-0000-0000-0000-000000000000}"/>
          </ac:spMkLst>
        </pc:spChg>
        <pc:spChg chg="mod">
          <ac:chgData name="Oláh Norbert" userId="343df27d-cf76-4b1b-b828-1d7a6dc9b04f" providerId="ADAL" clId="{96048EEE-9EB4-420A-A22F-323A8805B53F}" dt="2024-04-08T08:34:08.250" v="256" actId="207"/>
          <ac:spMkLst>
            <pc:docMk/>
            <pc:sldMk cId="0" sldId="288"/>
            <ac:spMk id="582" creationId="{00000000-0000-0000-0000-000000000000}"/>
          </ac:spMkLst>
        </pc:spChg>
        <pc:spChg chg="mod">
          <ac:chgData name="Oláh Norbert" userId="343df27d-cf76-4b1b-b828-1d7a6dc9b04f" providerId="ADAL" clId="{96048EEE-9EB4-420A-A22F-323A8805B53F}" dt="2024-04-08T08:34:15.877" v="258" actId="207"/>
          <ac:spMkLst>
            <pc:docMk/>
            <pc:sldMk cId="0" sldId="288"/>
            <ac:spMk id="583" creationId="{00000000-0000-0000-0000-000000000000}"/>
          </ac:spMkLst>
        </pc:spChg>
      </pc:sldChg>
      <pc:sldChg chg="addSp delSp modSp mod setBg">
        <pc:chgData name="Oláh Norbert" userId="343df27d-cf76-4b1b-b828-1d7a6dc9b04f" providerId="ADAL" clId="{96048EEE-9EB4-420A-A22F-323A8805B53F}" dt="2024-04-08T08:33:48.189" v="250"/>
        <pc:sldMkLst>
          <pc:docMk/>
          <pc:sldMk cId="0" sldId="289"/>
        </pc:sldMkLst>
        <pc:spChg chg="add mod">
          <ac:chgData name="Oláh Norbert" userId="343df27d-cf76-4b1b-b828-1d7a6dc9b04f" providerId="ADAL" clId="{96048EEE-9EB4-420A-A22F-323A8805B53F}" dt="2024-04-08T08:33:48.189" v="250"/>
          <ac:spMkLst>
            <pc:docMk/>
            <pc:sldMk cId="0" sldId="289"/>
            <ac:spMk id="2" creationId="{8230B525-8863-FCF4-90D0-465D756A5639}"/>
          </ac:spMkLst>
        </pc:spChg>
        <pc:spChg chg="add mod">
          <ac:chgData name="Oláh Norbert" userId="343df27d-cf76-4b1b-b828-1d7a6dc9b04f" providerId="ADAL" clId="{96048EEE-9EB4-420A-A22F-323A8805B53F}" dt="2024-04-08T08:33:48.189" v="250"/>
          <ac:spMkLst>
            <pc:docMk/>
            <pc:sldMk cId="0" sldId="289"/>
            <ac:spMk id="3" creationId="{CE971950-622A-7498-42F5-BA193B3CE7E0}"/>
          </ac:spMkLst>
        </pc:spChg>
        <pc:spChg chg="mod">
          <ac:chgData name="Oláh Norbert" userId="343df27d-cf76-4b1b-b828-1d7a6dc9b04f" providerId="ADAL" clId="{96048EEE-9EB4-420A-A22F-323A8805B53F}" dt="2024-04-08T08:26:18.893" v="209"/>
          <ac:spMkLst>
            <pc:docMk/>
            <pc:sldMk cId="0" sldId="289"/>
            <ac:spMk id="598" creationId="{00000000-0000-0000-0000-000000000000}"/>
          </ac:spMkLst>
        </pc:spChg>
        <pc:spChg chg="del">
          <ac:chgData name="Oláh Norbert" userId="343df27d-cf76-4b1b-b828-1d7a6dc9b04f" providerId="ADAL" clId="{96048EEE-9EB4-420A-A22F-323A8805B53F}" dt="2024-04-08T08:33:45.549" v="248" actId="478"/>
          <ac:spMkLst>
            <pc:docMk/>
            <pc:sldMk cId="0" sldId="289"/>
            <ac:spMk id="602" creationId="{00000000-0000-0000-0000-000000000000}"/>
          </ac:spMkLst>
        </pc:spChg>
        <pc:spChg chg="del">
          <ac:chgData name="Oláh Norbert" userId="343df27d-cf76-4b1b-b828-1d7a6dc9b04f" providerId="ADAL" clId="{96048EEE-9EB4-420A-A22F-323A8805B53F}" dt="2024-04-08T08:33:47.077" v="249" actId="478"/>
          <ac:spMkLst>
            <pc:docMk/>
            <pc:sldMk cId="0" sldId="289"/>
            <ac:spMk id="603" creationId="{00000000-0000-0000-0000-000000000000}"/>
          </ac:spMkLst>
        </pc:spChg>
      </pc:sldChg>
      <pc:sldChg chg="addSp delSp modSp mod setBg">
        <pc:chgData name="Oláh Norbert" userId="343df27d-cf76-4b1b-b828-1d7a6dc9b04f" providerId="ADAL" clId="{96048EEE-9EB4-420A-A22F-323A8805B53F}" dt="2024-04-08T08:33:41.863" v="247"/>
        <pc:sldMkLst>
          <pc:docMk/>
          <pc:sldMk cId="0" sldId="290"/>
        </pc:sldMkLst>
        <pc:spChg chg="add mod">
          <ac:chgData name="Oláh Norbert" userId="343df27d-cf76-4b1b-b828-1d7a6dc9b04f" providerId="ADAL" clId="{96048EEE-9EB4-420A-A22F-323A8805B53F}" dt="2024-04-08T08:33:41.863" v="247"/>
          <ac:spMkLst>
            <pc:docMk/>
            <pc:sldMk cId="0" sldId="290"/>
            <ac:spMk id="2" creationId="{2949CA0E-6776-F053-0892-29F0738A6957}"/>
          </ac:spMkLst>
        </pc:spChg>
        <pc:spChg chg="add mod">
          <ac:chgData name="Oláh Norbert" userId="343df27d-cf76-4b1b-b828-1d7a6dc9b04f" providerId="ADAL" clId="{96048EEE-9EB4-420A-A22F-323A8805B53F}" dt="2024-04-08T08:33:41.863" v="247"/>
          <ac:spMkLst>
            <pc:docMk/>
            <pc:sldMk cId="0" sldId="290"/>
            <ac:spMk id="3" creationId="{4593621E-559A-3C48-F8D9-5E917F1F3327}"/>
          </ac:spMkLst>
        </pc:spChg>
        <pc:spChg chg="del mod">
          <ac:chgData name="Oláh Norbert" userId="343df27d-cf76-4b1b-b828-1d7a6dc9b04f" providerId="ADAL" clId="{96048EEE-9EB4-420A-A22F-323A8805B53F}" dt="2024-04-08T08:33:39.157" v="245" actId="478"/>
          <ac:spMkLst>
            <pc:docMk/>
            <pc:sldMk cId="0" sldId="290"/>
            <ac:spMk id="625" creationId="{00000000-0000-0000-0000-000000000000}"/>
          </ac:spMkLst>
        </pc:spChg>
        <pc:spChg chg="del">
          <ac:chgData name="Oláh Norbert" userId="343df27d-cf76-4b1b-b828-1d7a6dc9b04f" providerId="ADAL" clId="{96048EEE-9EB4-420A-A22F-323A8805B53F}" dt="2024-04-08T08:33:41.020" v="246" actId="478"/>
          <ac:spMkLst>
            <pc:docMk/>
            <pc:sldMk cId="0" sldId="290"/>
            <ac:spMk id="626" creationId="{00000000-0000-0000-0000-000000000000}"/>
          </ac:spMkLst>
        </pc:spChg>
      </pc:sldChg>
      <pc:sldChg chg="addSp delSp modSp mod setBg">
        <pc:chgData name="Oláh Norbert" userId="343df27d-cf76-4b1b-b828-1d7a6dc9b04f" providerId="ADAL" clId="{96048EEE-9EB4-420A-A22F-323A8805B53F}" dt="2024-04-08T08:29:04.292" v="243"/>
        <pc:sldMkLst>
          <pc:docMk/>
          <pc:sldMk cId="0" sldId="291"/>
        </pc:sldMkLst>
        <pc:spChg chg="add mod">
          <ac:chgData name="Oláh Norbert" userId="343df27d-cf76-4b1b-b828-1d7a6dc9b04f" providerId="ADAL" clId="{96048EEE-9EB4-420A-A22F-323A8805B53F}" dt="2024-04-08T08:29:04.292" v="243"/>
          <ac:spMkLst>
            <pc:docMk/>
            <pc:sldMk cId="0" sldId="291"/>
            <ac:spMk id="2" creationId="{F0751B9D-FAE2-7A43-B516-5C218C4CB190}"/>
          </ac:spMkLst>
        </pc:spChg>
        <pc:spChg chg="add mod">
          <ac:chgData name="Oláh Norbert" userId="343df27d-cf76-4b1b-b828-1d7a6dc9b04f" providerId="ADAL" clId="{96048EEE-9EB4-420A-A22F-323A8805B53F}" dt="2024-04-08T08:29:04.292" v="243"/>
          <ac:spMkLst>
            <pc:docMk/>
            <pc:sldMk cId="0" sldId="291"/>
            <ac:spMk id="3" creationId="{DAADEEE6-F1DE-E022-F6CE-7398E1B08CE4}"/>
          </ac:spMkLst>
        </pc:spChg>
        <pc:spChg chg="del">
          <ac:chgData name="Oláh Norbert" userId="343df27d-cf76-4b1b-b828-1d7a6dc9b04f" providerId="ADAL" clId="{96048EEE-9EB4-420A-A22F-323A8805B53F}" dt="2024-04-08T08:29:01.031" v="241" actId="478"/>
          <ac:spMkLst>
            <pc:docMk/>
            <pc:sldMk cId="0" sldId="291"/>
            <ac:spMk id="646" creationId="{00000000-0000-0000-0000-000000000000}"/>
          </ac:spMkLst>
        </pc:spChg>
        <pc:spChg chg="del">
          <ac:chgData name="Oláh Norbert" userId="343df27d-cf76-4b1b-b828-1d7a6dc9b04f" providerId="ADAL" clId="{96048EEE-9EB4-420A-A22F-323A8805B53F}" dt="2024-04-08T08:29:03.083" v="242" actId="478"/>
          <ac:spMkLst>
            <pc:docMk/>
            <pc:sldMk cId="0" sldId="291"/>
            <ac:spMk id="647" creationId="{00000000-0000-0000-0000-000000000000}"/>
          </ac:spMkLst>
        </pc:spChg>
      </pc:sldChg>
      <pc:sldChg chg="modSp mod setBg">
        <pc:chgData name="Oláh Norbert" userId="343df27d-cf76-4b1b-b828-1d7a6dc9b04f" providerId="ADAL" clId="{96048EEE-9EB4-420A-A22F-323A8805B53F}" dt="2024-04-08T08:28:24.330" v="240" actId="207"/>
        <pc:sldMkLst>
          <pc:docMk/>
          <pc:sldMk cId="0" sldId="292"/>
        </pc:sldMkLst>
        <pc:spChg chg="mod">
          <ac:chgData name="Oláh Norbert" userId="343df27d-cf76-4b1b-b828-1d7a6dc9b04f" providerId="ADAL" clId="{96048EEE-9EB4-420A-A22F-323A8805B53F}" dt="2024-04-08T08:28:19.678" v="238" actId="1076"/>
          <ac:spMkLst>
            <pc:docMk/>
            <pc:sldMk cId="0" sldId="292"/>
            <ac:spMk id="678" creationId="{00000000-0000-0000-0000-000000000000}"/>
          </ac:spMkLst>
        </pc:spChg>
        <pc:spChg chg="mod">
          <ac:chgData name="Oláh Norbert" userId="343df27d-cf76-4b1b-b828-1d7a6dc9b04f" providerId="ADAL" clId="{96048EEE-9EB4-420A-A22F-323A8805B53F}" dt="2024-04-08T08:28:24.330" v="240" actId="207"/>
          <ac:spMkLst>
            <pc:docMk/>
            <pc:sldMk cId="0" sldId="292"/>
            <ac:spMk id="679" creationId="{00000000-0000-0000-0000-000000000000}"/>
          </ac:spMkLst>
        </pc:spChg>
        <pc:spChg chg="mod">
          <ac:chgData name="Oláh Norbert" userId="343df27d-cf76-4b1b-b828-1d7a6dc9b04f" providerId="ADAL" clId="{96048EEE-9EB4-420A-A22F-323A8805B53F}" dt="2024-04-08T08:26:29.521" v="212"/>
          <ac:spMkLst>
            <pc:docMk/>
            <pc:sldMk cId="0" sldId="292"/>
            <ac:spMk id="691" creationId="{00000000-0000-0000-0000-000000000000}"/>
          </ac:spMkLst>
        </pc:spChg>
      </pc:sldChg>
      <pc:sldChg chg="addSp delSp modSp mod setBg">
        <pc:chgData name="Oláh Norbert" userId="343df27d-cf76-4b1b-b828-1d7a6dc9b04f" providerId="ADAL" clId="{96048EEE-9EB4-420A-A22F-323A8805B53F}" dt="2024-04-08T08:28:04.678" v="235"/>
        <pc:sldMkLst>
          <pc:docMk/>
          <pc:sldMk cId="0" sldId="293"/>
        </pc:sldMkLst>
        <pc:spChg chg="add mod">
          <ac:chgData name="Oláh Norbert" userId="343df27d-cf76-4b1b-b828-1d7a6dc9b04f" providerId="ADAL" clId="{96048EEE-9EB4-420A-A22F-323A8805B53F}" dt="2024-04-08T08:28:04.678" v="235"/>
          <ac:spMkLst>
            <pc:docMk/>
            <pc:sldMk cId="0" sldId="293"/>
            <ac:spMk id="2" creationId="{07327EEE-8469-6A7C-D5DE-0298543979BA}"/>
          </ac:spMkLst>
        </pc:spChg>
        <pc:spChg chg="add mod">
          <ac:chgData name="Oláh Norbert" userId="343df27d-cf76-4b1b-b828-1d7a6dc9b04f" providerId="ADAL" clId="{96048EEE-9EB4-420A-A22F-323A8805B53F}" dt="2024-04-08T08:28:04.678" v="235"/>
          <ac:spMkLst>
            <pc:docMk/>
            <pc:sldMk cId="0" sldId="293"/>
            <ac:spMk id="3" creationId="{0E590FF3-4841-5AF3-796B-C57F01D5877F}"/>
          </ac:spMkLst>
        </pc:spChg>
        <pc:spChg chg="mod">
          <ac:chgData name="Oláh Norbert" userId="343df27d-cf76-4b1b-b828-1d7a6dc9b04f" providerId="ADAL" clId="{96048EEE-9EB4-420A-A22F-323A8805B53F}" dt="2024-04-08T08:26:32.424" v="213"/>
          <ac:spMkLst>
            <pc:docMk/>
            <pc:sldMk cId="0" sldId="293"/>
            <ac:spMk id="704" creationId="{00000000-0000-0000-0000-000000000000}"/>
          </ac:spMkLst>
        </pc:spChg>
        <pc:spChg chg="del">
          <ac:chgData name="Oláh Norbert" userId="343df27d-cf76-4b1b-b828-1d7a6dc9b04f" providerId="ADAL" clId="{96048EEE-9EB4-420A-A22F-323A8805B53F}" dt="2024-04-08T08:28:02.147" v="233" actId="478"/>
          <ac:spMkLst>
            <pc:docMk/>
            <pc:sldMk cId="0" sldId="293"/>
            <ac:spMk id="707" creationId="{00000000-0000-0000-0000-000000000000}"/>
          </ac:spMkLst>
        </pc:spChg>
        <pc:spChg chg="del">
          <ac:chgData name="Oláh Norbert" userId="343df27d-cf76-4b1b-b828-1d7a6dc9b04f" providerId="ADAL" clId="{96048EEE-9EB4-420A-A22F-323A8805B53F}" dt="2024-04-08T08:28:03.658" v="234" actId="478"/>
          <ac:spMkLst>
            <pc:docMk/>
            <pc:sldMk cId="0" sldId="293"/>
            <ac:spMk id="708" creationId="{00000000-0000-0000-0000-000000000000}"/>
          </ac:spMkLst>
        </pc:spChg>
      </pc:sldChg>
      <pc:sldChg chg="addSp delSp modSp mod setBg">
        <pc:chgData name="Oláh Norbert" userId="343df27d-cf76-4b1b-b828-1d7a6dc9b04f" providerId="ADAL" clId="{96048EEE-9EB4-420A-A22F-323A8805B53F}" dt="2024-04-08T08:27:56.951" v="232"/>
        <pc:sldMkLst>
          <pc:docMk/>
          <pc:sldMk cId="0" sldId="294"/>
        </pc:sldMkLst>
        <pc:spChg chg="add mod">
          <ac:chgData name="Oláh Norbert" userId="343df27d-cf76-4b1b-b828-1d7a6dc9b04f" providerId="ADAL" clId="{96048EEE-9EB4-420A-A22F-323A8805B53F}" dt="2024-04-08T08:27:56.951" v="232"/>
          <ac:spMkLst>
            <pc:docMk/>
            <pc:sldMk cId="0" sldId="294"/>
            <ac:spMk id="2" creationId="{A5B2DC61-E8F4-E43A-14F8-7D6411C42F86}"/>
          </ac:spMkLst>
        </pc:spChg>
        <pc:spChg chg="add mod">
          <ac:chgData name="Oláh Norbert" userId="343df27d-cf76-4b1b-b828-1d7a6dc9b04f" providerId="ADAL" clId="{96048EEE-9EB4-420A-A22F-323A8805B53F}" dt="2024-04-08T08:27:56.951" v="232"/>
          <ac:spMkLst>
            <pc:docMk/>
            <pc:sldMk cId="0" sldId="294"/>
            <ac:spMk id="3" creationId="{4F03084F-04BF-DA7B-8A16-78FD4C97CC5A}"/>
          </ac:spMkLst>
        </pc:spChg>
        <pc:spChg chg="mod">
          <ac:chgData name="Oláh Norbert" userId="343df27d-cf76-4b1b-b828-1d7a6dc9b04f" providerId="ADAL" clId="{96048EEE-9EB4-420A-A22F-323A8805B53F}" dt="2024-04-08T08:26:38.215" v="214"/>
          <ac:spMkLst>
            <pc:docMk/>
            <pc:sldMk cId="0" sldId="294"/>
            <ac:spMk id="736" creationId="{00000000-0000-0000-0000-000000000000}"/>
          </ac:spMkLst>
        </pc:spChg>
        <pc:spChg chg="del">
          <ac:chgData name="Oláh Norbert" userId="343df27d-cf76-4b1b-b828-1d7a6dc9b04f" providerId="ADAL" clId="{96048EEE-9EB4-420A-A22F-323A8805B53F}" dt="2024-04-08T08:27:54.172" v="230" actId="478"/>
          <ac:spMkLst>
            <pc:docMk/>
            <pc:sldMk cId="0" sldId="294"/>
            <ac:spMk id="739" creationId="{00000000-0000-0000-0000-000000000000}"/>
          </ac:spMkLst>
        </pc:spChg>
        <pc:spChg chg="del">
          <ac:chgData name="Oláh Norbert" userId="343df27d-cf76-4b1b-b828-1d7a6dc9b04f" providerId="ADAL" clId="{96048EEE-9EB4-420A-A22F-323A8805B53F}" dt="2024-04-08T08:27:55.709" v="231" actId="478"/>
          <ac:spMkLst>
            <pc:docMk/>
            <pc:sldMk cId="0" sldId="294"/>
            <ac:spMk id="740" creationId="{00000000-0000-0000-0000-000000000000}"/>
          </ac:spMkLst>
        </pc:spChg>
      </pc:sldChg>
      <pc:sldChg chg="modSp mod setBg">
        <pc:chgData name="Oláh Norbert" userId="343df27d-cf76-4b1b-b828-1d7a6dc9b04f" providerId="ADAL" clId="{96048EEE-9EB4-420A-A22F-323A8805B53F}" dt="2024-04-08T08:27:44.982" v="229" actId="207"/>
        <pc:sldMkLst>
          <pc:docMk/>
          <pc:sldMk cId="0" sldId="295"/>
        </pc:sldMkLst>
        <pc:spChg chg="mod">
          <ac:chgData name="Oláh Norbert" userId="343df27d-cf76-4b1b-b828-1d7a6dc9b04f" providerId="ADAL" clId="{96048EEE-9EB4-420A-A22F-323A8805B53F}" dt="2024-04-08T08:27:39.536" v="227" actId="207"/>
          <ac:spMkLst>
            <pc:docMk/>
            <pc:sldMk cId="0" sldId="295"/>
            <ac:spMk id="765" creationId="{00000000-0000-0000-0000-000000000000}"/>
          </ac:spMkLst>
        </pc:spChg>
        <pc:spChg chg="mod">
          <ac:chgData name="Oláh Norbert" userId="343df27d-cf76-4b1b-b828-1d7a6dc9b04f" providerId="ADAL" clId="{96048EEE-9EB4-420A-A22F-323A8805B53F}" dt="2024-04-08T08:27:44.982" v="229" actId="207"/>
          <ac:spMkLst>
            <pc:docMk/>
            <pc:sldMk cId="0" sldId="295"/>
            <ac:spMk id="766" creationId="{00000000-0000-0000-0000-000000000000}"/>
          </ac:spMkLst>
        </pc:spChg>
      </pc:sldChg>
      <pc:sldChg chg="delSp modSp mod setBg">
        <pc:chgData name="Oláh Norbert" userId="343df27d-cf76-4b1b-b828-1d7a6dc9b04f" providerId="ADAL" clId="{96048EEE-9EB4-420A-A22F-323A8805B53F}" dt="2024-04-08T08:27:12.478" v="224" actId="478"/>
        <pc:sldMkLst>
          <pc:docMk/>
          <pc:sldMk cId="0" sldId="296"/>
        </pc:sldMkLst>
        <pc:spChg chg="mod">
          <ac:chgData name="Oláh Norbert" userId="343df27d-cf76-4b1b-b828-1d7a6dc9b04f" providerId="ADAL" clId="{96048EEE-9EB4-420A-A22F-323A8805B53F}" dt="2024-04-08T08:26:43.211" v="216"/>
          <ac:spMkLst>
            <pc:docMk/>
            <pc:sldMk cId="0" sldId="296"/>
            <ac:spMk id="792" creationId="{00000000-0000-0000-0000-000000000000}"/>
          </ac:spMkLst>
        </pc:spChg>
        <pc:spChg chg="del">
          <ac:chgData name="Oláh Norbert" userId="343df27d-cf76-4b1b-b828-1d7a6dc9b04f" providerId="ADAL" clId="{96048EEE-9EB4-420A-A22F-323A8805B53F}" dt="2024-04-08T08:27:12.478" v="224" actId="478"/>
          <ac:spMkLst>
            <pc:docMk/>
            <pc:sldMk cId="0" sldId="296"/>
            <ac:spMk id="793" creationId="{00000000-0000-0000-0000-000000000000}"/>
          </ac:spMkLst>
        </pc:spChg>
        <pc:spChg chg="mod">
          <ac:chgData name="Oláh Norbert" userId="343df27d-cf76-4b1b-b828-1d7a6dc9b04f" providerId="ADAL" clId="{96048EEE-9EB4-420A-A22F-323A8805B53F}" dt="2024-04-08T08:27:00.258" v="221" actId="207"/>
          <ac:spMkLst>
            <pc:docMk/>
            <pc:sldMk cId="0" sldId="296"/>
            <ac:spMk id="796" creationId="{00000000-0000-0000-0000-000000000000}"/>
          </ac:spMkLst>
        </pc:spChg>
        <pc:spChg chg="mod">
          <ac:chgData name="Oláh Norbert" userId="343df27d-cf76-4b1b-b828-1d7a6dc9b04f" providerId="ADAL" clId="{96048EEE-9EB4-420A-A22F-323A8805B53F}" dt="2024-04-08T08:27:06.797" v="223" actId="207"/>
          <ac:spMkLst>
            <pc:docMk/>
            <pc:sldMk cId="0" sldId="296"/>
            <ac:spMk id="797" creationId="{00000000-0000-0000-0000-000000000000}"/>
          </ac:spMkLst>
        </pc:spChg>
      </pc:sldChg>
      <pc:sldChg chg="modSp mod setBg">
        <pc:chgData name="Oláh Norbert" userId="343df27d-cf76-4b1b-b828-1d7a6dc9b04f" providerId="ADAL" clId="{96048EEE-9EB4-420A-A22F-323A8805B53F}" dt="2024-04-08T08:44:04.912" v="289" actId="1076"/>
        <pc:sldMkLst>
          <pc:docMk/>
          <pc:sldMk cId="0" sldId="298"/>
        </pc:sldMkLst>
        <pc:spChg chg="mod">
          <ac:chgData name="Oláh Norbert" userId="343df27d-cf76-4b1b-b828-1d7a6dc9b04f" providerId="ADAL" clId="{96048EEE-9EB4-420A-A22F-323A8805B53F}" dt="2024-04-08T08:43:59.251" v="288" actId="1076"/>
          <ac:spMkLst>
            <pc:docMk/>
            <pc:sldMk cId="0" sldId="298"/>
            <ac:spMk id="835"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36"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38"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0"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2"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4"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5"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6"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47" creationId="{00000000-0000-0000-0000-000000000000}"/>
          </ac:spMkLst>
        </pc:spChg>
        <pc:spChg chg="mod">
          <ac:chgData name="Oláh Norbert" userId="343df27d-cf76-4b1b-b828-1d7a6dc9b04f" providerId="ADAL" clId="{96048EEE-9EB4-420A-A22F-323A8805B53F}" dt="2024-04-08T08:43:45.252" v="285" actId="207"/>
          <ac:spMkLst>
            <pc:docMk/>
            <pc:sldMk cId="0" sldId="298"/>
            <ac:spMk id="851" creationId="{00000000-0000-0000-0000-000000000000}"/>
          </ac:spMkLst>
        </pc:spChg>
        <pc:spChg chg="mod">
          <ac:chgData name="Oláh Norbert" userId="343df27d-cf76-4b1b-b828-1d7a6dc9b04f" providerId="ADAL" clId="{96048EEE-9EB4-420A-A22F-323A8805B53F}" dt="2024-04-08T08:43:48.479" v="286" actId="207"/>
          <ac:spMkLst>
            <pc:docMk/>
            <pc:sldMk cId="0" sldId="298"/>
            <ac:spMk id="852" creationId="{00000000-0000-0000-0000-000000000000}"/>
          </ac:spMkLst>
        </pc:spChg>
        <pc:spChg chg="mod">
          <ac:chgData name="Oláh Norbert" userId="343df27d-cf76-4b1b-b828-1d7a6dc9b04f" providerId="ADAL" clId="{96048EEE-9EB4-420A-A22F-323A8805B53F}" dt="2024-04-08T08:44:04.912" v="289" actId="1076"/>
          <ac:spMkLst>
            <pc:docMk/>
            <pc:sldMk cId="0" sldId="298"/>
            <ac:spMk id="853" creationId="{00000000-0000-0000-0000-000000000000}"/>
          </ac:spMkLst>
        </pc:spChg>
        <pc:cxnChg chg="mod">
          <ac:chgData name="Oláh Norbert" userId="343df27d-cf76-4b1b-b828-1d7a6dc9b04f" providerId="ADAL" clId="{96048EEE-9EB4-420A-A22F-323A8805B53F}" dt="2024-04-08T08:44:04.912" v="289" actId="1076"/>
          <ac:cxnSpMkLst>
            <pc:docMk/>
            <pc:sldMk cId="0" sldId="298"/>
            <ac:cxnSpMk id="837" creationId="{00000000-0000-0000-0000-000000000000}"/>
          </ac:cxnSpMkLst>
        </pc:cxnChg>
        <pc:cxnChg chg="mod">
          <ac:chgData name="Oláh Norbert" userId="343df27d-cf76-4b1b-b828-1d7a6dc9b04f" providerId="ADAL" clId="{96048EEE-9EB4-420A-A22F-323A8805B53F}" dt="2024-04-08T08:44:04.912" v="289" actId="1076"/>
          <ac:cxnSpMkLst>
            <pc:docMk/>
            <pc:sldMk cId="0" sldId="298"/>
            <ac:cxnSpMk id="839" creationId="{00000000-0000-0000-0000-000000000000}"/>
          </ac:cxnSpMkLst>
        </pc:cxnChg>
        <pc:cxnChg chg="mod">
          <ac:chgData name="Oláh Norbert" userId="343df27d-cf76-4b1b-b828-1d7a6dc9b04f" providerId="ADAL" clId="{96048EEE-9EB4-420A-A22F-323A8805B53F}" dt="2024-04-08T08:44:04.912" v="289" actId="1076"/>
          <ac:cxnSpMkLst>
            <pc:docMk/>
            <pc:sldMk cId="0" sldId="298"/>
            <ac:cxnSpMk id="841" creationId="{00000000-0000-0000-0000-000000000000}"/>
          </ac:cxnSpMkLst>
        </pc:cxnChg>
        <pc:cxnChg chg="mod">
          <ac:chgData name="Oláh Norbert" userId="343df27d-cf76-4b1b-b828-1d7a6dc9b04f" providerId="ADAL" clId="{96048EEE-9EB4-420A-A22F-323A8805B53F}" dt="2024-04-08T08:44:04.912" v="289" actId="1076"/>
          <ac:cxnSpMkLst>
            <pc:docMk/>
            <pc:sldMk cId="0" sldId="298"/>
            <ac:cxnSpMk id="843" creationId="{00000000-0000-0000-0000-000000000000}"/>
          </ac:cxnSpMkLst>
        </pc:cxnChg>
        <pc:cxnChg chg="mod">
          <ac:chgData name="Oláh Norbert" userId="343df27d-cf76-4b1b-b828-1d7a6dc9b04f" providerId="ADAL" clId="{96048EEE-9EB4-420A-A22F-323A8805B53F}" dt="2024-04-08T08:44:04.912" v="289" actId="1076"/>
          <ac:cxnSpMkLst>
            <pc:docMk/>
            <pc:sldMk cId="0" sldId="298"/>
            <ac:cxnSpMk id="848" creationId="{00000000-0000-0000-0000-000000000000}"/>
          </ac:cxnSpMkLst>
        </pc:cxnChg>
      </pc:sldChg>
      <pc:sldChg chg="addSp delSp modSp mod setBg">
        <pc:chgData name="Oláh Norbert" userId="343df27d-cf76-4b1b-b828-1d7a6dc9b04f" providerId="ADAL" clId="{96048EEE-9EB4-420A-A22F-323A8805B53F}" dt="2024-04-08T08:44:17.110" v="292"/>
        <pc:sldMkLst>
          <pc:docMk/>
          <pc:sldMk cId="0" sldId="299"/>
        </pc:sldMkLst>
        <pc:spChg chg="add mod">
          <ac:chgData name="Oláh Norbert" userId="343df27d-cf76-4b1b-b828-1d7a6dc9b04f" providerId="ADAL" clId="{96048EEE-9EB4-420A-A22F-323A8805B53F}" dt="2024-04-08T08:44:17.110" v="292"/>
          <ac:spMkLst>
            <pc:docMk/>
            <pc:sldMk cId="0" sldId="299"/>
            <ac:spMk id="2" creationId="{0E35BD1D-325E-B4A1-B38D-329C4117C355}"/>
          </ac:spMkLst>
        </pc:spChg>
        <pc:spChg chg="add mod">
          <ac:chgData name="Oláh Norbert" userId="343df27d-cf76-4b1b-b828-1d7a6dc9b04f" providerId="ADAL" clId="{96048EEE-9EB4-420A-A22F-323A8805B53F}" dt="2024-04-08T08:44:17.110" v="292"/>
          <ac:spMkLst>
            <pc:docMk/>
            <pc:sldMk cId="0" sldId="299"/>
            <ac:spMk id="3" creationId="{7151F2C4-D0B1-B5F2-E86C-2D4B3163E174}"/>
          </ac:spMkLst>
        </pc:spChg>
        <pc:spChg chg="mod">
          <ac:chgData name="Oláh Norbert" userId="343df27d-cf76-4b1b-b828-1d7a6dc9b04f" providerId="ADAL" clId="{96048EEE-9EB4-420A-A22F-323A8805B53F}" dt="2024-04-08T08:43:23.583" v="280"/>
          <ac:spMkLst>
            <pc:docMk/>
            <pc:sldMk cId="0" sldId="299"/>
            <ac:spMk id="859" creationId="{00000000-0000-0000-0000-000000000000}"/>
          </ac:spMkLst>
        </pc:spChg>
        <pc:spChg chg="del">
          <ac:chgData name="Oláh Norbert" userId="343df27d-cf76-4b1b-b828-1d7a6dc9b04f" providerId="ADAL" clId="{96048EEE-9EB4-420A-A22F-323A8805B53F}" dt="2024-04-08T08:44:14.171" v="290" actId="478"/>
          <ac:spMkLst>
            <pc:docMk/>
            <pc:sldMk cId="0" sldId="299"/>
            <ac:spMk id="861" creationId="{00000000-0000-0000-0000-000000000000}"/>
          </ac:spMkLst>
        </pc:spChg>
        <pc:spChg chg="del">
          <ac:chgData name="Oláh Norbert" userId="343df27d-cf76-4b1b-b828-1d7a6dc9b04f" providerId="ADAL" clId="{96048EEE-9EB4-420A-A22F-323A8805B53F}" dt="2024-04-08T08:44:15.900" v="291" actId="478"/>
          <ac:spMkLst>
            <pc:docMk/>
            <pc:sldMk cId="0" sldId="299"/>
            <ac:spMk id="862" creationId="{00000000-0000-0000-0000-000000000000}"/>
          </ac:spMkLst>
        </pc:spChg>
      </pc:sldChg>
      <pc:sldChg chg="addSp delSp modSp mod setBg">
        <pc:chgData name="Oláh Norbert" userId="343df27d-cf76-4b1b-b828-1d7a6dc9b04f" providerId="ADAL" clId="{96048EEE-9EB4-420A-A22F-323A8805B53F}" dt="2024-04-08T09:01:12.680" v="478" actId="1076"/>
        <pc:sldMkLst>
          <pc:docMk/>
          <pc:sldMk cId="0" sldId="300"/>
        </pc:sldMkLst>
        <pc:spChg chg="add mod">
          <ac:chgData name="Oláh Norbert" userId="343df27d-cf76-4b1b-b828-1d7a6dc9b04f" providerId="ADAL" clId="{96048EEE-9EB4-420A-A22F-323A8805B53F}" dt="2024-04-08T09:01:01.483" v="474"/>
          <ac:spMkLst>
            <pc:docMk/>
            <pc:sldMk cId="0" sldId="300"/>
            <ac:spMk id="2" creationId="{49D7FD6E-5A08-51FC-3B5E-6EAF04969CBA}"/>
          </ac:spMkLst>
        </pc:spChg>
        <pc:spChg chg="add mod">
          <ac:chgData name="Oláh Norbert" userId="343df27d-cf76-4b1b-b828-1d7a6dc9b04f" providerId="ADAL" clId="{96048EEE-9EB4-420A-A22F-323A8805B53F}" dt="2024-04-08T09:01:01.483" v="474"/>
          <ac:spMkLst>
            <pc:docMk/>
            <pc:sldMk cId="0" sldId="300"/>
            <ac:spMk id="3" creationId="{F71CFA0C-9483-6AD9-4A30-08CE44A8AD91}"/>
          </ac:spMkLst>
        </pc:spChg>
        <pc:spChg chg="mod">
          <ac:chgData name="Oláh Norbert" userId="343df27d-cf76-4b1b-b828-1d7a6dc9b04f" providerId="ADAL" clId="{96048EEE-9EB4-420A-A22F-323A8805B53F}" dt="2024-04-08T09:01:12.680" v="478" actId="1076"/>
          <ac:spMkLst>
            <pc:docMk/>
            <pc:sldMk cId="0" sldId="300"/>
            <ac:spMk id="882"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83" creationId="{00000000-0000-0000-0000-000000000000}"/>
          </ac:spMkLst>
        </pc:spChg>
        <pc:spChg chg="mod">
          <ac:chgData name="Oláh Norbert" userId="343df27d-cf76-4b1b-b828-1d7a6dc9b04f" providerId="ADAL" clId="{96048EEE-9EB4-420A-A22F-323A8805B53F}" dt="2024-04-08T09:01:07.667" v="477" actId="1076"/>
          <ac:spMkLst>
            <pc:docMk/>
            <pc:sldMk cId="0" sldId="300"/>
            <ac:spMk id="884"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85"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87"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89"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91"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94"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96"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97" creationId="{00000000-0000-0000-0000-000000000000}"/>
          </ac:spMkLst>
        </pc:spChg>
        <pc:spChg chg="mod">
          <ac:chgData name="Oláh Norbert" userId="343df27d-cf76-4b1b-b828-1d7a6dc9b04f" providerId="ADAL" clId="{96048EEE-9EB4-420A-A22F-323A8805B53F}" dt="2024-04-08T09:01:12.680" v="478" actId="1076"/>
          <ac:spMkLst>
            <pc:docMk/>
            <pc:sldMk cId="0" sldId="300"/>
            <ac:spMk id="898" creationId="{00000000-0000-0000-0000-000000000000}"/>
          </ac:spMkLst>
        </pc:spChg>
        <pc:spChg chg="del">
          <ac:chgData name="Oláh Norbert" userId="343df27d-cf76-4b1b-b828-1d7a6dc9b04f" providerId="ADAL" clId="{96048EEE-9EB4-420A-A22F-323A8805B53F}" dt="2024-04-08T09:00:58.865" v="472" actId="478"/>
          <ac:spMkLst>
            <pc:docMk/>
            <pc:sldMk cId="0" sldId="300"/>
            <ac:spMk id="902" creationId="{00000000-0000-0000-0000-000000000000}"/>
          </ac:spMkLst>
        </pc:spChg>
        <pc:spChg chg="del">
          <ac:chgData name="Oláh Norbert" userId="343df27d-cf76-4b1b-b828-1d7a6dc9b04f" providerId="ADAL" clId="{96048EEE-9EB4-420A-A22F-323A8805B53F}" dt="2024-04-08T09:01:00.243" v="473" actId="478"/>
          <ac:spMkLst>
            <pc:docMk/>
            <pc:sldMk cId="0" sldId="300"/>
            <ac:spMk id="903" creationId="{00000000-0000-0000-0000-000000000000}"/>
          </ac:spMkLst>
        </pc:spChg>
        <pc:spChg chg="del mod">
          <ac:chgData name="Oláh Norbert" userId="343df27d-cf76-4b1b-b828-1d7a6dc9b04f" providerId="ADAL" clId="{96048EEE-9EB4-420A-A22F-323A8805B53F}" dt="2024-04-08T09:01:04.442" v="476" actId="478"/>
          <ac:spMkLst>
            <pc:docMk/>
            <pc:sldMk cId="0" sldId="300"/>
            <ac:spMk id="904" creationId="{00000000-0000-0000-0000-000000000000}"/>
          </ac:spMkLst>
        </pc:spChg>
        <pc:cxnChg chg="mod">
          <ac:chgData name="Oláh Norbert" userId="343df27d-cf76-4b1b-b828-1d7a6dc9b04f" providerId="ADAL" clId="{96048EEE-9EB4-420A-A22F-323A8805B53F}" dt="2024-04-08T09:01:12.680" v="478" actId="1076"/>
          <ac:cxnSpMkLst>
            <pc:docMk/>
            <pc:sldMk cId="0" sldId="300"/>
            <ac:cxnSpMk id="886"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88"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90"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92"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93"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95"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899" creationId="{00000000-0000-0000-0000-000000000000}"/>
          </ac:cxnSpMkLst>
        </pc:cxnChg>
        <pc:cxnChg chg="mod">
          <ac:chgData name="Oláh Norbert" userId="343df27d-cf76-4b1b-b828-1d7a6dc9b04f" providerId="ADAL" clId="{96048EEE-9EB4-420A-A22F-323A8805B53F}" dt="2024-04-08T09:01:12.680" v="478" actId="1076"/>
          <ac:cxnSpMkLst>
            <pc:docMk/>
            <pc:sldMk cId="0" sldId="300"/>
            <ac:cxnSpMk id="900" creationId="{00000000-0000-0000-0000-000000000000}"/>
          </ac:cxnSpMkLst>
        </pc:cxnChg>
      </pc:sldChg>
      <pc:sldChg chg="addSp modSp mod setBg">
        <pc:chgData name="Oláh Norbert" userId="343df27d-cf76-4b1b-b828-1d7a6dc9b04f" providerId="ADAL" clId="{96048EEE-9EB4-420A-A22F-323A8805B53F}" dt="2024-04-08T08:44:30.183" v="295" actId="1076"/>
        <pc:sldMkLst>
          <pc:docMk/>
          <pc:sldMk cId="0" sldId="301"/>
        </pc:sldMkLst>
        <pc:spChg chg="add mod">
          <ac:chgData name="Oláh Norbert" userId="343df27d-cf76-4b1b-b828-1d7a6dc9b04f" providerId="ADAL" clId="{96048EEE-9EB4-420A-A22F-323A8805B53F}" dt="2024-04-08T08:44:20.662" v="293"/>
          <ac:spMkLst>
            <pc:docMk/>
            <pc:sldMk cId="0" sldId="301"/>
            <ac:spMk id="2" creationId="{A6199ABB-85D5-1DDD-C72C-359F1916D0E5}"/>
          </ac:spMkLst>
        </pc:spChg>
        <pc:spChg chg="add mod">
          <ac:chgData name="Oláh Norbert" userId="343df27d-cf76-4b1b-b828-1d7a6dc9b04f" providerId="ADAL" clId="{96048EEE-9EB4-420A-A22F-323A8805B53F}" dt="2024-04-08T08:44:20.662" v="293"/>
          <ac:spMkLst>
            <pc:docMk/>
            <pc:sldMk cId="0" sldId="301"/>
            <ac:spMk id="3" creationId="{81D2F604-AFC9-2D8D-C27C-0F87E802E678}"/>
          </ac:spMkLst>
        </pc:spChg>
        <pc:spChg chg="mod">
          <ac:chgData name="Oláh Norbert" userId="343df27d-cf76-4b1b-b828-1d7a6dc9b04f" providerId="ADAL" clId="{96048EEE-9EB4-420A-A22F-323A8805B53F}" dt="2024-04-08T08:44:30.183" v="295" actId="1076"/>
          <ac:spMkLst>
            <pc:docMk/>
            <pc:sldMk cId="0" sldId="301"/>
            <ac:spMk id="909" creationId="{00000000-0000-0000-0000-000000000000}"/>
          </ac:spMkLst>
        </pc:spChg>
        <pc:spChg chg="mod">
          <ac:chgData name="Oláh Norbert" userId="343df27d-cf76-4b1b-b828-1d7a6dc9b04f" providerId="ADAL" clId="{96048EEE-9EB4-420A-A22F-323A8805B53F}" dt="2024-04-08T08:44:24.051" v="294" actId="1076"/>
          <ac:spMkLst>
            <pc:docMk/>
            <pc:sldMk cId="0" sldId="301"/>
            <ac:spMk id="910"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11"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13"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15"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17"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19" creationId="{00000000-0000-0000-0000-000000000000}"/>
          </ac:spMkLst>
        </pc:spChg>
        <pc:spChg chg="mod">
          <ac:chgData name="Oláh Norbert" userId="343df27d-cf76-4b1b-b828-1d7a6dc9b04f" providerId="ADAL" clId="{96048EEE-9EB4-420A-A22F-323A8805B53F}" dt="2024-04-08T08:44:30.183" v="295" actId="1076"/>
          <ac:spMkLst>
            <pc:docMk/>
            <pc:sldMk cId="0" sldId="301"/>
            <ac:spMk id="920" creationId="{00000000-0000-0000-0000-000000000000}"/>
          </ac:spMkLst>
        </pc:spChg>
        <pc:cxnChg chg="mod">
          <ac:chgData name="Oláh Norbert" userId="343df27d-cf76-4b1b-b828-1d7a6dc9b04f" providerId="ADAL" clId="{96048EEE-9EB4-420A-A22F-323A8805B53F}" dt="2024-04-08T08:44:30.183" v="295" actId="1076"/>
          <ac:cxnSpMkLst>
            <pc:docMk/>
            <pc:sldMk cId="0" sldId="301"/>
            <ac:cxnSpMk id="912" creationId="{00000000-0000-0000-0000-000000000000}"/>
          </ac:cxnSpMkLst>
        </pc:cxnChg>
        <pc:cxnChg chg="mod">
          <ac:chgData name="Oláh Norbert" userId="343df27d-cf76-4b1b-b828-1d7a6dc9b04f" providerId="ADAL" clId="{96048EEE-9EB4-420A-A22F-323A8805B53F}" dt="2024-04-08T08:44:30.183" v="295" actId="1076"/>
          <ac:cxnSpMkLst>
            <pc:docMk/>
            <pc:sldMk cId="0" sldId="301"/>
            <ac:cxnSpMk id="914" creationId="{00000000-0000-0000-0000-000000000000}"/>
          </ac:cxnSpMkLst>
        </pc:cxnChg>
        <pc:cxnChg chg="mod">
          <ac:chgData name="Oláh Norbert" userId="343df27d-cf76-4b1b-b828-1d7a6dc9b04f" providerId="ADAL" clId="{96048EEE-9EB4-420A-A22F-323A8805B53F}" dt="2024-04-08T08:44:30.183" v="295" actId="1076"/>
          <ac:cxnSpMkLst>
            <pc:docMk/>
            <pc:sldMk cId="0" sldId="301"/>
            <ac:cxnSpMk id="916" creationId="{00000000-0000-0000-0000-000000000000}"/>
          </ac:cxnSpMkLst>
        </pc:cxnChg>
        <pc:cxnChg chg="mod">
          <ac:chgData name="Oláh Norbert" userId="343df27d-cf76-4b1b-b828-1d7a6dc9b04f" providerId="ADAL" clId="{96048EEE-9EB4-420A-A22F-323A8805B53F}" dt="2024-04-08T08:44:30.183" v="295" actId="1076"/>
          <ac:cxnSpMkLst>
            <pc:docMk/>
            <pc:sldMk cId="0" sldId="301"/>
            <ac:cxnSpMk id="918" creationId="{00000000-0000-0000-0000-000000000000}"/>
          </ac:cxnSpMkLst>
        </pc:cxnChg>
      </pc:sldChg>
      <pc:sldChg chg="modSp mod setBg">
        <pc:chgData name="Oláh Norbert" userId="343df27d-cf76-4b1b-b828-1d7a6dc9b04f" providerId="ADAL" clId="{96048EEE-9EB4-420A-A22F-323A8805B53F}" dt="2024-04-08T08:56:56.795" v="439" actId="1076"/>
        <pc:sldMkLst>
          <pc:docMk/>
          <pc:sldMk cId="0" sldId="303"/>
        </pc:sldMkLst>
        <pc:spChg chg="mod">
          <ac:chgData name="Oláh Norbert" userId="343df27d-cf76-4b1b-b828-1d7a6dc9b04f" providerId="ADAL" clId="{96048EEE-9EB4-420A-A22F-323A8805B53F}" dt="2024-04-08T08:56:56.795" v="439" actId="1076"/>
          <ac:spMkLst>
            <pc:docMk/>
            <pc:sldMk cId="0" sldId="303"/>
            <ac:spMk id="942" creationId="{00000000-0000-0000-0000-000000000000}"/>
          </ac:spMkLst>
        </pc:spChg>
        <pc:spChg chg="mod">
          <ac:chgData name="Oláh Norbert" userId="343df27d-cf76-4b1b-b828-1d7a6dc9b04f" providerId="ADAL" clId="{96048EEE-9EB4-420A-A22F-323A8805B53F}" dt="2024-04-08T08:56:53.861" v="438" actId="207"/>
          <ac:spMkLst>
            <pc:docMk/>
            <pc:sldMk cId="0" sldId="303"/>
            <ac:spMk id="944" creationId="{00000000-0000-0000-0000-000000000000}"/>
          </ac:spMkLst>
        </pc:spChg>
        <pc:spChg chg="mod">
          <ac:chgData name="Oláh Norbert" userId="343df27d-cf76-4b1b-b828-1d7a6dc9b04f" providerId="ADAL" clId="{96048EEE-9EB4-420A-A22F-323A8805B53F}" dt="2024-04-08T08:56:47.644" v="436" actId="207"/>
          <ac:spMkLst>
            <pc:docMk/>
            <pc:sldMk cId="0" sldId="303"/>
            <ac:spMk id="945" creationId="{00000000-0000-0000-0000-000000000000}"/>
          </ac:spMkLst>
        </pc:spChg>
      </pc:sldChg>
      <pc:sldChg chg="modSp mod setBg">
        <pc:chgData name="Oláh Norbert" userId="343df27d-cf76-4b1b-b828-1d7a6dc9b04f" providerId="ADAL" clId="{96048EEE-9EB4-420A-A22F-323A8805B53F}" dt="2024-04-08T09:00:43.310" v="471" actId="1076"/>
        <pc:sldMkLst>
          <pc:docMk/>
          <pc:sldMk cId="0" sldId="304"/>
        </pc:sldMkLst>
        <pc:spChg chg="mod">
          <ac:chgData name="Oláh Norbert" userId="343df27d-cf76-4b1b-b828-1d7a6dc9b04f" providerId="ADAL" clId="{96048EEE-9EB4-420A-A22F-323A8805B53F}" dt="2024-04-08T08:45:03.871" v="305"/>
          <ac:spMkLst>
            <pc:docMk/>
            <pc:sldMk cId="0" sldId="304"/>
            <ac:spMk id="952" creationId="{00000000-0000-0000-0000-000000000000}"/>
          </ac:spMkLst>
        </pc:spChg>
        <pc:spChg chg="mod">
          <ac:chgData name="Oláh Norbert" userId="343df27d-cf76-4b1b-b828-1d7a6dc9b04f" providerId="ADAL" clId="{96048EEE-9EB4-420A-A22F-323A8805B53F}" dt="2024-04-08T09:00:43.310" v="471" actId="1076"/>
          <ac:spMkLst>
            <pc:docMk/>
            <pc:sldMk cId="0" sldId="304"/>
            <ac:spMk id="973" creationId="{00000000-0000-0000-0000-000000000000}"/>
          </ac:spMkLst>
        </pc:spChg>
        <pc:spChg chg="mod">
          <ac:chgData name="Oláh Norbert" userId="343df27d-cf76-4b1b-b828-1d7a6dc9b04f" providerId="ADAL" clId="{96048EEE-9EB4-420A-A22F-323A8805B53F}" dt="2024-04-08T09:00:36.703" v="469" actId="207"/>
          <ac:spMkLst>
            <pc:docMk/>
            <pc:sldMk cId="0" sldId="304"/>
            <ac:spMk id="974" creationId="{00000000-0000-0000-0000-000000000000}"/>
          </ac:spMkLst>
        </pc:spChg>
      </pc:sldChg>
      <pc:sldChg chg="modSp mod setBg">
        <pc:chgData name="Oláh Norbert" userId="343df27d-cf76-4b1b-b828-1d7a6dc9b04f" providerId="ADAL" clId="{96048EEE-9EB4-420A-A22F-323A8805B53F}" dt="2024-04-08T08:57:29.065" v="447" actId="1076"/>
        <pc:sldMkLst>
          <pc:docMk/>
          <pc:sldMk cId="0" sldId="305"/>
        </pc:sldMkLst>
        <pc:spChg chg="mod">
          <ac:chgData name="Oláh Norbert" userId="343df27d-cf76-4b1b-b828-1d7a6dc9b04f" providerId="ADAL" clId="{96048EEE-9EB4-420A-A22F-323A8805B53F}" dt="2024-04-08T08:57:08.580" v="441" actId="1076"/>
          <ac:spMkLst>
            <pc:docMk/>
            <pc:sldMk cId="0" sldId="305"/>
            <ac:spMk id="980" creationId="{00000000-0000-0000-0000-000000000000}"/>
          </ac:spMkLst>
        </pc:spChg>
        <pc:spChg chg="mod">
          <ac:chgData name="Oláh Norbert" userId="343df27d-cf76-4b1b-b828-1d7a6dc9b04f" providerId="ADAL" clId="{96048EEE-9EB4-420A-A22F-323A8805B53F}" dt="2024-04-08T08:57:29.065" v="447" actId="1076"/>
          <ac:spMkLst>
            <pc:docMk/>
            <pc:sldMk cId="0" sldId="305"/>
            <ac:spMk id="1002" creationId="{00000000-0000-0000-0000-000000000000}"/>
          </ac:spMkLst>
        </pc:spChg>
        <pc:spChg chg="mod">
          <ac:chgData name="Oláh Norbert" userId="343df27d-cf76-4b1b-b828-1d7a6dc9b04f" providerId="ADAL" clId="{96048EEE-9EB4-420A-A22F-323A8805B53F}" dt="2024-04-08T08:57:26.552" v="446" actId="1076"/>
          <ac:spMkLst>
            <pc:docMk/>
            <pc:sldMk cId="0" sldId="305"/>
            <ac:spMk id="1003" creationId="{00000000-0000-0000-0000-000000000000}"/>
          </ac:spMkLst>
        </pc:spChg>
      </pc:sldChg>
      <pc:sldChg chg="addSp delSp modSp mod setBg">
        <pc:chgData name="Oláh Norbert" userId="343df27d-cf76-4b1b-b828-1d7a6dc9b04f" providerId="ADAL" clId="{96048EEE-9EB4-420A-A22F-323A8805B53F}" dt="2024-04-08T08:57:50.537" v="455" actId="1076"/>
        <pc:sldMkLst>
          <pc:docMk/>
          <pc:sldMk cId="0" sldId="306"/>
        </pc:sldMkLst>
        <pc:spChg chg="add mod">
          <ac:chgData name="Oláh Norbert" userId="343df27d-cf76-4b1b-b828-1d7a6dc9b04f" providerId="ADAL" clId="{96048EEE-9EB4-420A-A22F-323A8805B53F}" dt="2024-04-08T08:57:50.537" v="455" actId="1076"/>
          <ac:spMkLst>
            <pc:docMk/>
            <pc:sldMk cId="0" sldId="306"/>
            <ac:spMk id="2" creationId="{DD876638-2F20-42CD-9881-43A4B3D5A372}"/>
          </ac:spMkLst>
        </pc:spChg>
        <pc:spChg chg="mod">
          <ac:chgData name="Oláh Norbert" userId="343df27d-cf76-4b1b-b828-1d7a6dc9b04f" providerId="ADAL" clId="{96048EEE-9EB4-420A-A22F-323A8805B53F}" dt="2024-04-08T08:57:48.065" v="454" actId="1076"/>
          <ac:spMkLst>
            <pc:docMk/>
            <pc:sldMk cId="0" sldId="306"/>
            <ac:spMk id="1010" creationId="{00000000-0000-0000-0000-000000000000}"/>
          </ac:spMkLst>
        </pc:spChg>
        <pc:spChg chg="mod">
          <ac:chgData name="Oláh Norbert" userId="343df27d-cf76-4b1b-b828-1d7a6dc9b04f" providerId="ADAL" clId="{96048EEE-9EB4-420A-A22F-323A8805B53F}" dt="2024-04-08T08:57:45.191" v="453" actId="1076"/>
          <ac:spMkLst>
            <pc:docMk/>
            <pc:sldMk cId="0" sldId="306"/>
            <ac:spMk id="1012" creationId="{00000000-0000-0000-0000-000000000000}"/>
          </ac:spMkLst>
        </pc:spChg>
        <pc:spChg chg="del">
          <ac:chgData name="Oláh Norbert" userId="343df27d-cf76-4b1b-b828-1d7a6dc9b04f" providerId="ADAL" clId="{96048EEE-9EB4-420A-A22F-323A8805B53F}" dt="2024-04-08T08:57:35.771" v="448" actId="478"/>
          <ac:spMkLst>
            <pc:docMk/>
            <pc:sldMk cId="0" sldId="306"/>
            <ac:spMk id="1013" creationId="{00000000-0000-0000-0000-000000000000}"/>
          </ac:spMkLst>
        </pc:spChg>
      </pc:sldChg>
      <pc:sldChg chg="addSp delSp modSp mod setBg">
        <pc:chgData name="Oláh Norbert" userId="343df27d-cf76-4b1b-b828-1d7a6dc9b04f" providerId="ADAL" clId="{96048EEE-9EB4-420A-A22F-323A8805B53F}" dt="2024-04-08T09:00:22.080" v="467"/>
        <pc:sldMkLst>
          <pc:docMk/>
          <pc:sldMk cId="0" sldId="307"/>
        </pc:sldMkLst>
        <pc:spChg chg="add mod">
          <ac:chgData name="Oláh Norbert" userId="343df27d-cf76-4b1b-b828-1d7a6dc9b04f" providerId="ADAL" clId="{96048EEE-9EB4-420A-A22F-323A8805B53F}" dt="2024-04-08T09:00:22.080" v="467"/>
          <ac:spMkLst>
            <pc:docMk/>
            <pc:sldMk cId="0" sldId="307"/>
            <ac:spMk id="2" creationId="{1E0BD6AC-D8E2-BBB7-4841-B456E278DC24}"/>
          </ac:spMkLst>
        </pc:spChg>
        <pc:spChg chg="add mod">
          <ac:chgData name="Oláh Norbert" userId="343df27d-cf76-4b1b-b828-1d7a6dc9b04f" providerId="ADAL" clId="{96048EEE-9EB4-420A-A22F-323A8805B53F}" dt="2024-04-08T09:00:22.080" v="467"/>
          <ac:spMkLst>
            <pc:docMk/>
            <pc:sldMk cId="0" sldId="307"/>
            <ac:spMk id="3" creationId="{04ECDD43-2F61-C000-079D-EF6A7563DBDF}"/>
          </ac:spMkLst>
        </pc:spChg>
        <pc:spChg chg="del">
          <ac:chgData name="Oláh Norbert" userId="343df27d-cf76-4b1b-b828-1d7a6dc9b04f" providerId="ADAL" clId="{96048EEE-9EB4-420A-A22F-323A8805B53F}" dt="2024-04-08T09:00:21.060" v="466" actId="478"/>
          <ac:spMkLst>
            <pc:docMk/>
            <pc:sldMk cId="0" sldId="307"/>
            <ac:spMk id="1043" creationId="{00000000-0000-0000-0000-000000000000}"/>
          </ac:spMkLst>
        </pc:spChg>
        <pc:spChg chg="del">
          <ac:chgData name="Oláh Norbert" userId="343df27d-cf76-4b1b-b828-1d7a6dc9b04f" providerId="ADAL" clId="{96048EEE-9EB4-420A-A22F-323A8805B53F}" dt="2024-04-08T09:00:19.343" v="465" actId="478"/>
          <ac:spMkLst>
            <pc:docMk/>
            <pc:sldMk cId="0" sldId="307"/>
            <ac:spMk id="1044" creationId="{00000000-0000-0000-0000-000000000000}"/>
          </ac:spMkLst>
        </pc:spChg>
      </pc:sldChg>
      <pc:sldChg chg="modSp mod setBg">
        <pc:chgData name="Oláh Norbert" userId="343df27d-cf76-4b1b-b828-1d7a6dc9b04f" providerId="ADAL" clId="{96048EEE-9EB4-420A-A22F-323A8805B53F}" dt="2024-04-08T09:00:11.797" v="464" actId="1076"/>
        <pc:sldMkLst>
          <pc:docMk/>
          <pc:sldMk cId="0" sldId="308"/>
        </pc:sldMkLst>
        <pc:spChg chg="mod">
          <ac:chgData name="Oláh Norbert" userId="343df27d-cf76-4b1b-b828-1d7a6dc9b04f" providerId="ADAL" clId="{96048EEE-9EB4-420A-A22F-323A8805B53F}" dt="2024-04-08T08:45:13.021" v="309"/>
          <ac:spMkLst>
            <pc:docMk/>
            <pc:sldMk cId="0" sldId="308"/>
            <ac:spMk id="1050" creationId="{00000000-0000-0000-0000-000000000000}"/>
          </ac:spMkLst>
        </pc:spChg>
        <pc:spChg chg="mod">
          <ac:chgData name="Oláh Norbert" userId="343df27d-cf76-4b1b-b828-1d7a6dc9b04f" providerId="ADAL" clId="{96048EEE-9EB4-420A-A22F-323A8805B53F}" dt="2024-04-08T09:00:04.662" v="463" actId="1076"/>
          <ac:spMkLst>
            <pc:docMk/>
            <pc:sldMk cId="0" sldId="308"/>
            <ac:spMk id="1051"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52"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54"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56"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58"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0"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1"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2"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4"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5"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6"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7" creationId="{00000000-0000-0000-0000-000000000000}"/>
          </ac:spMkLst>
        </pc:spChg>
        <pc:spChg chg="mod">
          <ac:chgData name="Oláh Norbert" userId="343df27d-cf76-4b1b-b828-1d7a6dc9b04f" providerId="ADAL" clId="{96048EEE-9EB4-420A-A22F-323A8805B53F}" dt="2024-04-08T09:00:11.797" v="464" actId="1076"/>
          <ac:spMkLst>
            <pc:docMk/>
            <pc:sldMk cId="0" sldId="308"/>
            <ac:spMk id="1068" creationId="{00000000-0000-0000-0000-000000000000}"/>
          </ac:spMkLst>
        </pc:spChg>
        <pc:spChg chg="mod">
          <ac:chgData name="Oláh Norbert" userId="343df27d-cf76-4b1b-b828-1d7a6dc9b04f" providerId="ADAL" clId="{96048EEE-9EB4-420A-A22F-323A8805B53F}" dt="2024-04-08T09:00:01.604" v="462" actId="1076"/>
          <ac:spMkLst>
            <pc:docMk/>
            <pc:sldMk cId="0" sldId="308"/>
            <ac:spMk id="1070" creationId="{00000000-0000-0000-0000-000000000000}"/>
          </ac:spMkLst>
        </pc:spChg>
        <pc:spChg chg="mod">
          <ac:chgData name="Oláh Norbert" userId="343df27d-cf76-4b1b-b828-1d7a6dc9b04f" providerId="ADAL" clId="{96048EEE-9EB4-420A-A22F-323A8805B53F}" dt="2024-04-08T08:59:59.070" v="461" actId="1076"/>
          <ac:spMkLst>
            <pc:docMk/>
            <pc:sldMk cId="0" sldId="308"/>
            <ac:spMk id="1071" creationId="{00000000-0000-0000-0000-000000000000}"/>
          </ac:spMkLst>
        </pc:spChg>
        <pc:cxnChg chg="mod">
          <ac:chgData name="Oláh Norbert" userId="343df27d-cf76-4b1b-b828-1d7a6dc9b04f" providerId="ADAL" clId="{96048EEE-9EB4-420A-A22F-323A8805B53F}" dt="2024-04-08T09:00:11.797" v="464" actId="1076"/>
          <ac:cxnSpMkLst>
            <pc:docMk/>
            <pc:sldMk cId="0" sldId="308"/>
            <ac:cxnSpMk id="1053" creationId="{00000000-0000-0000-0000-000000000000}"/>
          </ac:cxnSpMkLst>
        </pc:cxnChg>
        <pc:cxnChg chg="mod">
          <ac:chgData name="Oláh Norbert" userId="343df27d-cf76-4b1b-b828-1d7a6dc9b04f" providerId="ADAL" clId="{96048EEE-9EB4-420A-A22F-323A8805B53F}" dt="2024-04-08T09:00:11.797" v="464" actId="1076"/>
          <ac:cxnSpMkLst>
            <pc:docMk/>
            <pc:sldMk cId="0" sldId="308"/>
            <ac:cxnSpMk id="1055" creationId="{00000000-0000-0000-0000-000000000000}"/>
          </ac:cxnSpMkLst>
        </pc:cxnChg>
        <pc:cxnChg chg="mod">
          <ac:chgData name="Oláh Norbert" userId="343df27d-cf76-4b1b-b828-1d7a6dc9b04f" providerId="ADAL" clId="{96048EEE-9EB4-420A-A22F-323A8805B53F}" dt="2024-04-08T09:00:11.797" v="464" actId="1076"/>
          <ac:cxnSpMkLst>
            <pc:docMk/>
            <pc:sldMk cId="0" sldId="308"/>
            <ac:cxnSpMk id="1057" creationId="{00000000-0000-0000-0000-000000000000}"/>
          </ac:cxnSpMkLst>
        </pc:cxnChg>
        <pc:cxnChg chg="mod">
          <ac:chgData name="Oláh Norbert" userId="343df27d-cf76-4b1b-b828-1d7a6dc9b04f" providerId="ADAL" clId="{96048EEE-9EB4-420A-A22F-323A8805B53F}" dt="2024-04-08T09:00:11.797" v="464" actId="1076"/>
          <ac:cxnSpMkLst>
            <pc:docMk/>
            <pc:sldMk cId="0" sldId="308"/>
            <ac:cxnSpMk id="1059" creationId="{00000000-0000-0000-0000-000000000000}"/>
          </ac:cxnSpMkLst>
        </pc:cxnChg>
        <pc:cxnChg chg="mod">
          <ac:chgData name="Oláh Norbert" userId="343df27d-cf76-4b1b-b828-1d7a6dc9b04f" providerId="ADAL" clId="{96048EEE-9EB4-420A-A22F-323A8805B53F}" dt="2024-04-08T09:00:11.797" v="464" actId="1076"/>
          <ac:cxnSpMkLst>
            <pc:docMk/>
            <pc:sldMk cId="0" sldId="308"/>
            <ac:cxnSpMk id="1063" creationId="{00000000-0000-0000-0000-000000000000}"/>
          </ac:cxnSpMkLst>
        </pc:cxnChg>
      </pc:sldChg>
      <pc:sldChg chg="modSp mod setBg">
        <pc:chgData name="Oláh Norbert" userId="343df27d-cf76-4b1b-b828-1d7a6dc9b04f" providerId="ADAL" clId="{96048EEE-9EB4-420A-A22F-323A8805B53F}" dt="2024-04-08T08:56:31.629" v="432" actId="207"/>
        <pc:sldMkLst>
          <pc:docMk/>
          <pc:sldMk cId="0" sldId="309"/>
        </pc:sldMkLst>
        <pc:spChg chg="mod">
          <ac:chgData name="Oláh Norbert" userId="343df27d-cf76-4b1b-b828-1d7a6dc9b04f" providerId="ADAL" clId="{96048EEE-9EB4-420A-A22F-323A8805B53F}" dt="2024-04-08T08:56:26.055" v="430" actId="207"/>
          <ac:spMkLst>
            <pc:docMk/>
            <pc:sldMk cId="0" sldId="309"/>
            <ac:spMk id="1077" creationId="{00000000-0000-0000-0000-000000000000}"/>
          </ac:spMkLst>
        </pc:spChg>
        <pc:spChg chg="mod">
          <ac:chgData name="Oláh Norbert" userId="343df27d-cf76-4b1b-b828-1d7a6dc9b04f" providerId="ADAL" clId="{96048EEE-9EB4-420A-A22F-323A8805B53F}" dt="2024-04-08T08:56:31.629" v="432" actId="207"/>
          <ac:spMkLst>
            <pc:docMk/>
            <pc:sldMk cId="0" sldId="309"/>
            <ac:spMk id="1078" creationId="{00000000-0000-0000-0000-000000000000}"/>
          </ac:spMkLst>
        </pc:spChg>
      </pc:sldChg>
      <pc:sldChg chg="modSp mod setBg">
        <pc:chgData name="Oláh Norbert" userId="343df27d-cf76-4b1b-b828-1d7a6dc9b04f" providerId="ADAL" clId="{96048EEE-9EB4-420A-A22F-323A8805B53F}" dt="2024-04-08T08:56:17.804" v="427" actId="1076"/>
        <pc:sldMkLst>
          <pc:docMk/>
          <pc:sldMk cId="0" sldId="310"/>
        </pc:sldMkLst>
        <pc:spChg chg="mod">
          <ac:chgData name="Oláh Norbert" userId="343df27d-cf76-4b1b-b828-1d7a6dc9b04f" providerId="ADAL" clId="{96048EEE-9EB4-420A-A22F-323A8805B53F}" dt="2024-04-08T08:56:13.325" v="425" actId="207"/>
          <ac:spMkLst>
            <pc:docMk/>
            <pc:sldMk cId="0" sldId="310"/>
            <ac:spMk id="1105" creationId="{00000000-0000-0000-0000-000000000000}"/>
          </ac:spMkLst>
        </pc:spChg>
        <pc:spChg chg="mod">
          <ac:chgData name="Oláh Norbert" userId="343df27d-cf76-4b1b-b828-1d7a6dc9b04f" providerId="ADAL" clId="{96048EEE-9EB4-420A-A22F-323A8805B53F}" dt="2024-04-08T08:56:17.804" v="427" actId="1076"/>
          <ac:spMkLst>
            <pc:docMk/>
            <pc:sldMk cId="0" sldId="310"/>
            <ac:spMk id="1106" creationId="{00000000-0000-0000-0000-000000000000}"/>
          </ac:spMkLst>
        </pc:spChg>
      </pc:sldChg>
      <pc:sldChg chg="modSp mod setBg">
        <pc:chgData name="Oláh Norbert" userId="343df27d-cf76-4b1b-b828-1d7a6dc9b04f" providerId="ADAL" clId="{96048EEE-9EB4-420A-A22F-323A8805B53F}" dt="2024-04-08T08:56:03.065" v="422" actId="207"/>
        <pc:sldMkLst>
          <pc:docMk/>
          <pc:sldMk cId="0" sldId="311"/>
        </pc:sldMkLst>
        <pc:spChg chg="mod">
          <ac:chgData name="Oláh Norbert" userId="343df27d-cf76-4b1b-b828-1d7a6dc9b04f" providerId="ADAL" clId="{96048EEE-9EB4-420A-A22F-323A8805B53F}" dt="2024-04-08T08:55:56.823" v="419" actId="207"/>
          <ac:spMkLst>
            <pc:docMk/>
            <pc:sldMk cId="0" sldId="311"/>
            <ac:spMk id="1132" creationId="{00000000-0000-0000-0000-000000000000}"/>
          </ac:spMkLst>
        </pc:spChg>
        <pc:spChg chg="mod">
          <ac:chgData name="Oláh Norbert" userId="343df27d-cf76-4b1b-b828-1d7a6dc9b04f" providerId="ADAL" clId="{96048EEE-9EB4-420A-A22F-323A8805B53F}" dt="2024-04-08T08:56:03.065" v="422" actId="207"/>
          <ac:spMkLst>
            <pc:docMk/>
            <pc:sldMk cId="0" sldId="311"/>
            <ac:spMk id="1133" creationId="{00000000-0000-0000-0000-000000000000}"/>
          </ac:spMkLst>
        </pc:spChg>
      </pc:sldChg>
      <pc:sldChg chg="modSp mod setBg">
        <pc:chgData name="Oláh Norbert" userId="343df27d-cf76-4b1b-b828-1d7a6dc9b04f" providerId="ADAL" clId="{96048EEE-9EB4-420A-A22F-323A8805B53F}" dt="2024-04-08T08:55:45.990" v="416" actId="1076"/>
        <pc:sldMkLst>
          <pc:docMk/>
          <pc:sldMk cId="0" sldId="312"/>
        </pc:sldMkLst>
        <pc:spChg chg="mod">
          <ac:chgData name="Oláh Norbert" userId="343df27d-cf76-4b1b-b828-1d7a6dc9b04f" providerId="ADAL" clId="{96048EEE-9EB4-420A-A22F-323A8805B53F}" dt="2024-04-08T08:55:41.917" v="414" actId="207"/>
          <ac:spMkLst>
            <pc:docMk/>
            <pc:sldMk cId="0" sldId="312"/>
            <ac:spMk id="1159" creationId="{00000000-0000-0000-0000-000000000000}"/>
          </ac:spMkLst>
        </pc:spChg>
        <pc:spChg chg="mod">
          <ac:chgData name="Oláh Norbert" userId="343df27d-cf76-4b1b-b828-1d7a6dc9b04f" providerId="ADAL" clId="{96048EEE-9EB4-420A-A22F-323A8805B53F}" dt="2024-04-08T08:55:45.990" v="416" actId="1076"/>
          <ac:spMkLst>
            <pc:docMk/>
            <pc:sldMk cId="0" sldId="312"/>
            <ac:spMk id="1160" creationId="{00000000-0000-0000-0000-000000000000}"/>
          </ac:spMkLst>
        </pc:spChg>
      </pc:sldChg>
      <pc:sldChg chg="modSp mod setBg">
        <pc:chgData name="Oláh Norbert" userId="343df27d-cf76-4b1b-b828-1d7a6dc9b04f" providerId="ADAL" clId="{96048EEE-9EB4-420A-A22F-323A8805B53F}" dt="2024-04-08T08:55:26.125" v="411" actId="1076"/>
        <pc:sldMkLst>
          <pc:docMk/>
          <pc:sldMk cId="0" sldId="313"/>
        </pc:sldMkLst>
        <pc:spChg chg="mod">
          <ac:chgData name="Oláh Norbert" userId="343df27d-cf76-4b1b-b828-1d7a6dc9b04f" providerId="ADAL" clId="{96048EEE-9EB4-420A-A22F-323A8805B53F}" dt="2024-04-08T08:55:18.032" v="409" actId="207"/>
          <ac:spMkLst>
            <pc:docMk/>
            <pc:sldMk cId="0" sldId="313"/>
            <ac:spMk id="1187" creationId="{00000000-0000-0000-0000-000000000000}"/>
          </ac:spMkLst>
        </pc:spChg>
        <pc:spChg chg="mod">
          <ac:chgData name="Oláh Norbert" userId="343df27d-cf76-4b1b-b828-1d7a6dc9b04f" providerId="ADAL" clId="{96048EEE-9EB4-420A-A22F-323A8805B53F}" dt="2024-04-08T08:55:26.125" v="411" actId="1076"/>
          <ac:spMkLst>
            <pc:docMk/>
            <pc:sldMk cId="0" sldId="313"/>
            <ac:spMk id="1188" creationId="{00000000-0000-0000-0000-000000000000}"/>
          </ac:spMkLst>
        </pc:spChg>
      </pc:sldChg>
      <pc:sldChg chg="modSp mod setBg">
        <pc:chgData name="Oláh Norbert" userId="343df27d-cf76-4b1b-b828-1d7a6dc9b04f" providerId="ADAL" clId="{96048EEE-9EB4-420A-A22F-323A8805B53F}" dt="2024-04-08T08:55:06.610" v="406" actId="1076"/>
        <pc:sldMkLst>
          <pc:docMk/>
          <pc:sldMk cId="0" sldId="314"/>
        </pc:sldMkLst>
        <pc:spChg chg="mod">
          <ac:chgData name="Oláh Norbert" userId="343df27d-cf76-4b1b-b828-1d7a6dc9b04f" providerId="ADAL" clId="{96048EEE-9EB4-420A-A22F-323A8805B53F}" dt="2024-04-08T08:55:06.610" v="406" actId="1076"/>
          <ac:spMkLst>
            <pc:docMk/>
            <pc:sldMk cId="0" sldId="314"/>
            <ac:spMk id="1245" creationId="{00000000-0000-0000-0000-000000000000}"/>
          </ac:spMkLst>
        </pc:spChg>
        <pc:spChg chg="mod">
          <ac:chgData name="Oláh Norbert" userId="343df27d-cf76-4b1b-b828-1d7a6dc9b04f" providerId="ADAL" clId="{96048EEE-9EB4-420A-A22F-323A8805B53F}" dt="2024-04-08T08:55:02.159" v="405" actId="207"/>
          <ac:spMkLst>
            <pc:docMk/>
            <pc:sldMk cId="0" sldId="314"/>
            <ac:spMk id="1248" creationId="{00000000-0000-0000-0000-000000000000}"/>
          </ac:spMkLst>
        </pc:spChg>
      </pc:sldChg>
      <pc:sldChg chg="addSp delSp modSp mod setBg">
        <pc:chgData name="Oláh Norbert" userId="343df27d-cf76-4b1b-b828-1d7a6dc9b04f" providerId="ADAL" clId="{96048EEE-9EB4-420A-A22F-323A8805B53F}" dt="2024-04-08T08:54:53.715" v="403"/>
        <pc:sldMkLst>
          <pc:docMk/>
          <pc:sldMk cId="0" sldId="315"/>
        </pc:sldMkLst>
        <pc:spChg chg="add mod">
          <ac:chgData name="Oláh Norbert" userId="343df27d-cf76-4b1b-b828-1d7a6dc9b04f" providerId="ADAL" clId="{96048EEE-9EB4-420A-A22F-323A8805B53F}" dt="2024-04-08T08:54:53.715" v="403"/>
          <ac:spMkLst>
            <pc:docMk/>
            <pc:sldMk cId="0" sldId="315"/>
            <ac:spMk id="2" creationId="{ECA83032-C4DB-8B3B-F376-ED8EE265B7B5}"/>
          </ac:spMkLst>
        </pc:spChg>
        <pc:spChg chg="add mod">
          <ac:chgData name="Oláh Norbert" userId="343df27d-cf76-4b1b-b828-1d7a6dc9b04f" providerId="ADAL" clId="{96048EEE-9EB4-420A-A22F-323A8805B53F}" dt="2024-04-08T08:54:53.715" v="403"/>
          <ac:spMkLst>
            <pc:docMk/>
            <pc:sldMk cId="0" sldId="315"/>
            <ac:spMk id="3" creationId="{A3201461-22B0-E591-C523-D571C37119D4}"/>
          </ac:spMkLst>
        </pc:spChg>
        <pc:spChg chg="mod">
          <ac:chgData name="Oláh Norbert" userId="343df27d-cf76-4b1b-b828-1d7a6dc9b04f" providerId="ADAL" clId="{96048EEE-9EB4-420A-A22F-323A8805B53F}" dt="2024-04-08T08:45:39.120" v="316"/>
          <ac:spMkLst>
            <pc:docMk/>
            <pc:sldMk cId="0" sldId="315"/>
            <ac:spMk id="1254" creationId="{00000000-0000-0000-0000-000000000000}"/>
          </ac:spMkLst>
        </pc:spChg>
        <pc:spChg chg="del">
          <ac:chgData name="Oláh Norbert" userId="343df27d-cf76-4b1b-b828-1d7a6dc9b04f" providerId="ADAL" clId="{96048EEE-9EB4-420A-A22F-323A8805B53F}" dt="2024-04-08T08:54:52.602" v="402" actId="478"/>
          <ac:spMkLst>
            <pc:docMk/>
            <pc:sldMk cId="0" sldId="315"/>
            <ac:spMk id="1276" creationId="{00000000-0000-0000-0000-000000000000}"/>
          </ac:spMkLst>
        </pc:spChg>
        <pc:spChg chg="del">
          <ac:chgData name="Oláh Norbert" userId="343df27d-cf76-4b1b-b828-1d7a6dc9b04f" providerId="ADAL" clId="{96048EEE-9EB4-420A-A22F-323A8805B53F}" dt="2024-04-08T08:54:51.265" v="401" actId="478"/>
          <ac:spMkLst>
            <pc:docMk/>
            <pc:sldMk cId="0" sldId="315"/>
            <ac:spMk id="1277" creationId="{00000000-0000-0000-0000-000000000000}"/>
          </ac:spMkLst>
        </pc:spChg>
      </pc:sldChg>
      <pc:sldChg chg="addSp delSp modSp mod setBg">
        <pc:chgData name="Oláh Norbert" userId="343df27d-cf76-4b1b-b828-1d7a6dc9b04f" providerId="ADAL" clId="{96048EEE-9EB4-420A-A22F-323A8805B53F}" dt="2024-04-08T08:54:46.442" v="400" actId="1076"/>
        <pc:sldMkLst>
          <pc:docMk/>
          <pc:sldMk cId="0" sldId="316"/>
        </pc:sldMkLst>
        <pc:spChg chg="add mod">
          <ac:chgData name="Oláh Norbert" userId="343df27d-cf76-4b1b-b828-1d7a6dc9b04f" providerId="ADAL" clId="{96048EEE-9EB4-420A-A22F-323A8805B53F}" dt="2024-04-08T08:54:46.442" v="400" actId="1076"/>
          <ac:spMkLst>
            <pc:docMk/>
            <pc:sldMk cId="0" sldId="316"/>
            <ac:spMk id="2" creationId="{2CF6DDDD-580F-7480-B1B7-BF9093C69D4B}"/>
          </ac:spMkLst>
        </pc:spChg>
        <pc:spChg chg="add mod">
          <ac:chgData name="Oláh Norbert" userId="343df27d-cf76-4b1b-b828-1d7a6dc9b04f" providerId="ADAL" clId="{96048EEE-9EB4-420A-A22F-323A8805B53F}" dt="2024-04-08T08:54:46.442" v="400" actId="1076"/>
          <ac:spMkLst>
            <pc:docMk/>
            <pc:sldMk cId="0" sldId="316"/>
            <ac:spMk id="3" creationId="{77FB0144-75A1-AC77-7104-D805596B1D2F}"/>
          </ac:spMkLst>
        </pc:spChg>
        <pc:spChg chg="mod">
          <ac:chgData name="Oláh Norbert" userId="343df27d-cf76-4b1b-b828-1d7a6dc9b04f" providerId="ADAL" clId="{96048EEE-9EB4-420A-A22F-323A8805B53F}" dt="2024-04-08T08:45:41.766" v="317"/>
          <ac:spMkLst>
            <pc:docMk/>
            <pc:sldMk cId="0" sldId="316"/>
            <ac:spMk id="1285" creationId="{00000000-0000-0000-0000-000000000000}"/>
          </ac:spMkLst>
        </pc:spChg>
        <pc:spChg chg="del">
          <ac:chgData name="Oláh Norbert" userId="343df27d-cf76-4b1b-b828-1d7a6dc9b04f" providerId="ADAL" clId="{96048EEE-9EB4-420A-A22F-323A8805B53F}" dt="2024-04-08T08:54:41.035" v="397" actId="478"/>
          <ac:spMkLst>
            <pc:docMk/>
            <pc:sldMk cId="0" sldId="316"/>
            <ac:spMk id="1310" creationId="{00000000-0000-0000-0000-000000000000}"/>
          </ac:spMkLst>
        </pc:spChg>
        <pc:spChg chg="del">
          <ac:chgData name="Oláh Norbert" userId="343df27d-cf76-4b1b-b828-1d7a6dc9b04f" providerId="ADAL" clId="{96048EEE-9EB4-420A-A22F-323A8805B53F}" dt="2024-04-08T08:54:42.469" v="398" actId="478"/>
          <ac:spMkLst>
            <pc:docMk/>
            <pc:sldMk cId="0" sldId="316"/>
            <ac:spMk id="1311" creationId="{00000000-0000-0000-0000-000000000000}"/>
          </ac:spMkLst>
        </pc:spChg>
      </pc:sldChg>
      <pc:sldChg chg="modSp mod setBg">
        <pc:chgData name="Oláh Norbert" userId="343df27d-cf76-4b1b-b828-1d7a6dc9b04f" providerId="ADAL" clId="{96048EEE-9EB4-420A-A22F-323A8805B53F}" dt="2024-04-08T08:54:22.421" v="393" actId="1076"/>
        <pc:sldMkLst>
          <pc:docMk/>
          <pc:sldMk cId="0" sldId="317"/>
        </pc:sldMkLst>
        <pc:spChg chg="mod">
          <ac:chgData name="Oláh Norbert" userId="343df27d-cf76-4b1b-b828-1d7a6dc9b04f" providerId="ADAL" clId="{96048EEE-9EB4-420A-A22F-323A8805B53F}" dt="2024-04-08T08:45:43.773" v="318"/>
          <ac:spMkLst>
            <pc:docMk/>
            <pc:sldMk cId="0" sldId="317"/>
            <ac:spMk id="1318"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19"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0"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2"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4"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6"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8"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29"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0"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3"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4"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5"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6"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7"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8"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39"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0"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1"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2"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3"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4" creationId="{00000000-0000-0000-0000-000000000000}"/>
          </ac:spMkLst>
        </pc:spChg>
        <pc:spChg chg="mod">
          <ac:chgData name="Oláh Norbert" userId="343df27d-cf76-4b1b-b828-1d7a6dc9b04f" providerId="ADAL" clId="{96048EEE-9EB4-420A-A22F-323A8805B53F}" dt="2024-04-08T08:54:22.421" v="393" actId="1076"/>
          <ac:spMkLst>
            <pc:docMk/>
            <pc:sldMk cId="0" sldId="317"/>
            <ac:spMk id="1347" creationId="{00000000-0000-0000-0000-000000000000}"/>
          </ac:spMkLst>
        </pc:spChg>
        <pc:spChg chg="mod">
          <ac:chgData name="Oláh Norbert" userId="343df27d-cf76-4b1b-b828-1d7a6dc9b04f" providerId="ADAL" clId="{96048EEE-9EB4-420A-A22F-323A8805B53F}" dt="2024-04-08T08:54:10.549" v="391" actId="207"/>
          <ac:spMkLst>
            <pc:docMk/>
            <pc:sldMk cId="0" sldId="317"/>
            <ac:spMk id="1348" creationId="{00000000-0000-0000-0000-000000000000}"/>
          </ac:spMkLst>
        </pc:spChg>
        <pc:spChg chg="mod">
          <ac:chgData name="Oláh Norbert" userId="343df27d-cf76-4b1b-b828-1d7a6dc9b04f" providerId="ADAL" clId="{96048EEE-9EB4-420A-A22F-323A8805B53F}" dt="2024-04-08T08:54:15.896" v="392" actId="207"/>
          <ac:spMkLst>
            <pc:docMk/>
            <pc:sldMk cId="0" sldId="317"/>
            <ac:spMk id="1349" creationId="{00000000-0000-0000-0000-000000000000}"/>
          </ac:spMkLst>
        </pc:spChg>
        <pc:cxnChg chg="mod">
          <ac:chgData name="Oláh Norbert" userId="343df27d-cf76-4b1b-b828-1d7a6dc9b04f" providerId="ADAL" clId="{96048EEE-9EB4-420A-A22F-323A8805B53F}" dt="2024-04-08T08:54:22.421" v="393" actId="1076"/>
          <ac:cxnSpMkLst>
            <pc:docMk/>
            <pc:sldMk cId="0" sldId="317"/>
            <ac:cxnSpMk id="1321"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23"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25"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27"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31"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32"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45" creationId="{00000000-0000-0000-0000-000000000000}"/>
          </ac:cxnSpMkLst>
        </pc:cxnChg>
        <pc:cxnChg chg="mod">
          <ac:chgData name="Oláh Norbert" userId="343df27d-cf76-4b1b-b828-1d7a6dc9b04f" providerId="ADAL" clId="{96048EEE-9EB4-420A-A22F-323A8805B53F}" dt="2024-04-08T08:54:22.421" v="393" actId="1076"/>
          <ac:cxnSpMkLst>
            <pc:docMk/>
            <pc:sldMk cId="0" sldId="317"/>
            <ac:cxnSpMk id="1346" creationId="{00000000-0000-0000-0000-000000000000}"/>
          </ac:cxnSpMkLst>
        </pc:cxnChg>
      </pc:sldChg>
      <pc:sldChg chg="addSp delSp modSp mod setBg">
        <pc:chgData name="Oláh Norbert" userId="343df27d-cf76-4b1b-b828-1d7a6dc9b04f" providerId="ADAL" clId="{96048EEE-9EB4-420A-A22F-323A8805B53F}" dt="2024-04-08T08:54:36.949" v="396"/>
        <pc:sldMkLst>
          <pc:docMk/>
          <pc:sldMk cId="0" sldId="318"/>
        </pc:sldMkLst>
        <pc:spChg chg="add mod">
          <ac:chgData name="Oláh Norbert" userId="343df27d-cf76-4b1b-b828-1d7a6dc9b04f" providerId="ADAL" clId="{96048EEE-9EB4-420A-A22F-323A8805B53F}" dt="2024-04-08T08:54:36.949" v="396"/>
          <ac:spMkLst>
            <pc:docMk/>
            <pc:sldMk cId="0" sldId="318"/>
            <ac:spMk id="2" creationId="{E18B6FB6-4C84-69CE-B0CF-7EE04A4EE785}"/>
          </ac:spMkLst>
        </pc:spChg>
        <pc:spChg chg="add mod">
          <ac:chgData name="Oláh Norbert" userId="343df27d-cf76-4b1b-b828-1d7a6dc9b04f" providerId="ADAL" clId="{96048EEE-9EB4-420A-A22F-323A8805B53F}" dt="2024-04-08T08:54:36.949" v="396"/>
          <ac:spMkLst>
            <pc:docMk/>
            <pc:sldMk cId="0" sldId="318"/>
            <ac:spMk id="3" creationId="{EE964C87-89B9-C307-1E66-4896F67C93B9}"/>
          </ac:spMkLst>
        </pc:spChg>
        <pc:spChg chg="del">
          <ac:chgData name="Oláh Norbert" userId="343df27d-cf76-4b1b-b828-1d7a6dc9b04f" providerId="ADAL" clId="{96048EEE-9EB4-420A-A22F-323A8805B53F}" dt="2024-04-08T08:54:34.301" v="394" actId="478"/>
          <ac:spMkLst>
            <pc:docMk/>
            <pc:sldMk cId="0" sldId="318"/>
            <ac:spMk id="1360" creationId="{00000000-0000-0000-0000-000000000000}"/>
          </ac:spMkLst>
        </pc:spChg>
        <pc:spChg chg="del">
          <ac:chgData name="Oláh Norbert" userId="343df27d-cf76-4b1b-b828-1d7a6dc9b04f" providerId="ADAL" clId="{96048EEE-9EB4-420A-A22F-323A8805B53F}" dt="2024-04-08T08:54:35.750" v="395" actId="478"/>
          <ac:spMkLst>
            <pc:docMk/>
            <pc:sldMk cId="0" sldId="318"/>
            <ac:spMk id="1361" creationId="{00000000-0000-0000-0000-000000000000}"/>
          </ac:spMkLst>
        </pc:spChg>
      </pc:sldChg>
      <pc:sldChg chg="delSp modSp mod setBg">
        <pc:chgData name="Oláh Norbert" userId="343df27d-cf76-4b1b-b828-1d7a6dc9b04f" providerId="ADAL" clId="{96048EEE-9EB4-420A-A22F-323A8805B53F}" dt="2024-04-08T08:54:04.138" v="389" actId="1076"/>
        <pc:sldMkLst>
          <pc:docMk/>
          <pc:sldMk cId="0" sldId="321"/>
        </pc:sldMkLst>
        <pc:spChg chg="mod">
          <ac:chgData name="Oláh Norbert" userId="343df27d-cf76-4b1b-b828-1d7a6dc9b04f" providerId="ADAL" clId="{96048EEE-9EB4-420A-A22F-323A8805B53F}" dt="2024-04-08T08:54:04.138" v="389" actId="1076"/>
          <ac:spMkLst>
            <pc:docMk/>
            <pc:sldMk cId="0" sldId="321"/>
            <ac:spMk id="1377" creationId="{00000000-0000-0000-0000-000000000000}"/>
          </ac:spMkLst>
        </pc:spChg>
        <pc:spChg chg="del">
          <ac:chgData name="Oláh Norbert" userId="343df27d-cf76-4b1b-b828-1d7a6dc9b04f" providerId="ADAL" clId="{96048EEE-9EB4-420A-A22F-323A8805B53F}" dt="2024-04-08T08:53:30.141" v="388" actId="478"/>
          <ac:spMkLst>
            <pc:docMk/>
            <pc:sldMk cId="0" sldId="321"/>
            <ac:spMk id="1378" creationId="{00000000-0000-0000-0000-000000000000}"/>
          </ac:spMkLst>
        </pc:spChg>
        <pc:spChg chg="mod">
          <ac:chgData name="Oláh Norbert" userId="343df27d-cf76-4b1b-b828-1d7a6dc9b04f" providerId="ADAL" clId="{96048EEE-9EB4-420A-A22F-323A8805B53F}" dt="2024-04-08T08:53:25.363" v="386" actId="207"/>
          <ac:spMkLst>
            <pc:docMk/>
            <pc:sldMk cId="0" sldId="321"/>
            <ac:spMk id="1380" creationId="{00000000-0000-0000-0000-000000000000}"/>
          </ac:spMkLst>
        </pc:spChg>
        <pc:spChg chg="del">
          <ac:chgData name="Oláh Norbert" userId="343df27d-cf76-4b1b-b828-1d7a6dc9b04f" providerId="ADAL" clId="{96048EEE-9EB4-420A-A22F-323A8805B53F}" dt="2024-04-08T08:53:28.316" v="387" actId="478"/>
          <ac:spMkLst>
            <pc:docMk/>
            <pc:sldMk cId="0" sldId="321"/>
            <ac:spMk id="1381" creationId="{00000000-0000-0000-0000-000000000000}"/>
          </ac:spMkLst>
        </pc:spChg>
      </pc:sldChg>
      <pc:sldChg chg="addSp delSp modSp mod setBg">
        <pc:chgData name="Oláh Norbert" userId="343df27d-cf76-4b1b-b828-1d7a6dc9b04f" providerId="ADAL" clId="{96048EEE-9EB4-420A-A22F-323A8805B53F}" dt="2024-04-08T08:53:11.931" v="383"/>
        <pc:sldMkLst>
          <pc:docMk/>
          <pc:sldMk cId="0" sldId="322"/>
        </pc:sldMkLst>
        <pc:spChg chg="add mod">
          <ac:chgData name="Oláh Norbert" userId="343df27d-cf76-4b1b-b828-1d7a6dc9b04f" providerId="ADAL" clId="{96048EEE-9EB4-420A-A22F-323A8805B53F}" dt="2024-04-08T08:53:11.931" v="383"/>
          <ac:spMkLst>
            <pc:docMk/>
            <pc:sldMk cId="0" sldId="322"/>
            <ac:spMk id="2" creationId="{51188CBE-5906-B47D-B0BD-4C34D9BC8986}"/>
          </ac:spMkLst>
        </pc:spChg>
        <pc:spChg chg="add mod">
          <ac:chgData name="Oláh Norbert" userId="343df27d-cf76-4b1b-b828-1d7a6dc9b04f" providerId="ADAL" clId="{96048EEE-9EB4-420A-A22F-323A8805B53F}" dt="2024-04-08T08:53:11.931" v="383"/>
          <ac:spMkLst>
            <pc:docMk/>
            <pc:sldMk cId="0" sldId="322"/>
            <ac:spMk id="3" creationId="{3E5B8EA8-1011-6EA0-2860-A6FE1CEDC799}"/>
          </ac:spMkLst>
        </pc:spChg>
        <pc:spChg chg="mod">
          <ac:chgData name="Oláh Norbert" userId="343df27d-cf76-4b1b-b828-1d7a6dc9b04f" providerId="ADAL" clId="{96048EEE-9EB4-420A-A22F-323A8805B53F}" dt="2024-04-08T08:46:01.070" v="321"/>
          <ac:spMkLst>
            <pc:docMk/>
            <pc:sldMk cId="0" sldId="322"/>
            <ac:spMk id="1386" creationId="{00000000-0000-0000-0000-000000000000}"/>
          </ac:spMkLst>
        </pc:spChg>
        <pc:spChg chg="del">
          <ac:chgData name="Oláh Norbert" userId="343df27d-cf76-4b1b-b828-1d7a6dc9b04f" providerId="ADAL" clId="{96048EEE-9EB4-420A-A22F-323A8805B53F}" dt="2024-04-08T08:53:10.860" v="382" actId="478"/>
          <ac:spMkLst>
            <pc:docMk/>
            <pc:sldMk cId="0" sldId="322"/>
            <ac:spMk id="1388" creationId="{00000000-0000-0000-0000-000000000000}"/>
          </ac:spMkLst>
        </pc:spChg>
        <pc:spChg chg="del mod">
          <ac:chgData name="Oláh Norbert" userId="343df27d-cf76-4b1b-b828-1d7a6dc9b04f" providerId="ADAL" clId="{96048EEE-9EB4-420A-A22F-323A8805B53F}" dt="2024-04-08T08:53:09.230" v="381" actId="478"/>
          <ac:spMkLst>
            <pc:docMk/>
            <pc:sldMk cId="0" sldId="322"/>
            <ac:spMk id="1389" creationId="{00000000-0000-0000-0000-000000000000}"/>
          </ac:spMkLst>
        </pc:spChg>
      </pc:sldChg>
      <pc:sldChg chg="addSp delSp modSp mod setBg">
        <pc:chgData name="Oláh Norbert" userId="343df27d-cf76-4b1b-b828-1d7a6dc9b04f" providerId="ADAL" clId="{96048EEE-9EB4-420A-A22F-323A8805B53F}" dt="2024-04-08T08:53:02.265" v="379" actId="1076"/>
        <pc:sldMkLst>
          <pc:docMk/>
          <pc:sldMk cId="0" sldId="323"/>
        </pc:sldMkLst>
        <pc:spChg chg="add mod">
          <ac:chgData name="Oláh Norbert" userId="343df27d-cf76-4b1b-b828-1d7a6dc9b04f" providerId="ADAL" clId="{96048EEE-9EB4-420A-A22F-323A8805B53F}" dt="2024-04-08T08:52:51.121" v="377"/>
          <ac:spMkLst>
            <pc:docMk/>
            <pc:sldMk cId="0" sldId="323"/>
            <ac:spMk id="2" creationId="{736954DC-319C-FD70-1D3A-8E738AE06E82}"/>
          </ac:spMkLst>
        </pc:spChg>
        <pc:spChg chg="add mod">
          <ac:chgData name="Oláh Norbert" userId="343df27d-cf76-4b1b-b828-1d7a6dc9b04f" providerId="ADAL" clId="{96048EEE-9EB4-420A-A22F-323A8805B53F}" dt="2024-04-08T08:52:51.121" v="377"/>
          <ac:spMkLst>
            <pc:docMk/>
            <pc:sldMk cId="0" sldId="323"/>
            <ac:spMk id="3" creationId="{2B7F64A5-F6DB-BD94-63BA-1C29A7106DDF}"/>
          </ac:spMkLst>
        </pc:spChg>
        <pc:spChg chg="mod">
          <ac:chgData name="Oláh Norbert" userId="343df27d-cf76-4b1b-b828-1d7a6dc9b04f" providerId="ADAL" clId="{96048EEE-9EB4-420A-A22F-323A8805B53F}" dt="2024-04-08T08:52:55.102" v="378" actId="1076"/>
          <ac:spMkLst>
            <pc:docMk/>
            <pc:sldMk cId="0" sldId="323"/>
            <ac:spMk id="1395"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397"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399"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1"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3"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4"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5"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6"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7"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09"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11"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13"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14"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15"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16"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22"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23"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24" creationId="{00000000-0000-0000-0000-000000000000}"/>
          </ac:spMkLst>
        </pc:spChg>
        <pc:spChg chg="mod">
          <ac:chgData name="Oláh Norbert" userId="343df27d-cf76-4b1b-b828-1d7a6dc9b04f" providerId="ADAL" clId="{96048EEE-9EB4-420A-A22F-323A8805B53F}" dt="2024-04-08T08:53:02.265" v="379" actId="1076"/>
          <ac:spMkLst>
            <pc:docMk/>
            <pc:sldMk cId="0" sldId="323"/>
            <ac:spMk id="1425" creationId="{00000000-0000-0000-0000-000000000000}"/>
          </ac:spMkLst>
        </pc:spChg>
        <pc:spChg chg="del">
          <ac:chgData name="Oláh Norbert" userId="343df27d-cf76-4b1b-b828-1d7a6dc9b04f" providerId="ADAL" clId="{96048EEE-9EB4-420A-A22F-323A8805B53F}" dt="2024-04-08T08:52:48.607" v="375" actId="478"/>
          <ac:spMkLst>
            <pc:docMk/>
            <pc:sldMk cId="0" sldId="323"/>
            <ac:spMk id="1426" creationId="{00000000-0000-0000-0000-000000000000}"/>
          </ac:spMkLst>
        </pc:spChg>
        <pc:spChg chg="del">
          <ac:chgData name="Oláh Norbert" userId="343df27d-cf76-4b1b-b828-1d7a6dc9b04f" providerId="ADAL" clId="{96048EEE-9EB4-420A-A22F-323A8805B53F}" dt="2024-04-08T08:52:50.079" v="376" actId="478"/>
          <ac:spMkLst>
            <pc:docMk/>
            <pc:sldMk cId="0" sldId="323"/>
            <ac:spMk id="1427" creationId="{00000000-0000-0000-0000-000000000000}"/>
          </ac:spMkLst>
        </pc:spChg>
        <pc:cxnChg chg="mod">
          <ac:chgData name="Oláh Norbert" userId="343df27d-cf76-4b1b-b828-1d7a6dc9b04f" providerId="ADAL" clId="{96048EEE-9EB4-420A-A22F-323A8805B53F}" dt="2024-04-08T08:53:02.265" v="379" actId="1076"/>
          <ac:cxnSpMkLst>
            <pc:docMk/>
            <pc:sldMk cId="0" sldId="323"/>
            <ac:cxnSpMk id="1398"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00"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02"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08"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10"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12"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17"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18"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19"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20" creationId="{00000000-0000-0000-0000-000000000000}"/>
          </ac:cxnSpMkLst>
        </pc:cxnChg>
        <pc:cxnChg chg="mod">
          <ac:chgData name="Oláh Norbert" userId="343df27d-cf76-4b1b-b828-1d7a6dc9b04f" providerId="ADAL" clId="{96048EEE-9EB4-420A-A22F-323A8805B53F}" dt="2024-04-08T08:53:02.265" v="379" actId="1076"/>
          <ac:cxnSpMkLst>
            <pc:docMk/>
            <pc:sldMk cId="0" sldId="323"/>
            <ac:cxnSpMk id="1421" creationId="{00000000-0000-0000-0000-000000000000}"/>
          </ac:cxnSpMkLst>
        </pc:cxnChg>
      </pc:sldChg>
      <pc:sldChg chg="addSp delSp modSp mod setBg">
        <pc:chgData name="Oláh Norbert" userId="343df27d-cf76-4b1b-b828-1d7a6dc9b04f" providerId="ADAL" clId="{96048EEE-9EB4-420A-A22F-323A8805B53F}" dt="2024-04-08T08:52:44.296" v="374"/>
        <pc:sldMkLst>
          <pc:docMk/>
          <pc:sldMk cId="0" sldId="324"/>
        </pc:sldMkLst>
        <pc:spChg chg="add mod">
          <ac:chgData name="Oláh Norbert" userId="343df27d-cf76-4b1b-b828-1d7a6dc9b04f" providerId="ADAL" clId="{96048EEE-9EB4-420A-A22F-323A8805B53F}" dt="2024-04-08T08:52:44.296" v="374"/>
          <ac:spMkLst>
            <pc:docMk/>
            <pc:sldMk cId="0" sldId="324"/>
            <ac:spMk id="2" creationId="{AC955870-55E6-D95E-3D53-7D75EB74A085}"/>
          </ac:spMkLst>
        </pc:spChg>
        <pc:spChg chg="add mod">
          <ac:chgData name="Oláh Norbert" userId="343df27d-cf76-4b1b-b828-1d7a6dc9b04f" providerId="ADAL" clId="{96048EEE-9EB4-420A-A22F-323A8805B53F}" dt="2024-04-08T08:52:44.296" v="374"/>
          <ac:spMkLst>
            <pc:docMk/>
            <pc:sldMk cId="0" sldId="324"/>
            <ac:spMk id="3" creationId="{A2105603-274C-C56A-E2DC-1F520DA61B11}"/>
          </ac:spMkLst>
        </pc:spChg>
        <pc:spChg chg="mod">
          <ac:chgData name="Oláh Norbert" userId="343df27d-cf76-4b1b-b828-1d7a6dc9b04f" providerId="ADAL" clId="{96048EEE-9EB4-420A-A22F-323A8805B53F}" dt="2024-04-08T08:46:05.788" v="323"/>
          <ac:spMkLst>
            <pc:docMk/>
            <pc:sldMk cId="0" sldId="324"/>
            <ac:spMk id="1434" creationId="{00000000-0000-0000-0000-000000000000}"/>
          </ac:spMkLst>
        </pc:spChg>
        <pc:spChg chg="del">
          <ac:chgData name="Oláh Norbert" userId="343df27d-cf76-4b1b-b828-1d7a6dc9b04f" providerId="ADAL" clId="{96048EEE-9EB4-420A-A22F-323A8805B53F}" dt="2024-04-08T08:52:41.610" v="372" actId="478"/>
          <ac:spMkLst>
            <pc:docMk/>
            <pc:sldMk cId="0" sldId="324"/>
            <ac:spMk id="1463" creationId="{00000000-0000-0000-0000-000000000000}"/>
          </ac:spMkLst>
        </pc:spChg>
        <pc:spChg chg="del">
          <ac:chgData name="Oláh Norbert" userId="343df27d-cf76-4b1b-b828-1d7a6dc9b04f" providerId="ADAL" clId="{96048EEE-9EB4-420A-A22F-323A8805B53F}" dt="2024-04-08T08:52:43.267" v="373" actId="478"/>
          <ac:spMkLst>
            <pc:docMk/>
            <pc:sldMk cId="0" sldId="324"/>
            <ac:spMk id="1464" creationId="{00000000-0000-0000-0000-000000000000}"/>
          </ac:spMkLst>
        </pc:spChg>
      </pc:sldChg>
      <pc:sldChg chg="addSp delSp modSp mod setBg">
        <pc:chgData name="Oláh Norbert" userId="343df27d-cf76-4b1b-b828-1d7a6dc9b04f" providerId="ADAL" clId="{96048EEE-9EB4-420A-A22F-323A8805B53F}" dt="2024-04-08T08:52:34.321" v="371"/>
        <pc:sldMkLst>
          <pc:docMk/>
          <pc:sldMk cId="0" sldId="325"/>
        </pc:sldMkLst>
        <pc:spChg chg="add mod">
          <ac:chgData name="Oláh Norbert" userId="343df27d-cf76-4b1b-b828-1d7a6dc9b04f" providerId="ADAL" clId="{96048EEE-9EB4-420A-A22F-323A8805B53F}" dt="2024-04-08T08:52:34.321" v="371"/>
          <ac:spMkLst>
            <pc:docMk/>
            <pc:sldMk cId="0" sldId="325"/>
            <ac:spMk id="2" creationId="{C61FCCF8-A100-ACDA-46DA-164E6EA8212B}"/>
          </ac:spMkLst>
        </pc:spChg>
        <pc:spChg chg="add mod">
          <ac:chgData name="Oláh Norbert" userId="343df27d-cf76-4b1b-b828-1d7a6dc9b04f" providerId="ADAL" clId="{96048EEE-9EB4-420A-A22F-323A8805B53F}" dt="2024-04-08T08:52:34.321" v="371"/>
          <ac:spMkLst>
            <pc:docMk/>
            <pc:sldMk cId="0" sldId="325"/>
            <ac:spMk id="3" creationId="{0F4574E7-2CF2-B4DF-DCA0-7A1AB2A457E0}"/>
          </ac:spMkLst>
        </pc:spChg>
        <pc:spChg chg="mod">
          <ac:chgData name="Oláh Norbert" userId="343df27d-cf76-4b1b-b828-1d7a6dc9b04f" providerId="ADAL" clId="{96048EEE-9EB4-420A-A22F-323A8805B53F}" dt="2024-04-08T08:46:08.616" v="324"/>
          <ac:spMkLst>
            <pc:docMk/>
            <pc:sldMk cId="0" sldId="325"/>
            <ac:spMk id="1472" creationId="{00000000-0000-0000-0000-000000000000}"/>
          </ac:spMkLst>
        </pc:spChg>
        <pc:spChg chg="del">
          <ac:chgData name="Oláh Norbert" userId="343df27d-cf76-4b1b-b828-1d7a6dc9b04f" providerId="ADAL" clId="{96048EEE-9EB4-420A-A22F-323A8805B53F}" dt="2024-04-08T08:52:31.943" v="369" actId="478"/>
          <ac:spMkLst>
            <pc:docMk/>
            <pc:sldMk cId="0" sldId="325"/>
            <ac:spMk id="1474" creationId="{00000000-0000-0000-0000-000000000000}"/>
          </ac:spMkLst>
        </pc:spChg>
        <pc:spChg chg="del">
          <ac:chgData name="Oláh Norbert" userId="343df27d-cf76-4b1b-b828-1d7a6dc9b04f" providerId="ADAL" clId="{96048EEE-9EB4-420A-A22F-323A8805B53F}" dt="2024-04-08T08:52:33.205" v="370" actId="478"/>
          <ac:spMkLst>
            <pc:docMk/>
            <pc:sldMk cId="0" sldId="325"/>
            <ac:spMk id="1475" creationId="{00000000-0000-0000-0000-000000000000}"/>
          </ac:spMkLst>
        </pc:spChg>
      </pc:sldChg>
      <pc:sldChg chg="addSp delSp modSp mod setBg">
        <pc:chgData name="Oláh Norbert" userId="343df27d-cf76-4b1b-b828-1d7a6dc9b04f" providerId="ADAL" clId="{96048EEE-9EB4-420A-A22F-323A8805B53F}" dt="2024-04-08T08:52:27.417" v="368" actId="1076"/>
        <pc:sldMkLst>
          <pc:docMk/>
          <pc:sldMk cId="0" sldId="326"/>
        </pc:sldMkLst>
        <pc:spChg chg="add mod">
          <ac:chgData name="Oláh Norbert" userId="343df27d-cf76-4b1b-b828-1d7a6dc9b04f" providerId="ADAL" clId="{96048EEE-9EB4-420A-A22F-323A8805B53F}" dt="2024-04-08T08:52:18.049" v="364"/>
          <ac:spMkLst>
            <pc:docMk/>
            <pc:sldMk cId="0" sldId="326"/>
            <ac:spMk id="2" creationId="{98C04262-2EBB-EC15-9D78-7BCAEA616776}"/>
          </ac:spMkLst>
        </pc:spChg>
        <pc:spChg chg="add mod">
          <ac:chgData name="Oláh Norbert" userId="343df27d-cf76-4b1b-b828-1d7a6dc9b04f" providerId="ADAL" clId="{96048EEE-9EB4-420A-A22F-323A8805B53F}" dt="2024-04-08T08:52:18.049" v="364"/>
          <ac:spMkLst>
            <pc:docMk/>
            <pc:sldMk cId="0" sldId="326"/>
            <ac:spMk id="3" creationId="{A7F9C81F-3C2E-3509-2EEF-355C3D0FF1DC}"/>
          </ac:spMkLst>
        </pc:spChg>
        <pc:spChg chg="mod">
          <ac:chgData name="Oláh Norbert" userId="343df27d-cf76-4b1b-b828-1d7a6dc9b04f" providerId="ADAL" clId="{96048EEE-9EB4-420A-A22F-323A8805B53F}" dt="2024-04-08T08:46:10.785" v="325"/>
          <ac:spMkLst>
            <pc:docMk/>
            <pc:sldMk cId="0" sldId="326"/>
            <ac:spMk id="1483" creationId="{00000000-0000-0000-0000-000000000000}"/>
          </ac:spMkLst>
        </pc:spChg>
        <pc:spChg chg="mod">
          <ac:chgData name="Oláh Norbert" userId="343df27d-cf76-4b1b-b828-1d7a6dc9b04f" providerId="ADAL" clId="{96048EEE-9EB4-420A-A22F-323A8805B53F}" dt="2024-04-08T08:52:26.739" v="367" actId="1076"/>
          <ac:spMkLst>
            <pc:docMk/>
            <pc:sldMk cId="0" sldId="326"/>
            <ac:spMk id="1484" creationId="{00000000-0000-0000-0000-000000000000}"/>
          </ac:spMkLst>
        </pc:spChg>
        <pc:spChg chg="mod">
          <ac:chgData name="Oláh Norbert" userId="343df27d-cf76-4b1b-b828-1d7a6dc9b04f" providerId="ADAL" clId="{96048EEE-9EB4-420A-A22F-323A8805B53F}" dt="2024-04-08T08:52:24.601" v="366" actId="1076"/>
          <ac:spMkLst>
            <pc:docMk/>
            <pc:sldMk cId="0" sldId="326"/>
            <ac:spMk id="1485" creationId="{00000000-0000-0000-0000-000000000000}"/>
          </ac:spMkLst>
        </pc:spChg>
        <pc:spChg chg="del">
          <ac:chgData name="Oláh Norbert" userId="343df27d-cf76-4b1b-b828-1d7a6dc9b04f" providerId="ADAL" clId="{96048EEE-9EB4-420A-A22F-323A8805B53F}" dt="2024-04-08T08:52:14.940" v="362" actId="478"/>
          <ac:spMkLst>
            <pc:docMk/>
            <pc:sldMk cId="0" sldId="326"/>
            <ac:spMk id="1486" creationId="{00000000-0000-0000-0000-000000000000}"/>
          </ac:spMkLst>
        </pc:spChg>
        <pc:spChg chg="del">
          <ac:chgData name="Oláh Norbert" userId="343df27d-cf76-4b1b-b828-1d7a6dc9b04f" providerId="ADAL" clId="{96048EEE-9EB4-420A-A22F-323A8805B53F}" dt="2024-04-08T08:52:16.999" v="363" actId="478"/>
          <ac:spMkLst>
            <pc:docMk/>
            <pc:sldMk cId="0" sldId="326"/>
            <ac:spMk id="1487" creationId="{00000000-0000-0000-0000-000000000000}"/>
          </ac:spMkLst>
        </pc:spChg>
        <pc:picChg chg="mod">
          <ac:chgData name="Oláh Norbert" userId="343df27d-cf76-4b1b-b828-1d7a6dc9b04f" providerId="ADAL" clId="{96048EEE-9EB4-420A-A22F-323A8805B53F}" dt="2024-04-08T08:52:27.417" v="368" actId="1076"/>
          <ac:picMkLst>
            <pc:docMk/>
            <pc:sldMk cId="0" sldId="326"/>
            <ac:picMk id="1482" creationId="{00000000-0000-0000-0000-000000000000}"/>
          </ac:picMkLst>
        </pc:picChg>
      </pc:sldChg>
      <pc:sldChg chg="addSp delSp modSp mod setBg">
        <pc:chgData name="Oláh Norbert" userId="343df27d-cf76-4b1b-b828-1d7a6dc9b04f" providerId="ADAL" clId="{96048EEE-9EB4-420A-A22F-323A8805B53F}" dt="2024-04-08T08:52:10.579" v="361" actId="1076"/>
        <pc:sldMkLst>
          <pc:docMk/>
          <pc:sldMk cId="0" sldId="327"/>
        </pc:sldMkLst>
        <pc:spChg chg="add mod">
          <ac:chgData name="Oláh Norbert" userId="343df27d-cf76-4b1b-b828-1d7a6dc9b04f" providerId="ADAL" clId="{96048EEE-9EB4-420A-A22F-323A8805B53F}" dt="2024-04-08T08:51:56.913" v="357"/>
          <ac:spMkLst>
            <pc:docMk/>
            <pc:sldMk cId="0" sldId="327"/>
            <ac:spMk id="2" creationId="{67B2C702-2D5D-4CFE-9642-57D1D5A6F3A4}"/>
          </ac:spMkLst>
        </pc:spChg>
        <pc:spChg chg="add mod">
          <ac:chgData name="Oláh Norbert" userId="343df27d-cf76-4b1b-b828-1d7a6dc9b04f" providerId="ADAL" clId="{96048EEE-9EB4-420A-A22F-323A8805B53F}" dt="2024-04-08T08:51:56.913" v="357"/>
          <ac:spMkLst>
            <pc:docMk/>
            <pc:sldMk cId="0" sldId="327"/>
            <ac:spMk id="3" creationId="{04E4AD50-75B2-CC57-FA78-3B7D65771A81}"/>
          </ac:spMkLst>
        </pc:spChg>
        <pc:spChg chg="mod">
          <ac:chgData name="Oláh Norbert" userId="343df27d-cf76-4b1b-b828-1d7a6dc9b04f" providerId="ADAL" clId="{96048EEE-9EB4-420A-A22F-323A8805B53F}" dt="2024-04-08T08:52:00.534" v="358" actId="1076"/>
          <ac:spMkLst>
            <pc:docMk/>
            <pc:sldMk cId="0" sldId="327"/>
            <ac:spMk id="1493" creationId="{00000000-0000-0000-0000-000000000000}"/>
          </ac:spMkLst>
        </pc:spChg>
        <pc:spChg chg="mod">
          <ac:chgData name="Oláh Norbert" userId="343df27d-cf76-4b1b-b828-1d7a6dc9b04f" providerId="ADAL" clId="{96048EEE-9EB4-420A-A22F-323A8805B53F}" dt="2024-04-08T08:52:10.579" v="361" actId="1076"/>
          <ac:spMkLst>
            <pc:docMk/>
            <pc:sldMk cId="0" sldId="327"/>
            <ac:spMk id="1494" creationId="{00000000-0000-0000-0000-000000000000}"/>
          </ac:spMkLst>
        </pc:spChg>
        <pc:spChg chg="mod">
          <ac:chgData name="Oláh Norbert" userId="343df27d-cf76-4b1b-b828-1d7a6dc9b04f" providerId="ADAL" clId="{96048EEE-9EB4-420A-A22F-323A8805B53F}" dt="2024-04-08T08:52:05.277" v="360" actId="1076"/>
          <ac:spMkLst>
            <pc:docMk/>
            <pc:sldMk cId="0" sldId="327"/>
            <ac:spMk id="1496" creationId="{00000000-0000-0000-0000-000000000000}"/>
          </ac:spMkLst>
        </pc:spChg>
        <pc:spChg chg="del">
          <ac:chgData name="Oláh Norbert" userId="343df27d-cf76-4b1b-b828-1d7a6dc9b04f" providerId="ADAL" clId="{96048EEE-9EB4-420A-A22F-323A8805B53F}" dt="2024-04-08T08:51:54.814" v="355" actId="478"/>
          <ac:spMkLst>
            <pc:docMk/>
            <pc:sldMk cId="0" sldId="327"/>
            <ac:spMk id="1497" creationId="{00000000-0000-0000-0000-000000000000}"/>
          </ac:spMkLst>
        </pc:spChg>
        <pc:spChg chg="del">
          <ac:chgData name="Oláh Norbert" userId="343df27d-cf76-4b1b-b828-1d7a6dc9b04f" providerId="ADAL" clId="{96048EEE-9EB4-420A-A22F-323A8805B53F}" dt="2024-04-08T08:51:55.966" v="356" actId="478"/>
          <ac:spMkLst>
            <pc:docMk/>
            <pc:sldMk cId="0" sldId="327"/>
            <ac:spMk id="1498" creationId="{00000000-0000-0000-0000-000000000000}"/>
          </ac:spMkLst>
        </pc:spChg>
        <pc:picChg chg="mod">
          <ac:chgData name="Oláh Norbert" userId="343df27d-cf76-4b1b-b828-1d7a6dc9b04f" providerId="ADAL" clId="{96048EEE-9EB4-420A-A22F-323A8805B53F}" dt="2024-04-08T08:52:03.519" v="359" actId="1076"/>
          <ac:picMkLst>
            <pc:docMk/>
            <pc:sldMk cId="0" sldId="327"/>
            <ac:picMk id="1495" creationId="{00000000-0000-0000-0000-000000000000}"/>
          </ac:picMkLst>
        </pc:picChg>
      </pc:sldChg>
      <pc:sldChg chg="addSp delSp modSp mod setBg">
        <pc:chgData name="Oláh Norbert" userId="343df27d-cf76-4b1b-b828-1d7a6dc9b04f" providerId="ADAL" clId="{96048EEE-9EB4-420A-A22F-323A8805B53F}" dt="2024-04-08T08:51:29.324" v="354" actId="207"/>
        <pc:sldMkLst>
          <pc:docMk/>
          <pc:sldMk cId="0" sldId="328"/>
        </pc:sldMkLst>
        <pc:spChg chg="add mod">
          <ac:chgData name="Oláh Norbert" userId="343df27d-cf76-4b1b-b828-1d7a6dc9b04f" providerId="ADAL" clId="{96048EEE-9EB4-420A-A22F-323A8805B53F}" dt="2024-04-08T08:51:03.473" v="348"/>
          <ac:spMkLst>
            <pc:docMk/>
            <pc:sldMk cId="0" sldId="328"/>
            <ac:spMk id="2" creationId="{F33FE56F-F46C-BF8D-8F5B-3F271602772B}"/>
          </ac:spMkLst>
        </pc:spChg>
        <pc:spChg chg="add mod">
          <ac:chgData name="Oláh Norbert" userId="343df27d-cf76-4b1b-b828-1d7a6dc9b04f" providerId="ADAL" clId="{96048EEE-9EB4-420A-A22F-323A8805B53F}" dt="2024-04-08T08:51:03.473" v="348"/>
          <ac:spMkLst>
            <pc:docMk/>
            <pc:sldMk cId="0" sldId="328"/>
            <ac:spMk id="3" creationId="{8993B336-9E1B-6A16-3CD8-F9B2D7317B7D}"/>
          </ac:spMkLst>
        </pc:spChg>
        <pc:spChg chg="del">
          <ac:chgData name="Oláh Norbert" userId="343df27d-cf76-4b1b-b828-1d7a6dc9b04f" providerId="ADAL" clId="{96048EEE-9EB4-420A-A22F-323A8805B53F}" dt="2024-04-08T08:51:15.377" v="350" actId="478"/>
          <ac:spMkLst>
            <pc:docMk/>
            <pc:sldMk cId="0" sldId="328"/>
            <ac:spMk id="1504" creationId="{00000000-0000-0000-0000-000000000000}"/>
          </ac:spMkLst>
        </pc:spChg>
        <pc:spChg chg="mod">
          <ac:chgData name="Oláh Norbert" userId="343df27d-cf76-4b1b-b828-1d7a6dc9b04f" providerId="ADAL" clId="{96048EEE-9EB4-420A-A22F-323A8805B53F}" dt="2024-04-08T08:46:17.617" v="327"/>
          <ac:spMkLst>
            <pc:docMk/>
            <pc:sldMk cId="0" sldId="328"/>
            <ac:spMk id="1505" creationId="{00000000-0000-0000-0000-000000000000}"/>
          </ac:spMkLst>
        </pc:spChg>
        <pc:spChg chg="mod">
          <ac:chgData name="Oláh Norbert" userId="343df27d-cf76-4b1b-b828-1d7a6dc9b04f" providerId="ADAL" clId="{96048EEE-9EB4-420A-A22F-323A8805B53F}" dt="2024-04-08T08:51:12.215" v="349" actId="1076"/>
          <ac:spMkLst>
            <pc:docMk/>
            <pc:sldMk cId="0" sldId="328"/>
            <ac:spMk id="1506" creationId="{00000000-0000-0000-0000-000000000000}"/>
          </ac:spMkLst>
        </pc:spChg>
        <pc:spChg chg="mod">
          <ac:chgData name="Oláh Norbert" userId="343df27d-cf76-4b1b-b828-1d7a6dc9b04f" providerId="ADAL" clId="{96048EEE-9EB4-420A-A22F-323A8805B53F}" dt="2024-04-08T08:51:29.324" v="354" actId="207"/>
          <ac:spMkLst>
            <pc:docMk/>
            <pc:sldMk cId="0" sldId="328"/>
            <ac:spMk id="1508" creationId="{00000000-0000-0000-0000-000000000000}"/>
          </ac:spMkLst>
        </pc:spChg>
        <pc:spChg chg="mod">
          <ac:chgData name="Oláh Norbert" userId="343df27d-cf76-4b1b-b828-1d7a6dc9b04f" providerId="ADAL" clId="{96048EEE-9EB4-420A-A22F-323A8805B53F}" dt="2024-04-08T08:51:28.900" v="353" actId="207"/>
          <ac:spMkLst>
            <pc:docMk/>
            <pc:sldMk cId="0" sldId="328"/>
            <ac:spMk id="1509" creationId="{00000000-0000-0000-0000-000000000000}"/>
          </ac:spMkLst>
        </pc:spChg>
        <pc:spChg chg="del">
          <ac:chgData name="Oláh Norbert" userId="343df27d-cf76-4b1b-b828-1d7a6dc9b04f" providerId="ADAL" clId="{96048EEE-9EB4-420A-A22F-323A8805B53F}" dt="2024-04-08T08:51:02.550" v="347" actId="478"/>
          <ac:spMkLst>
            <pc:docMk/>
            <pc:sldMk cId="0" sldId="328"/>
            <ac:spMk id="1510" creationId="{00000000-0000-0000-0000-000000000000}"/>
          </ac:spMkLst>
        </pc:spChg>
        <pc:spChg chg="del">
          <ac:chgData name="Oláh Norbert" userId="343df27d-cf76-4b1b-b828-1d7a6dc9b04f" providerId="ADAL" clId="{96048EEE-9EB4-420A-A22F-323A8805B53F}" dt="2024-04-08T08:51:00.241" v="346" actId="478"/>
          <ac:spMkLst>
            <pc:docMk/>
            <pc:sldMk cId="0" sldId="328"/>
            <ac:spMk id="1511" creationId="{00000000-0000-0000-0000-000000000000}"/>
          </ac:spMkLst>
        </pc:spChg>
        <pc:picChg chg="mod">
          <ac:chgData name="Oláh Norbert" userId="343df27d-cf76-4b1b-b828-1d7a6dc9b04f" providerId="ADAL" clId="{96048EEE-9EB4-420A-A22F-323A8805B53F}" dt="2024-04-08T08:51:12.215" v="349" actId="1076"/>
          <ac:picMkLst>
            <pc:docMk/>
            <pc:sldMk cId="0" sldId="328"/>
            <ac:picMk id="1507" creationId="{00000000-0000-0000-0000-000000000000}"/>
          </ac:picMkLst>
        </pc:picChg>
      </pc:sldChg>
      <pc:sldChg chg="addSp delSp modSp mod setBg">
        <pc:chgData name="Oláh Norbert" userId="343df27d-cf76-4b1b-b828-1d7a6dc9b04f" providerId="ADAL" clId="{96048EEE-9EB4-420A-A22F-323A8805B53F}" dt="2024-04-08T08:50:55.391" v="345" actId="1076"/>
        <pc:sldMkLst>
          <pc:docMk/>
          <pc:sldMk cId="0" sldId="329"/>
        </pc:sldMkLst>
        <pc:spChg chg="add mod">
          <ac:chgData name="Oláh Norbert" userId="343df27d-cf76-4b1b-b828-1d7a6dc9b04f" providerId="ADAL" clId="{96048EEE-9EB4-420A-A22F-323A8805B53F}" dt="2024-04-08T08:50:47.515" v="343"/>
          <ac:spMkLst>
            <pc:docMk/>
            <pc:sldMk cId="0" sldId="329"/>
            <ac:spMk id="2" creationId="{7D86946A-B90D-B09D-5B5B-37EA9E04A14C}"/>
          </ac:spMkLst>
        </pc:spChg>
        <pc:spChg chg="add mod">
          <ac:chgData name="Oláh Norbert" userId="343df27d-cf76-4b1b-b828-1d7a6dc9b04f" providerId="ADAL" clId="{96048EEE-9EB4-420A-A22F-323A8805B53F}" dt="2024-04-08T08:50:47.515" v="343"/>
          <ac:spMkLst>
            <pc:docMk/>
            <pc:sldMk cId="0" sldId="329"/>
            <ac:spMk id="3" creationId="{0FB767D5-6088-CFBF-B02F-8F24B85C8AEA}"/>
          </ac:spMkLst>
        </pc:spChg>
        <pc:spChg chg="mod">
          <ac:chgData name="Oláh Norbert" userId="343df27d-cf76-4b1b-b828-1d7a6dc9b04f" providerId="ADAL" clId="{96048EEE-9EB4-420A-A22F-323A8805B53F}" dt="2024-04-08T08:50:50.651" v="344" actId="1076"/>
          <ac:spMkLst>
            <pc:docMk/>
            <pc:sldMk cId="0" sldId="329"/>
            <ac:spMk id="1517" creationId="{00000000-0000-0000-0000-000000000000}"/>
          </ac:spMkLst>
        </pc:spChg>
        <pc:spChg chg="mod">
          <ac:chgData name="Oláh Norbert" userId="343df27d-cf76-4b1b-b828-1d7a6dc9b04f" providerId="ADAL" clId="{96048EEE-9EB4-420A-A22F-323A8805B53F}" dt="2024-04-08T08:50:55.391" v="345" actId="1076"/>
          <ac:spMkLst>
            <pc:docMk/>
            <pc:sldMk cId="0" sldId="329"/>
            <ac:spMk id="1519" creationId="{00000000-0000-0000-0000-000000000000}"/>
          </ac:spMkLst>
        </pc:spChg>
        <pc:spChg chg="mod">
          <ac:chgData name="Oláh Norbert" userId="343df27d-cf76-4b1b-b828-1d7a6dc9b04f" providerId="ADAL" clId="{96048EEE-9EB4-420A-A22F-323A8805B53F}" dt="2024-04-08T08:50:55.391" v="345" actId="1076"/>
          <ac:spMkLst>
            <pc:docMk/>
            <pc:sldMk cId="0" sldId="329"/>
            <ac:spMk id="1520" creationId="{00000000-0000-0000-0000-000000000000}"/>
          </ac:spMkLst>
        </pc:spChg>
        <pc:spChg chg="del">
          <ac:chgData name="Oláh Norbert" userId="343df27d-cf76-4b1b-b828-1d7a6dc9b04f" providerId="ADAL" clId="{96048EEE-9EB4-420A-A22F-323A8805B53F}" dt="2024-04-08T08:50:46.418" v="342" actId="478"/>
          <ac:spMkLst>
            <pc:docMk/>
            <pc:sldMk cId="0" sldId="329"/>
            <ac:spMk id="1521" creationId="{00000000-0000-0000-0000-000000000000}"/>
          </ac:spMkLst>
        </pc:spChg>
        <pc:spChg chg="del">
          <ac:chgData name="Oláh Norbert" userId="343df27d-cf76-4b1b-b828-1d7a6dc9b04f" providerId="ADAL" clId="{96048EEE-9EB4-420A-A22F-323A8805B53F}" dt="2024-04-08T08:50:44.967" v="341" actId="478"/>
          <ac:spMkLst>
            <pc:docMk/>
            <pc:sldMk cId="0" sldId="329"/>
            <ac:spMk id="1522" creationId="{00000000-0000-0000-0000-000000000000}"/>
          </ac:spMkLst>
        </pc:spChg>
        <pc:picChg chg="mod">
          <ac:chgData name="Oláh Norbert" userId="343df27d-cf76-4b1b-b828-1d7a6dc9b04f" providerId="ADAL" clId="{96048EEE-9EB4-420A-A22F-323A8805B53F}" dt="2024-04-08T08:50:55.391" v="345" actId="1076"/>
          <ac:picMkLst>
            <pc:docMk/>
            <pc:sldMk cId="0" sldId="329"/>
            <ac:picMk id="1518" creationId="{00000000-0000-0000-0000-000000000000}"/>
          </ac:picMkLst>
        </pc:picChg>
      </pc:sldChg>
      <pc:sldChg chg="addSp delSp modSp mod setBg">
        <pc:chgData name="Oláh Norbert" userId="343df27d-cf76-4b1b-b828-1d7a6dc9b04f" providerId="ADAL" clId="{96048EEE-9EB4-420A-A22F-323A8805B53F}" dt="2024-04-08T08:50:39.536" v="340"/>
        <pc:sldMkLst>
          <pc:docMk/>
          <pc:sldMk cId="0" sldId="330"/>
        </pc:sldMkLst>
        <pc:spChg chg="add mod">
          <ac:chgData name="Oláh Norbert" userId="343df27d-cf76-4b1b-b828-1d7a6dc9b04f" providerId="ADAL" clId="{96048EEE-9EB4-420A-A22F-323A8805B53F}" dt="2024-04-08T08:50:39.536" v="340"/>
          <ac:spMkLst>
            <pc:docMk/>
            <pc:sldMk cId="0" sldId="330"/>
            <ac:spMk id="2" creationId="{B700031C-0E04-BB3B-8D70-1E7AC2C57292}"/>
          </ac:spMkLst>
        </pc:spChg>
        <pc:spChg chg="add mod">
          <ac:chgData name="Oláh Norbert" userId="343df27d-cf76-4b1b-b828-1d7a6dc9b04f" providerId="ADAL" clId="{96048EEE-9EB4-420A-A22F-323A8805B53F}" dt="2024-04-08T08:50:39.536" v="340"/>
          <ac:spMkLst>
            <pc:docMk/>
            <pc:sldMk cId="0" sldId="330"/>
            <ac:spMk id="3" creationId="{427AB267-298D-A56B-61A3-3040056A1DEA}"/>
          </ac:spMkLst>
        </pc:spChg>
        <pc:spChg chg="del">
          <ac:chgData name="Oláh Norbert" userId="343df27d-cf76-4b1b-b828-1d7a6dc9b04f" providerId="ADAL" clId="{96048EEE-9EB4-420A-A22F-323A8805B53F}" dt="2024-04-08T08:50:36.986" v="338" actId="478"/>
          <ac:spMkLst>
            <pc:docMk/>
            <pc:sldMk cId="0" sldId="330"/>
            <ac:spMk id="1528" creationId="{00000000-0000-0000-0000-000000000000}"/>
          </ac:spMkLst>
        </pc:spChg>
        <pc:spChg chg="del">
          <ac:chgData name="Oláh Norbert" userId="343df27d-cf76-4b1b-b828-1d7a6dc9b04f" providerId="ADAL" clId="{96048EEE-9EB4-420A-A22F-323A8805B53F}" dt="2024-04-08T08:50:38.476" v="339" actId="478"/>
          <ac:spMkLst>
            <pc:docMk/>
            <pc:sldMk cId="0" sldId="330"/>
            <ac:spMk id="1529" creationId="{00000000-0000-0000-0000-000000000000}"/>
          </ac:spMkLst>
        </pc:spChg>
      </pc:sldChg>
      <pc:sldChg chg="modSp mod setBg">
        <pc:chgData name="Oláh Norbert" userId="343df27d-cf76-4b1b-b828-1d7a6dc9b04f" providerId="ADAL" clId="{96048EEE-9EB4-420A-A22F-323A8805B53F}" dt="2024-04-08T08:50:25.835" v="337" actId="207"/>
        <pc:sldMkLst>
          <pc:docMk/>
          <pc:sldMk cId="0" sldId="331"/>
        </pc:sldMkLst>
        <pc:spChg chg="mod">
          <ac:chgData name="Oláh Norbert" userId="343df27d-cf76-4b1b-b828-1d7a6dc9b04f" providerId="ADAL" clId="{96048EEE-9EB4-420A-A22F-323A8805B53F}" dt="2024-04-08T08:46:26.027" v="330"/>
          <ac:spMkLst>
            <pc:docMk/>
            <pc:sldMk cId="0" sldId="331"/>
            <ac:spMk id="1537" creationId="{00000000-0000-0000-0000-000000000000}"/>
          </ac:spMkLst>
        </pc:spChg>
        <pc:spChg chg="mod">
          <ac:chgData name="Oláh Norbert" userId="343df27d-cf76-4b1b-b828-1d7a6dc9b04f" providerId="ADAL" clId="{96048EEE-9EB4-420A-A22F-323A8805B53F}" dt="2024-04-08T08:50:23.247" v="336" actId="207"/>
          <ac:spMkLst>
            <pc:docMk/>
            <pc:sldMk cId="0" sldId="331"/>
            <ac:spMk id="1539" creationId="{00000000-0000-0000-0000-000000000000}"/>
          </ac:spMkLst>
        </pc:spChg>
        <pc:spChg chg="mod">
          <ac:chgData name="Oláh Norbert" userId="343df27d-cf76-4b1b-b828-1d7a6dc9b04f" providerId="ADAL" clId="{96048EEE-9EB4-420A-A22F-323A8805B53F}" dt="2024-04-08T08:50:25.835" v="337" actId="207"/>
          <ac:spMkLst>
            <pc:docMk/>
            <pc:sldMk cId="0" sldId="331"/>
            <ac:spMk id="1540" creationId="{00000000-0000-0000-0000-000000000000}"/>
          </ac:spMkLst>
        </pc:spChg>
      </pc:sldChg>
      <pc:sldChg chg="modSp add del mod setBg">
        <pc:chgData name="Oláh Norbert" userId="343df27d-cf76-4b1b-b828-1d7a6dc9b04f" providerId="ADAL" clId="{96048EEE-9EB4-420A-A22F-323A8805B53F}" dt="2024-04-08T07:47:00.064" v="10"/>
        <pc:sldMkLst>
          <pc:docMk/>
          <pc:sldMk cId="1081109770" sldId="368"/>
        </pc:sldMkLst>
        <pc:spChg chg="mod">
          <ac:chgData name="Oláh Norbert" userId="343df27d-cf76-4b1b-b828-1d7a6dc9b04f" providerId="ADAL" clId="{96048EEE-9EB4-420A-A22F-323A8805B53F}" dt="2024-04-08T07:47:00.064" v="10"/>
          <ac:spMkLst>
            <pc:docMk/>
            <pc:sldMk cId="1081109770" sldId="368"/>
            <ac:spMk id="2" creationId="{FE21448C-224E-4C15-8C52-A7E2D8DE575E}"/>
          </ac:spMkLst>
        </pc:spChg>
      </pc:sldChg>
      <pc:sldChg chg="modSp mod setBg">
        <pc:chgData name="Oláh Norbert" userId="343df27d-cf76-4b1b-b828-1d7a6dc9b04f" providerId="ADAL" clId="{96048EEE-9EB4-420A-A22F-323A8805B53F}" dt="2024-04-08T07:50:58.305" v="32"/>
        <pc:sldMkLst>
          <pc:docMk/>
          <pc:sldMk cId="1959749998" sldId="369"/>
        </pc:sldMkLst>
        <pc:spChg chg="mod">
          <ac:chgData name="Oláh Norbert" userId="343df27d-cf76-4b1b-b828-1d7a6dc9b04f" providerId="ADAL" clId="{96048EEE-9EB4-420A-A22F-323A8805B53F}" dt="2024-04-08T07:49:29.563" v="20"/>
          <ac:spMkLst>
            <pc:docMk/>
            <pc:sldMk cId="1959749998" sldId="369"/>
            <ac:spMk id="3" creationId="{749B2A2D-2F93-41FE-8846-6848BF15DD1E}"/>
          </ac:spMkLst>
        </pc:spChg>
      </pc:sldChg>
      <pc:sldChg chg="modSp mod modNotesTx">
        <pc:chgData name="Oláh Norbert" userId="343df27d-cf76-4b1b-b828-1d7a6dc9b04f" providerId="ADAL" clId="{96048EEE-9EB4-420A-A22F-323A8805B53F}" dt="2024-04-08T07:50:14.968" v="26"/>
        <pc:sldMkLst>
          <pc:docMk/>
          <pc:sldMk cId="2817991205" sldId="370"/>
        </pc:sldMkLst>
        <pc:spChg chg="mod">
          <ac:chgData name="Oláh Norbert" userId="343df27d-cf76-4b1b-b828-1d7a6dc9b04f" providerId="ADAL" clId="{96048EEE-9EB4-420A-A22F-323A8805B53F}" dt="2024-04-08T07:49:42.693" v="21"/>
          <ac:spMkLst>
            <pc:docMk/>
            <pc:sldMk cId="2817991205" sldId="370"/>
            <ac:spMk id="2" creationId="{AD18A23B-4C6B-4063-9B3F-02F74DDEE412}"/>
          </ac:spMkLst>
        </pc:spChg>
      </pc:sldChg>
      <pc:sldChg chg="modSp add mod modNotesTx">
        <pc:chgData name="Oláh Norbert" userId="343df27d-cf76-4b1b-b828-1d7a6dc9b04f" providerId="ADAL" clId="{96048EEE-9EB4-420A-A22F-323A8805B53F}" dt="2024-04-08T08:06:56.544" v="134"/>
        <pc:sldMkLst>
          <pc:docMk/>
          <pc:sldMk cId="2704049970" sldId="371"/>
        </pc:sldMkLst>
        <pc:spChg chg="mod">
          <ac:chgData name="Oláh Norbert" userId="343df27d-cf76-4b1b-b828-1d7a6dc9b04f" providerId="ADAL" clId="{96048EEE-9EB4-420A-A22F-323A8805B53F}" dt="2024-04-08T08:06:51.518" v="133"/>
          <ac:spMkLst>
            <pc:docMk/>
            <pc:sldMk cId="2704049970" sldId="371"/>
            <ac:spMk id="2" creationId="{AD18A23B-4C6B-4063-9B3F-02F74DDEE412}"/>
          </ac:spMkLst>
        </pc:spChg>
      </pc:sldChg>
      <pc:sldChg chg="modSp add mod modNotesTx">
        <pc:chgData name="Oláh Norbert" userId="343df27d-cf76-4b1b-b828-1d7a6dc9b04f" providerId="ADAL" clId="{96048EEE-9EB4-420A-A22F-323A8805B53F}" dt="2024-04-08T08:26:03.675" v="204"/>
        <pc:sldMkLst>
          <pc:docMk/>
          <pc:sldMk cId="1236818778" sldId="372"/>
        </pc:sldMkLst>
        <pc:spChg chg="mod">
          <ac:chgData name="Oláh Norbert" userId="343df27d-cf76-4b1b-b828-1d7a6dc9b04f" providerId="ADAL" clId="{96048EEE-9EB4-420A-A22F-323A8805B53F}" dt="2024-04-08T08:26:03.675" v="204"/>
          <ac:spMkLst>
            <pc:docMk/>
            <pc:sldMk cId="1236818778" sldId="372"/>
            <ac:spMk id="2" creationId="{AD18A23B-4C6B-4063-9B3F-02F74DDEE412}"/>
          </ac:spMkLst>
        </pc:spChg>
      </pc:sldChg>
      <pc:sldChg chg="modSp add mod modNotesTx">
        <pc:chgData name="Oláh Norbert" userId="343df27d-cf76-4b1b-b828-1d7a6dc9b04f" providerId="ADAL" clId="{96048EEE-9EB4-420A-A22F-323A8805B53F}" dt="2024-04-08T08:35:38.161" v="277"/>
        <pc:sldMkLst>
          <pc:docMk/>
          <pc:sldMk cId="3533944115" sldId="373"/>
        </pc:sldMkLst>
        <pc:spChg chg="mod">
          <ac:chgData name="Oláh Norbert" userId="343df27d-cf76-4b1b-b828-1d7a6dc9b04f" providerId="ADAL" clId="{96048EEE-9EB4-420A-A22F-323A8805B53F}" dt="2024-04-08T08:35:33.008" v="276" actId="27636"/>
          <ac:spMkLst>
            <pc:docMk/>
            <pc:sldMk cId="3533944115" sldId="373"/>
            <ac:spMk id="2" creationId="{AD18A23B-4C6B-4063-9B3F-02F74DDEE412}"/>
          </ac:spMkLst>
        </pc:spChg>
      </pc:sldChg>
      <pc:sldChg chg="modSp add mod modNotesTx">
        <pc:chgData name="Oláh Norbert" userId="343df27d-cf76-4b1b-b828-1d7a6dc9b04f" providerId="ADAL" clId="{96048EEE-9EB4-420A-A22F-323A8805B53F}" dt="2024-04-08T08:44:50.677" v="302"/>
        <pc:sldMkLst>
          <pc:docMk/>
          <pc:sldMk cId="3411796839" sldId="374"/>
        </pc:sldMkLst>
        <pc:spChg chg="mod">
          <ac:chgData name="Oláh Norbert" userId="343df27d-cf76-4b1b-b828-1d7a6dc9b04f" providerId="ADAL" clId="{96048EEE-9EB4-420A-A22F-323A8805B53F}" dt="2024-04-08T08:44:45.615" v="301" actId="27636"/>
          <ac:spMkLst>
            <pc:docMk/>
            <pc:sldMk cId="3411796839" sldId="374"/>
            <ac:spMk id="2" creationId="{AD18A23B-4C6B-4063-9B3F-02F74DDEE4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US" sz="1200" b="0" i="0" u="none" strike="noStrike" cap="none">
                <a:solidFill>
                  <a:schemeClr val="dk1"/>
                </a:solidFill>
                <a:latin typeface="Lato"/>
                <a:ea typeface="Lato"/>
                <a:cs typeface="Lato"/>
                <a:sym typeface="Lato"/>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r>
              <a:rPr lang="en-US" sz="4400" dirty="0"/>
              <a:t>Hi everyone and welcome to Blockchain Fundamentals Decal Lecture 5. </a:t>
            </a:r>
          </a:p>
          <a:p>
            <a:pPr marL="0" marR="0" lvl="0" indent="0" algn="l" rtl="0">
              <a:spcBef>
                <a:spcPts val="0"/>
              </a:spcBef>
              <a:spcAft>
                <a:spcPts val="0"/>
              </a:spcAft>
              <a:buClr>
                <a:schemeClr val="dk1"/>
              </a:buClr>
              <a:buFont typeface="Lato"/>
              <a:buNone/>
            </a:pPr>
            <a:endParaRPr lang="en-US" sz="4400" dirty="0"/>
          </a:p>
          <a:p>
            <a:pPr marL="0" marR="0" lvl="0" indent="0" algn="l" rtl="0">
              <a:spcBef>
                <a:spcPts val="0"/>
              </a:spcBef>
              <a:spcAft>
                <a:spcPts val="0"/>
              </a:spcAft>
              <a:buClr>
                <a:schemeClr val="dk1"/>
              </a:buClr>
              <a:buFont typeface="Lato"/>
              <a:buNone/>
            </a:pPr>
            <a:r>
              <a:rPr lang="en-US" sz="4400" dirty="0"/>
              <a:t>Brief introduction of self. </a:t>
            </a:r>
          </a:p>
          <a:p>
            <a:pPr marL="0" marR="0" lvl="0" indent="0" algn="l" rtl="0">
              <a:spcBef>
                <a:spcPts val="0"/>
              </a:spcBef>
              <a:spcAft>
                <a:spcPts val="0"/>
              </a:spcAft>
              <a:buClr>
                <a:schemeClr val="dk1"/>
              </a:buClr>
              <a:buFont typeface="Lato"/>
              <a:buNone/>
            </a:pPr>
            <a:endParaRPr lang="en-US" sz="4400" dirty="0"/>
          </a:p>
          <a:p>
            <a:pPr marL="0" marR="0" lvl="0" indent="0" algn="l" rtl="0">
              <a:spcBef>
                <a:spcPts val="0"/>
              </a:spcBef>
              <a:spcAft>
                <a:spcPts val="0"/>
              </a:spcAft>
              <a:buClr>
                <a:schemeClr val="dk1"/>
              </a:buClr>
              <a:buFont typeface="Lato"/>
              <a:buNone/>
            </a:pPr>
            <a:r>
              <a:rPr lang="en-US" sz="4400" dirty="0"/>
              <a:t>This lecture is discussing attacks in the Bitcoin network from game theory perspective. We’ll be taking all of our previous knowledge that we’ve learnt about Bitcoin in this decal and analyze them using a little bit of game theory math. </a:t>
            </a:r>
          </a:p>
          <a:p>
            <a:pPr marL="0" marR="0" lvl="0" indent="0" algn="l" rtl="0">
              <a:spcBef>
                <a:spcPts val="0"/>
              </a:spcBef>
              <a:spcAft>
                <a:spcPts val="0"/>
              </a:spcAft>
              <a:buClr>
                <a:schemeClr val="dk1"/>
              </a:buClr>
              <a:buFont typeface="Lato"/>
              <a:buNone/>
            </a:pPr>
            <a:endParaRPr lang="en-US" sz="4400" dirty="0"/>
          </a:p>
          <a:p>
            <a:pPr marL="0" lvl="0" indent="0" algn="l" rtl="0">
              <a:lnSpc>
                <a:spcPct val="115000"/>
              </a:lnSpc>
              <a:spcBef>
                <a:spcPts val="0"/>
              </a:spcBef>
              <a:spcAft>
                <a:spcPts val="0"/>
              </a:spcAft>
              <a:buClr>
                <a:schemeClr val="dk2"/>
              </a:buClr>
              <a:buSzPts val="1100"/>
              <a:buFont typeface="Arial"/>
              <a:buNone/>
            </a:pPr>
            <a:r>
              <a:rPr lang="en-US" sz="2400" dirty="0">
                <a:solidFill>
                  <a:schemeClr val="dk2"/>
                </a:solidFill>
                <a:latin typeface="Arial"/>
                <a:ea typeface="Arial"/>
                <a:cs typeface="Arial"/>
                <a:sym typeface="Arial"/>
              </a:rPr>
              <a:t>This lecture marks our last lecture of talking about bitcoin in general and after this we will transition into higher level concepts like scaling etc. </a:t>
            </a:r>
            <a:endParaRPr lang="en-US" sz="4400" dirty="0"/>
          </a:p>
          <a:p>
            <a:pPr marL="0" lvl="0" indent="0" algn="l" rtl="0">
              <a:lnSpc>
                <a:spcPct val="115000"/>
              </a:lnSpc>
              <a:spcBef>
                <a:spcPts val="0"/>
              </a:spcBef>
              <a:spcAft>
                <a:spcPts val="0"/>
              </a:spcAft>
              <a:buClr>
                <a:schemeClr val="dk2"/>
              </a:buClr>
              <a:buSzPts val="1100"/>
              <a:buFont typeface="Arial"/>
              <a:buNone/>
            </a:pPr>
            <a:endParaRPr lang="en-US" sz="24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2400" dirty="0">
                <a:solidFill>
                  <a:schemeClr val="dk2"/>
                </a:solidFill>
                <a:latin typeface="Arial"/>
                <a:ea typeface="Arial"/>
                <a:cs typeface="Arial"/>
                <a:sym typeface="Arial"/>
              </a:rPr>
              <a:t>One thing to note is that although we will be talking about bitcoin, most of the attacks that I mention are generally true for all proof-of-work blockchains that you will find out there, so keep that in mind. </a:t>
            </a:r>
            <a:endParaRPr lang="en-US" sz="4400" dirty="0"/>
          </a:p>
        </p:txBody>
      </p:sp>
      <p:sp>
        <p:nvSpPr>
          <p:cNvPr id="4" name="Dia számának hely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t>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10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9b5a1804_0_18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Explain this graph</a:t>
            </a:r>
            <a:endParaRPr sz="1200" b="0" i="0" u="none" strike="noStrike" cap="none">
              <a:solidFill>
                <a:schemeClr val="dk1"/>
              </a:solidFill>
              <a:latin typeface="Lato"/>
              <a:ea typeface="Lato"/>
              <a:cs typeface="Lato"/>
              <a:sym typeface="Lato"/>
            </a:endParaRPr>
          </a:p>
        </p:txBody>
      </p:sp>
      <p:sp>
        <p:nvSpPr>
          <p:cNvPr id="236" name="Google Shape;236;g279b5a180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6f49c28b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Explain optimal strategy as being the one where each graph is greater than the other </a:t>
            </a:r>
            <a:endParaRPr sz="1200" b="0" i="0" u="none" strike="noStrike" cap="none" dirty="0">
              <a:solidFill>
                <a:schemeClr val="dk1"/>
              </a:solidFill>
              <a:latin typeface="Lato"/>
              <a:ea typeface="Lato"/>
              <a:cs typeface="Lato"/>
              <a:sym typeface="Lato"/>
            </a:endParaRPr>
          </a:p>
        </p:txBody>
      </p:sp>
      <p:sp>
        <p:nvSpPr>
          <p:cNvPr id="249" name="Google Shape;249;g36f49c28b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9b5a1804_0_1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So we can thus create an optimal strategy where we stay with a proportional pool and hope that we find a block, and switch to a pay-per-share pool as soon as it dips below the other graph. However this results in honest and loyal miners being cheated out of returns by rational profit seeking miners, which is why proportional mining pools generally are not feasible in practice. </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Designing a mining pool reward scheme with aligned incentives that is not vulnerable to pool hopping remains an open problem</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Proportional mining pool incentivizes Valid work -- </a:t>
            </a:r>
            <a:r>
              <a:rPr lang="en-US" sz="1100" dirty="0" err="1">
                <a:solidFill>
                  <a:schemeClr val="dk2"/>
                </a:solidFill>
                <a:latin typeface="Arial"/>
                <a:ea typeface="Arial"/>
                <a:cs typeface="Arial"/>
                <a:sym typeface="Arial"/>
              </a:rPr>
              <a:t>doesnt</a:t>
            </a:r>
            <a:r>
              <a:rPr lang="en-US" sz="1100" dirty="0">
                <a:solidFill>
                  <a:schemeClr val="dk2"/>
                </a:solidFill>
                <a:latin typeface="Arial"/>
                <a:ea typeface="Arial"/>
                <a:cs typeface="Arial"/>
                <a:sym typeface="Arial"/>
              </a:rPr>
              <a:t> incentivize miner loyalty</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Pay per share incentivizes miner loyalty, </a:t>
            </a:r>
            <a:r>
              <a:rPr lang="en-US" sz="1100" dirty="0" err="1">
                <a:solidFill>
                  <a:schemeClr val="dk2"/>
                </a:solidFill>
                <a:latin typeface="Arial"/>
                <a:ea typeface="Arial"/>
                <a:cs typeface="Arial"/>
                <a:sym typeface="Arial"/>
              </a:rPr>
              <a:t>doesnt</a:t>
            </a:r>
            <a:r>
              <a:rPr lang="en-US" sz="1100" dirty="0">
                <a:solidFill>
                  <a:schemeClr val="dk2"/>
                </a:solidFill>
                <a:latin typeface="Arial"/>
                <a:ea typeface="Arial"/>
                <a:cs typeface="Arial"/>
                <a:sym typeface="Arial"/>
              </a:rPr>
              <a:t> incentivize valid work</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p:txBody>
      </p:sp>
      <p:sp>
        <p:nvSpPr>
          <p:cNvPr id="263" name="Google Shape;263;g279b5a1804_0_1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9b5a1804_0_1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therefore, more pay per share models exist out in the world. And this results in a problem called </a:t>
            </a:r>
            <a:r>
              <a:rPr lang="en-US" sz="1100" b="1" dirty="0">
                <a:solidFill>
                  <a:schemeClr val="dk2"/>
                </a:solidFill>
                <a:latin typeface="Arial"/>
                <a:ea typeface="Arial"/>
                <a:cs typeface="Arial"/>
                <a:sym typeface="Arial"/>
              </a:rPr>
              <a:t>pool cannibalization. </a:t>
            </a:r>
            <a:r>
              <a:rPr lang="en-US" sz="1100" dirty="0">
                <a:solidFill>
                  <a:schemeClr val="dk2"/>
                </a:solidFill>
                <a:latin typeface="Arial"/>
                <a:ea typeface="Arial"/>
                <a:cs typeface="Arial"/>
                <a:sym typeface="Arial"/>
              </a:rPr>
              <a:t>Pool cannibalization is basically where you are in a lot of mining pools and you distribute some small percentage of mining power equally among a lot of other pools and withhold valid blocks, and this way you are getting a fixed amount of profit while contributing nothing and therefore eating away at their overall effectiveness.</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solidFill>
                  <a:schemeClr val="dk1"/>
                </a:solidFill>
                <a:latin typeface="Lato"/>
                <a:ea typeface="Lato"/>
                <a:cs typeface="Lato"/>
                <a:sym typeface="Lato"/>
              </a:rPr>
              <a:t>Basic Heuristic: If you have 10% of network </a:t>
            </a:r>
            <a:r>
              <a:rPr lang="en-US" sz="1200" dirty="0" err="1">
                <a:solidFill>
                  <a:schemeClr val="dk1"/>
                </a:solidFill>
                <a:latin typeface="Lato"/>
                <a:ea typeface="Lato"/>
                <a:cs typeface="Lato"/>
                <a:sym typeface="Lato"/>
              </a:rPr>
              <a:t>hashrate</a:t>
            </a:r>
            <a:r>
              <a:rPr lang="en-US" sz="1200" dirty="0">
                <a:solidFill>
                  <a:schemeClr val="dk1"/>
                </a:solidFill>
                <a:latin typeface="Lato"/>
                <a:ea typeface="Lato"/>
                <a:cs typeface="Lato"/>
                <a:sym typeface="Lato"/>
              </a:rPr>
              <a:t>, then you want to additionally cannibalize up to 10% of the </a:t>
            </a:r>
            <a:r>
              <a:rPr lang="en-US" sz="1200" dirty="0" err="1">
                <a:solidFill>
                  <a:schemeClr val="dk1"/>
                </a:solidFill>
                <a:latin typeface="Lato"/>
                <a:ea typeface="Lato"/>
                <a:cs typeface="Lato"/>
                <a:sym typeface="Lato"/>
              </a:rPr>
              <a:t>hashrate</a:t>
            </a:r>
            <a:r>
              <a:rPr lang="en-US" sz="1200" dirty="0">
                <a:solidFill>
                  <a:schemeClr val="dk1"/>
                </a:solidFill>
                <a:latin typeface="Lato"/>
                <a:ea typeface="Lato"/>
                <a:cs typeface="Lato"/>
                <a:sym typeface="Lato"/>
              </a:rPr>
              <a:t> of other pools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dirty="0">
                <a:solidFill>
                  <a:schemeClr val="dk1"/>
                </a:solidFill>
                <a:latin typeface="Lato"/>
                <a:ea typeface="Lato"/>
                <a:cs typeface="Lato"/>
                <a:sym typeface="Lato"/>
              </a:rPr>
              <a:t>Potential solutions: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dirty="0">
                <a:solidFill>
                  <a:schemeClr val="dk1"/>
                </a:solidFill>
                <a:latin typeface="Lato"/>
                <a:ea typeface="Lato"/>
                <a:cs typeface="Lato"/>
                <a:sym typeface="Lato"/>
              </a:rPr>
              <a:t>-Closed pools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dirty="0">
                <a:solidFill>
                  <a:schemeClr val="dk1"/>
                </a:solidFill>
                <a:latin typeface="Lato"/>
                <a:ea typeface="Lato"/>
                <a:cs typeface="Lato"/>
                <a:sym typeface="Lato"/>
              </a:rPr>
              <a:t>-Increase reward for a block significantly compared to a share, defeats the purpose of mining pools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endParaRPr sz="1200" dirty="0"/>
          </a:p>
        </p:txBody>
      </p:sp>
      <p:sp>
        <p:nvSpPr>
          <p:cNvPr id="277" name="Google Shape;277;g279b5a1804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49a6af6cd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Go through example </a:t>
            </a:r>
            <a:endParaRPr sz="1200"/>
          </a:p>
        </p:txBody>
      </p:sp>
      <p:sp>
        <p:nvSpPr>
          <p:cNvPr id="289" name="Google Shape;289;g349a6af6c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49a6af6cd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Go through example</a:t>
            </a:r>
            <a:endParaRPr sz="1200"/>
          </a:p>
        </p:txBody>
      </p:sp>
      <p:sp>
        <p:nvSpPr>
          <p:cNvPr id="301" name="Google Shape;301;g349a6af6cd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49a6af6cd_0_7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Go through example</a:t>
            </a:r>
            <a:endParaRPr sz="1200" dirty="0"/>
          </a:p>
        </p:txBody>
      </p:sp>
      <p:sp>
        <p:nvSpPr>
          <p:cNvPr id="312" name="Google Shape;312;g349a6af6cd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9b5a1804_0_1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100">
                <a:solidFill>
                  <a:schemeClr val="dk2"/>
                </a:solidFill>
                <a:latin typeface="Arial"/>
                <a:ea typeface="Arial"/>
                <a:cs typeface="Arial"/>
                <a:sym typeface="Arial"/>
              </a:rPr>
              <a:t>Now lets take our understanding of pool cannibalization and look at this from a game theory perspective.</a:t>
            </a: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a:solidFill>
                  <a:schemeClr val="dk2"/>
                </a:solidFill>
                <a:latin typeface="Arial"/>
                <a:ea typeface="Arial"/>
                <a:cs typeface="Arial"/>
                <a:sym typeface="Arial"/>
              </a:rPr>
              <a:t>Read slide</a:t>
            </a: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a:solidFill>
                  <a:schemeClr val="dk2"/>
                </a:solidFill>
                <a:latin typeface="Arial"/>
                <a:ea typeface="Arial"/>
                <a:cs typeface="Arial"/>
                <a:sym typeface="Arial"/>
              </a:rPr>
              <a:t>Talk about prisoner’s dilemma and choosing between attacking or not attacking. </a:t>
            </a:r>
            <a:endParaRPr sz="1100">
              <a:solidFill>
                <a:schemeClr val="dk2"/>
              </a:solidFill>
              <a:latin typeface="Arial"/>
              <a:ea typeface="Arial"/>
              <a:cs typeface="Arial"/>
              <a:sym typeface="Arial"/>
            </a:endParaRPr>
          </a:p>
        </p:txBody>
      </p:sp>
      <p:sp>
        <p:nvSpPr>
          <p:cNvPr id="325" name="Google Shape;325;g279b5a1804_0_1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9b5a1804_0_1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From a game theory perspective, you want to maximize your profits, given the probability that other people will attack you and what payouts you get in either case. </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Unfortunately, after doing the math, turns out that attacking is the optimal strategy. And this results in </a:t>
            </a:r>
            <a:r>
              <a:rPr lang="en-US" sz="1200" dirty="0" err="1"/>
              <a:t>nash</a:t>
            </a:r>
            <a:r>
              <a:rPr lang="en-US" sz="1200" dirty="0"/>
              <a:t> </a:t>
            </a:r>
            <a:r>
              <a:rPr lang="en-US" sz="1200" dirty="0" err="1"/>
              <a:t>equillibrium</a:t>
            </a:r>
            <a:endParaRPr sz="1200" dirty="0"/>
          </a:p>
        </p:txBody>
      </p:sp>
      <p:sp>
        <p:nvSpPr>
          <p:cNvPr id="336" name="Google Shape;336;g279b5a1804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79b5a1804_0_18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In an ideal world - could have no pool attack agreement but unstable in long term since this is not practical and you can attack other pools anonymously. </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Maybe if pools could detect attacks </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Nash equilibrium = Tragedy of the commons</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lie in wait attack - mine for pool where you find stuff. </a:t>
            </a:r>
            <a:endParaRPr sz="1200" dirty="0"/>
          </a:p>
        </p:txBody>
      </p:sp>
      <p:sp>
        <p:nvSpPr>
          <p:cNvPr id="348" name="Google Shape;348;g279b5a1804_0_1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US" sz="1200" b="0" i="0" u="none" strike="noStrike" cap="none" smtClean="0">
                <a:solidFill>
                  <a:schemeClr val="dk1"/>
                </a:solidFill>
                <a:latin typeface="Lato"/>
                <a:ea typeface="Lato"/>
                <a:cs typeface="Lato"/>
                <a:sym typeface="Lato"/>
              </a:rPr>
              <a:t>2</a:t>
            </a:fld>
            <a:endParaRPr lang="en-US"/>
          </a:p>
        </p:txBody>
      </p:sp>
    </p:spTree>
    <p:extLst>
      <p:ext uri="{BB962C8B-B14F-4D97-AF65-F5344CB8AC3E}">
        <p14:creationId xmlns:p14="http://schemas.microsoft.com/office/powerpoint/2010/main" val="2561175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Talk about how we’re transitioning from ways that miners can cheat vs. how individuals can cheat (through their own publishing of transactions)</a:t>
            </a:r>
          </a:p>
          <a:p>
            <a:pPr marL="0" lvl="0" indent="0" algn="l" rtl="0">
              <a:lnSpc>
                <a:spcPct val="115000"/>
              </a:lnSpc>
              <a:spcBef>
                <a:spcPts val="0"/>
              </a:spcBef>
              <a:spcAft>
                <a:spcPts val="0"/>
              </a:spcAft>
              <a:buClr>
                <a:schemeClr val="dk2"/>
              </a:buClr>
              <a:buSzPts val="1100"/>
              <a:buFont typeface="Arial"/>
              <a:buNone/>
            </a:pPr>
            <a:endParaRPr lang="en-US" sz="12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First lets define double spending, which is essentially successfully spending the same value more than once. </a:t>
            </a:r>
            <a:endParaRPr lang="en-US" sz="2800" b="0" i="0" u="none" strike="noStrike" cap="none" dirty="0">
              <a:solidFill>
                <a:schemeClr val="dk1"/>
              </a:solidFill>
              <a:latin typeface="Lato"/>
              <a:ea typeface="Lato"/>
              <a:cs typeface="Lato"/>
              <a:sym typeface="Lato"/>
            </a:endParaRPr>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128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f457e06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200"/>
          </a:p>
          <a:p>
            <a:pPr marL="0" lvl="0" indent="0" algn="l" rtl="0">
              <a:spcBef>
                <a:spcPts val="0"/>
              </a:spcBef>
              <a:spcAft>
                <a:spcPts val="0"/>
              </a:spcAft>
              <a:buClr>
                <a:schemeClr val="dk2"/>
              </a:buClr>
              <a:buSzPts val="1100"/>
              <a:buFont typeface="Arial"/>
              <a:buNone/>
            </a:pPr>
            <a:endParaRPr sz="1200"/>
          </a:p>
          <a:p>
            <a:pPr marL="0" lvl="0" indent="0" algn="l" rtl="0">
              <a:spcBef>
                <a:spcPts val="0"/>
              </a:spcBef>
              <a:spcAft>
                <a:spcPts val="0"/>
              </a:spcAft>
              <a:buClr>
                <a:schemeClr val="dk2"/>
              </a:buClr>
              <a:buSzPts val="1100"/>
              <a:buFont typeface="Arial"/>
              <a:buNone/>
            </a:pPr>
            <a:endParaRPr sz="1200"/>
          </a:p>
        </p:txBody>
      </p:sp>
      <p:sp>
        <p:nvSpPr>
          <p:cNvPr id="373" name="Google Shape;373;g2f457e06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f457e060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dirty="0"/>
              <a:t>Race condition - other miners could mine on another block</a:t>
            </a:r>
            <a:endParaRPr sz="1200" dirty="0"/>
          </a:p>
          <a:p>
            <a:pPr marL="0" lvl="0" indent="0" algn="l" rtl="0">
              <a:spcBef>
                <a:spcPts val="0"/>
              </a:spcBef>
              <a:spcAft>
                <a:spcPts val="0"/>
              </a:spcAft>
              <a:buClr>
                <a:schemeClr val="dk2"/>
              </a:buClr>
              <a:buSzPts val="1100"/>
              <a:buFont typeface="Arial"/>
              <a:buNone/>
            </a:pPr>
            <a:endParaRPr sz="1200" dirty="0"/>
          </a:p>
          <a:p>
            <a:pPr marL="0" lvl="0" indent="0" algn="l" rtl="0">
              <a:spcBef>
                <a:spcPts val="0"/>
              </a:spcBef>
              <a:spcAft>
                <a:spcPts val="0"/>
              </a:spcAft>
              <a:buClr>
                <a:schemeClr val="dk2"/>
              </a:buClr>
              <a:buSzPts val="1100"/>
              <a:buFont typeface="Arial"/>
              <a:buNone/>
            </a:pPr>
            <a:r>
              <a:rPr lang="en-US" sz="1200" dirty="0"/>
              <a:t>only tells </a:t>
            </a:r>
            <a:r>
              <a:rPr lang="en-US" sz="1200" dirty="0" err="1"/>
              <a:t>brian</a:t>
            </a:r>
            <a:r>
              <a:rPr lang="en-US" sz="1200" dirty="0"/>
              <a:t> about her transaction and tells everyone else that </a:t>
            </a:r>
            <a:r>
              <a:rPr lang="en-US" sz="1200" dirty="0" err="1"/>
              <a:t>shes</a:t>
            </a:r>
            <a:r>
              <a:rPr lang="en-US" sz="1200" dirty="0"/>
              <a:t> sending to self.</a:t>
            </a:r>
            <a:endParaRPr sz="1200" dirty="0"/>
          </a:p>
        </p:txBody>
      </p:sp>
      <p:sp>
        <p:nvSpPr>
          <p:cNvPr id="383" name="Google Shape;383;g2f457e060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f457e0605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a:t>IN order to understand how to defend against this, introduce the concept of confirmations </a:t>
            </a:r>
            <a:endParaRPr sz="1200"/>
          </a:p>
        </p:txBody>
      </p:sp>
      <p:sp>
        <p:nvSpPr>
          <p:cNvPr id="417" name="Google Shape;417;g2f457e06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f457e060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dirty="0"/>
              <a:t>Go through slides </a:t>
            </a:r>
            <a:endParaRPr sz="1200" dirty="0"/>
          </a:p>
        </p:txBody>
      </p:sp>
      <p:sp>
        <p:nvSpPr>
          <p:cNvPr id="440" name="Google Shape;440;g2f457e060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345cc84e0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483" name="Google Shape;483;g4345cc84e0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79b5a1804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This slide contains graph of probability that the attacker can catch up and the inverse which is the probability of safety of vendor given assumptions of attackers </a:t>
            </a:r>
            <a:r>
              <a:rPr lang="en-US" sz="1100" dirty="0" err="1">
                <a:solidFill>
                  <a:schemeClr val="dk2"/>
                </a:solidFill>
                <a:latin typeface="Arial"/>
                <a:ea typeface="Arial"/>
                <a:cs typeface="Arial"/>
                <a:sym typeface="Arial"/>
              </a:rPr>
              <a:t>hashpower</a:t>
            </a:r>
            <a:r>
              <a:rPr lang="en-US" sz="1100" dirty="0">
                <a:solidFill>
                  <a:schemeClr val="dk2"/>
                </a:solidFill>
                <a:latin typeface="Arial"/>
                <a:ea typeface="Arial"/>
                <a:cs typeface="Arial"/>
                <a:sym typeface="Arial"/>
              </a:rPr>
              <a:t>. As we can see with lower </a:t>
            </a:r>
            <a:r>
              <a:rPr lang="en-US" sz="1100" dirty="0" err="1">
                <a:solidFill>
                  <a:schemeClr val="dk2"/>
                </a:solidFill>
                <a:latin typeface="Arial"/>
                <a:ea typeface="Arial"/>
                <a:cs typeface="Arial"/>
                <a:sym typeface="Arial"/>
              </a:rPr>
              <a:t>hashpowers</a:t>
            </a:r>
            <a:r>
              <a:rPr lang="en-US" sz="1100" dirty="0">
                <a:solidFill>
                  <a:schemeClr val="dk2"/>
                </a:solidFill>
                <a:latin typeface="Arial"/>
                <a:ea typeface="Arial"/>
                <a:cs typeface="Arial"/>
                <a:sym typeface="Arial"/>
              </a:rPr>
              <a:t>, it is generally safe to say that after 6 confirmations, there is a very low likelihood that the attacker can double spend, however with 50 percent </a:t>
            </a:r>
            <a:r>
              <a:rPr lang="en-US" sz="1100" dirty="0" err="1">
                <a:solidFill>
                  <a:schemeClr val="dk2"/>
                </a:solidFill>
                <a:latin typeface="Arial"/>
                <a:ea typeface="Arial"/>
                <a:cs typeface="Arial"/>
                <a:sym typeface="Arial"/>
              </a:rPr>
              <a:t>hashpower</a:t>
            </a:r>
            <a:r>
              <a:rPr lang="en-US" sz="1100" dirty="0">
                <a:solidFill>
                  <a:schemeClr val="dk2"/>
                </a:solidFill>
                <a:latin typeface="Arial"/>
                <a:ea typeface="Arial"/>
                <a:cs typeface="Arial"/>
                <a:sym typeface="Arial"/>
              </a:rPr>
              <a:t>, we can never confidently </a:t>
            </a:r>
            <a:r>
              <a:rPr lang="en-US" sz="1100" dirty="0" err="1">
                <a:solidFill>
                  <a:schemeClr val="dk2"/>
                </a:solidFill>
                <a:latin typeface="Arial"/>
                <a:ea typeface="Arial"/>
                <a:cs typeface="Arial"/>
                <a:sym typeface="Arial"/>
              </a:rPr>
              <a:t>sa</a:t>
            </a:r>
            <a:r>
              <a:rPr lang="en-US" sz="1100" dirty="0">
                <a:solidFill>
                  <a:schemeClr val="dk2"/>
                </a:solidFill>
                <a:latin typeface="Arial"/>
                <a:ea typeface="Arial"/>
                <a:cs typeface="Arial"/>
                <a:sym typeface="Arial"/>
              </a:rPr>
              <a:t> </a:t>
            </a:r>
            <a:r>
              <a:rPr lang="en-US" sz="1100" dirty="0" err="1">
                <a:solidFill>
                  <a:schemeClr val="dk2"/>
                </a:solidFill>
                <a:latin typeface="Arial"/>
                <a:ea typeface="Arial"/>
                <a:cs typeface="Arial"/>
                <a:sym typeface="Arial"/>
              </a:rPr>
              <a:t>ythat</a:t>
            </a:r>
            <a:r>
              <a:rPr lang="en-US" sz="1100" dirty="0">
                <a:solidFill>
                  <a:schemeClr val="dk2"/>
                </a:solidFill>
                <a:latin typeface="Arial"/>
                <a:ea typeface="Arial"/>
                <a:cs typeface="Arial"/>
                <a:sym typeface="Arial"/>
              </a:rPr>
              <a:t> the vendor is safe. </a:t>
            </a:r>
            <a:endParaRPr sz="1200" dirty="0"/>
          </a:p>
        </p:txBody>
      </p:sp>
      <p:sp>
        <p:nvSpPr>
          <p:cNvPr id="492" name="Google Shape;492;g279b5a1804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6e8060d3e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a:t>Go through slide </a:t>
            </a:r>
            <a:endParaRPr sz="1200"/>
          </a:p>
        </p:txBody>
      </p:sp>
      <p:sp>
        <p:nvSpPr>
          <p:cNvPr id="504" name="Google Shape;504;g26e8060d3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79b5a1804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dirty="0"/>
              <a:t>GO through slide</a:t>
            </a:r>
            <a:endParaRPr sz="1200" dirty="0"/>
          </a:p>
        </p:txBody>
      </p:sp>
      <p:sp>
        <p:nvSpPr>
          <p:cNvPr id="514" name="Google Shape;514;g279b5a180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345cc84e0_0_5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Now </a:t>
            </a:r>
            <a:r>
              <a:rPr lang="hu-HU" sz="1200" dirty="0" err="1"/>
              <a:t>let’s</a:t>
            </a:r>
            <a:r>
              <a:rPr lang="en-US" sz="1200" dirty="0"/>
              <a:t> ask ourselves this question. </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Point = tradeoff between time efficiency and security, and </a:t>
            </a:r>
            <a:r>
              <a:rPr lang="hu-HU" sz="1200" dirty="0" err="1"/>
              <a:t>gauge</a:t>
            </a:r>
            <a:r>
              <a:rPr lang="en-US" sz="1200" dirty="0"/>
              <a:t> based on </a:t>
            </a:r>
            <a:r>
              <a:rPr lang="hu-HU" sz="1200" dirty="0" err="1"/>
              <a:t>the</a:t>
            </a:r>
            <a:r>
              <a:rPr lang="hu-HU" sz="1200" dirty="0"/>
              <a:t> </a:t>
            </a:r>
            <a:r>
              <a:rPr lang="hu-HU" sz="1200" dirty="0" err="1"/>
              <a:t>issue’s</a:t>
            </a:r>
            <a:r>
              <a:rPr lang="hu-HU" sz="1200" dirty="0"/>
              <a:t> </a:t>
            </a:r>
            <a:r>
              <a:rPr lang="hu-HU" sz="1200" dirty="0" err="1"/>
              <a:t>importance</a:t>
            </a:r>
            <a:r>
              <a:rPr lang="en-US" sz="1200" dirty="0"/>
              <a:t>.</a:t>
            </a:r>
            <a:endParaRPr sz="1200" dirty="0"/>
          </a:p>
        </p:txBody>
      </p:sp>
      <p:sp>
        <p:nvSpPr>
          <p:cNvPr id="525" name="Google Shape;525;g4345cc84e0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Right now lets talk about mining pools and mining pool strategies. </a:t>
            </a:r>
          </a:p>
          <a:p>
            <a:pPr marL="0" lvl="0" indent="0" algn="l" rtl="0">
              <a:lnSpc>
                <a:spcPct val="115000"/>
              </a:lnSpc>
              <a:spcBef>
                <a:spcPts val="0"/>
              </a:spcBef>
              <a:spcAft>
                <a:spcPts val="0"/>
              </a:spcAft>
              <a:buClr>
                <a:schemeClr val="dk2"/>
              </a:buClr>
              <a:buSzPts val="1100"/>
              <a:buFont typeface="Arial"/>
              <a:buNone/>
            </a:pPr>
            <a:endParaRPr lang="en-US" sz="12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Miners = in this context we need to think of them as rational individuals who are interested in and driven by gaining a profit.</a:t>
            </a:r>
          </a:p>
          <a:p>
            <a:pPr marL="0" lvl="0" indent="0" algn="l" rtl="0">
              <a:lnSpc>
                <a:spcPct val="115000"/>
              </a:lnSpc>
              <a:spcBef>
                <a:spcPts val="0"/>
              </a:spcBef>
              <a:spcAft>
                <a:spcPts val="0"/>
              </a:spcAft>
              <a:buClr>
                <a:schemeClr val="dk2"/>
              </a:buClr>
              <a:buSzPts val="1100"/>
              <a:buFont typeface="Arial"/>
              <a:buNone/>
            </a:pPr>
            <a:endParaRPr lang="en-US" sz="12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Mining pools are covered in the previous lecture, mention that this kind of ties into what we were talking about before</a:t>
            </a:r>
          </a:p>
          <a:p>
            <a:pPr marL="0" lvl="0" indent="0" algn="l" rtl="0">
              <a:lnSpc>
                <a:spcPct val="115000"/>
              </a:lnSpc>
              <a:spcBef>
                <a:spcPts val="0"/>
              </a:spcBef>
              <a:spcAft>
                <a:spcPts val="0"/>
              </a:spcAft>
              <a:buClr>
                <a:schemeClr val="dk2"/>
              </a:buClr>
              <a:buSzPts val="1100"/>
              <a:buFont typeface="Arial"/>
              <a:buNone/>
            </a:pPr>
            <a:endParaRPr lang="en-US" sz="12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200" dirty="0">
                <a:solidFill>
                  <a:schemeClr val="dk2"/>
                </a:solidFill>
                <a:latin typeface="Arial"/>
                <a:ea typeface="Arial"/>
                <a:cs typeface="Arial"/>
                <a:sym typeface="Arial"/>
              </a:rPr>
              <a:t>Why is it dangerous for people to be incentivized to join mining pools? We’ll see in the first section of the lecture</a:t>
            </a:r>
          </a:p>
          <a:p>
            <a:pPr marL="0" marR="0" lvl="0" indent="0" algn="l" rtl="0">
              <a:spcBef>
                <a:spcPts val="0"/>
              </a:spcBef>
              <a:spcAft>
                <a:spcPts val="0"/>
              </a:spcAft>
              <a:buClr>
                <a:schemeClr val="dk1"/>
              </a:buClr>
              <a:buFont typeface="Lato"/>
              <a:buNone/>
            </a:pPr>
            <a:endParaRPr lang="en-US" sz="1200" dirty="0"/>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66360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r>
              <a:rPr lang="en-US" sz="1200" dirty="0"/>
              <a:t>In earlier lectures we learnt about blockchain networks being censorship resistant, lets get into some of the math behind it. </a:t>
            </a:r>
          </a:p>
          <a:p>
            <a:pPr marL="0" marR="0" lvl="0" indent="0" algn="l" rtl="0">
              <a:spcBef>
                <a:spcPts val="0"/>
              </a:spcBef>
              <a:spcAft>
                <a:spcPts val="0"/>
              </a:spcAft>
              <a:buClr>
                <a:schemeClr val="dk1"/>
              </a:buClr>
              <a:buFont typeface="Lato"/>
              <a:buNone/>
            </a:pPr>
            <a:endParaRPr lang="en-US" sz="1200" dirty="0"/>
          </a:p>
          <a:p>
            <a:pPr marL="0" marR="0" lvl="0" indent="0" algn="l" rtl="0">
              <a:spcBef>
                <a:spcPts val="0"/>
              </a:spcBef>
              <a:spcAft>
                <a:spcPts val="0"/>
              </a:spcAft>
              <a:buClr>
                <a:schemeClr val="dk1"/>
              </a:buClr>
              <a:buFont typeface="Lato"/>
              <a:buNone/>
            </a:pPr>
            <a:r>
              <a:rPr lang="en-US" sz="1200" dirty="0"/>
              <a:t>Talk about how the premise is now is that Gloria has 51% </a:t>
            </a:r>
            <a:r>
              <a:rPr lang="en-US" sz="1200" dirty="0" err="1"/>
              <a:t>hashpower</a:t>
            </a:r>
            <a:r>
              <a:rPr lang="en-US" sz="1200" dirty="0"/>
              <a:t>, what kind of things can she do other than double spend?</a:t>
            </a:r>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60905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79b5a1804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Pose question here - talk about what it means to blacklist </a:t>
            </a:r>
            <a:endParaRPr sz="1200" b="0" i="0" u="none" strike="noStrike" cap="none">
              <a:solidFill>
                <a:schemeClr val="dk1"/>
              </a:solidFill>
              <a:latin typeface="Lato"/>
              <a:ea typeface="Lato"/>
              <a:cs typeface="Lato"/>
              <a:sym typeface="Lato"/>
            </a:endParaRPr>
          </a:p>
        </p:txBody>
      </p:sp>
      <p:sp>
        <p:nvSpPr>
          <p:cNvPr id="548" name="Google Shape;548;g279b5a1804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345cc84e0_0_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Read </a:t>
            </a:r>
            <a:endParaRPr sz="1200" b="0" i="0" u="none" strike="noStrike" cap="none">
              <a:solidFill>
                <a:schemeClr val="dk1"/>
              </a:solidFill>
              <a:latin typeface="Lato"/>
              <a:ea typeface="Lato"/>
              <a:cs typeface="Lato"/>
              <a:sym typeface="Lato"/>
            </a:endParaRPr>
          </a:p>
        </p:txBody>
      </p:sp>
      <p:sp>
        <p:nvSpPr>
          <p:cNvPr id="564" name="Google Shape;564;g4345cc84e0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6f49c28b7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Talk about getting lucky, it is kind of censorship in that </a:t>
            </a:r>
            <a:r>
              <a:rPr lang="en-US" sz="1200" dirty="0" err="1"/>
              <a:t>brian</a:t>
            </a:r>
            <a:r>
              <a:rPr lang="en-US" sz="1200" dirty="0"/>
              <a:t> has to wait longer for confirmations and is less incentivized to use his funds for more things</a:t>
            </a:r>
            <a:endParaRPr sz="1200" b="0" i="0" u="none" strike="noStrike" cap="none" dirty="0">
              <a:solidFill>
                <a:schemeClr val="dk1"/>
              </a:solidFill>
              <a:latin typeface="Lato"/>
              <a:ea typeface="Lato"/>
              <a:cs typeface="Lato"/>
              <a:sym typeface="Lato"/>
            </a:endParaRPr>
          </a:p>
        </p:txBody>
      </p:sp>
      <p:sp>
        <p:nvSpPr>
          <p:cNvPr id="575" name="Google Shape;575;g36f49c28b7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79b5a1804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Read through, ask whether this strategy works based on the theory. </a:t>
            </a:r>
            <a:endParaRPr sz="1200" b="0" i="0" u="none" strike="noStrike" cap="none">
              <a:solidFill>
                <a:schemeClr val="dk1"/>
              </a:solidFill>
              <a:latin typeface="Lato"/>
              <a:ea typeface="Lato"/>
              <a:cs typeface="Lato"/>
              <a:sym typeface="Lato"/>
            </a:endParaRPr>
          </a:p>
        </p:txBody>
      </p:sp>
      <p:sp>
        <p:nvSpPr>
          <p:cNvPr id="596" name="Google Shape;596;g279b5a1804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345cc84e0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619" name="Google Shape;619;g4345cc84e0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345cc84e0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641" name="Google Shape;641;g4345cc84e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4345cc84e0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673" name="Google Shape;673;g4345cc84e0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79b5a1804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702" name="Google Shape;702;g279b5a1804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4345cc84e0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dirty="0">
              <a:solidFill>
                <a:schemeClr val="dk1"/>
              </a:solidFill>
              <a:latin typeface="Lato"/>
              <a:ea typeface="Lato"/>
              <a:cs typeface="Lato"/>
              <a:sym typeface="Lato"/>
            </a:endParaRPr>
          </a:p>
        </p:txBody>
      </p:sp>
      <p:sp>
        <p:nvSpPr>
          <p:cNvPr id="734" name="Google Shape;734;g4345cc84e0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f49c28b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Earlier we talked about payout schemes such as pay per share where as long as you are trying different hashes and using your compute power to contribute, then you will get paid. Share = near a valid block. </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However, in pay per share there is no incentive for a miner to submit valid blocks to the pool, instead they can do useless work and still receive a share of the profits because of how the payout scheme is structured.</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This scheme is more beneficial for the miners </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Why can’t pools check that there’s beneficial work for pay-per-share?</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share = something awarded to miner when they present a valid partial proof of work. </a:t>
            </a:r>
            <a:endParaRPr sz="1100" dirty="0">
              <a:solidFill>
                <a:schemeClr val="dk2"/>
              </a:solidFill>
              <a:latin typeface="Arial"/>
              <a:ea typeface="Arial"/>
              <a:cs typeface="Arial"/>
              <a:sym typeface="Arial"/>
            </a:endParaRPr>
          </a:p>
        </p:txBody>
      </p:sp>
      <p:sp>
        <p:nvSpPr>
          <p:cNvPr id="171" name="Google Shape;171;g36f49c28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345cc84e0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760" name="Google Shape;760;g4345cc84e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4345cc84e0_0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790" name="Google Shape;790;g4345cc84e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457200" lvl="0" indent="-298450" algn="l" rtl="0">
              <a:lnSpc>
                <a:spcPct val="115000"/>
              </a:lnSpc>
              <a:spcBef>
                <a:spcPts val="0"/>
              </a:spcBef>
              <a:spcAft>
                <a:spcPts val="0"/>
              </a:spcAft>
              <a:buClr>
                <a:schemeClr val="dk2"/>
              </a:buClr>
              <a:buSzPts val="1100"/>
              <a:buFont typeface="Arial"/>
              <a:buChar char="-"/>
            </a:pPr>
            <a:r>
              <a:rPr lang="en-US" sz="1200" b="1" dirty="0">
                <a:solidFill>
                  <a:schemeClr val="dk2"/>
                </a:solidFill>
                <a:latin typeface="Arial"/>
                <a:ea typeface="Arial"/>
                <a:cs typeface="Arial"/>
                <a:sym typeface="Arial"/>
              </a:rPr>
              <a:t>consider how rational and malicious actors will behave to increase the amount of money they will make</a:t>
            </a:r>
          </a:p>
          <a:p>
            <a:pPr marL="457200" lvl="0" indent="-298450" algn="l" rtl="0">
              <a:lnSpc>
                <a:spcPct val="115000"/>
              </a:lnSpc>
              <a:spcBef>
                <a:spcPts val="0"/>
              </a:spcBef>
              <a:spcAft>
                <a:spcPts val="0"/>
              </a:spcAft>
              <a:buClr>
                <a:schemeClr val="dk2"/>
              </a:buClr>
              <a:buSzPts val="1100"/>
              <a:buFont typeface="Arial"/>
              <a:buChar char="-"/>
            </a:pPr>
            <a:r>
              <a:rPr lang="en-US" sz="1200" b="1" dirty="0">
                <a:solidFill>
                  <a:schemeClr val="dk2"/>
                </a:solidFill>
                <a:latin typeface="Arial"/>
                <a:ea typeface="Arial"/>
                <a:cs typeface="Arial"/>
                <a:sym typeface="Arial"/>
              </a:rPr>
              <a:t>if there’s a way to increase their revenue, assume they will do so even if its not completely fair</a:t>
            </a:r>
          </a:p>
          <a:p>
            <a:pPr marL="457200" lvl="0" indent="-298450" algn="l" rtl="0">
              <a:lnSpc>
                <a:spcPct val="115000"/>
              </a:lnSpc>
              <a:spcBef>
                <a:spcPts val="0"/>
              </a:spcBef>
              <a:spcAft>
                <a:spcPts val="0"/>
              </a:spcAft>
              <a:buClr>
                <a:schemeClr val="dk2"/>
              </a:buClr>
              <a:buSzPts val="1100"/>
              <a:buFont typeface="Arial"/>
              <a:buChar char="-"/>
            </a:pPr>
            <a:r>
              <a:rPr lang="en-US" sz="1200" b="1" dirty="0">
                <a:solidFill>
                  <a:schemeClr val="dk2"/>
                </a:solidFill>
                <a:latin typeface="Arial"/>
                <a:ea typeface="Arial"/>
                <a:cs typeface="Arial"/>
                <a:sym typeface="Arial"/>
              </a:rPr>
              <a:t>one example is selfish mining</a:t>
            </a:r>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53493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7bba227f9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suppose you are a miner who has just found a block</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you want to give yourself an advantage, so instead of publishing block to network and receiving reward, keep it secret</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since you haven’t announced the block, you are effectively the only person working on most recent block (100% hash power on your chain)</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no one else can even attempt to solve the hash puzzle</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called</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Talk about block withholding, - Why? Feather attack? Or just having a one up on other people. You’re gambling that you can find the next block, and having the advantage basically gives you the chance to try to double your reward. </a:t>
            </a:r>
            <a:endParaRPr dirty="0"/>
          </a:p>
        </p:txBody>
      </p:sp>
      <p:sp>
        <p:nvSpPr>
          <p:cNvPr id="833" name="Google Shape;833;g27bba227f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7bba227f9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if you find a second block before the network finds the next one, you suddenly have the longest chain</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you’ve guaranteed yourself at least two block rewards; if you stay ahead of honest network</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network believes it is mining on longest chain</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The moment the network is about to catch up to you, you just publish the hidden chain, invalidating honest chain</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Since honest nodes will always choose the longest chain </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Denies the honest network any chance to do meaningful work</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 If you succeed&gt; you have fooled the network and you can continue to mine on your chain cause you can broadcast at anytime and win </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p:txBody>
      </p:sp>
      <p:sp>
        <p:nvSpPr>
          <p:cNvPr id="857" name="Google Shape;857;g27bba227f9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7bba227f9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000" dirty="0"/>
              <a:t>-since you had no competition, you had a higher proportion of the </a:t>
            </a:r>
            <a:r>
              <a:rPr lang="en-US" sz="1000" dirty="0" err="1"/>
              <a:t>hashrate</a:t>
            </a:r>
            <a:r>
              <a:rPr lang="en-US" sz="1000" dirty="0"/>
              <a:t>, leading to higher return</a:t>
            </a:r>
          </a:p>
          <a:p>
            <a:pPr marL="0" marR="0" lvl="0" indent="0" algn="l" rtl="0">
              <a:spcBef>
                <a:spcPts val="0"/>
              </a:spcBef>
              <a:spcAft>
                <a:spcPts val="0"/>
              </a:spcAft>
              <a:buClr>
                <a:schemeClr val="dk1"/>
              </a:buClr>
              <a:buFont typeface="Lato"/>
              <a:buNone/>
            </a:pPr>
            <a:r>
              <a:rPr lang="en-US" sz="1000" dirty="0"/>
              <a:t>-assumption is that you can find two blocks before the network finds the next block, otherwise your work goes to waste</a:t>
            </a:r>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r>
              <a:rPr lang="en-US" sz="1400" dirty="0"/>
              <a:t>Once the network almost “catches up” on their chain i.e. mine the chain they thought was longest to within 1 block of your secret chain’s height, you can publish your secret, longer chain which the network will then immediately accept (because it’s longer than the honest chain. Through this, a malicious miner gains </a:t>
            </a:r>
            <a:r>
              <a:rPr lang="en-US" sz="1400" b="1" dirty="0"/>
              <a:t>free time to mine out of competition with other miners</a:t>
            </a:r>
            <a:r>
              <a:rPr lang="en-US" sz="1400" dirty="0"/>
              <a:t>. </a:t>
            </a:r>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r>
              <a:rPr lang="en-US" sz="1400" dirty="0"/>
              <a:t>While others thought they were mining on the longest chain, you actually had the longest chain.</a:t>
            </a:r>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r>
              <a:rPr lang="en-US" sz="1400" dirty="0"/>
              <a:t>→ Higher effective proportion of </a:t>
            </a:r>
            <a:r>
              <a:rPr lang="en-US" sz="1400" dirty="0" err="1"/>
              <a:t>hashrate</a:t>
            </a:r>
            <a:r>
              <a:rPr lang="en-US" sz="1400" dirty="0"/>
              <a:t>! → better profits</a:t>
            </a:r>
          </a:p>
          <a:p>
            <a:pPr marL="0" marR="0" lvl="0" indent="0" algn="l" rtl="0">
              <a:spcBef>
                <a:spcPts val="0"/>
              </a:spcBef>
              <a:spcAft>
                <a:spcPts val="0"/>
              </a:spcAft>
              <a:buClr>
                <a:schemeClr val="dk1"/>
              </a:buClr>
              <a:buFont typeface="Lato"/>
              <a:buNone/>
            </a:pPr>
            <a:endParaRPr lang="en-US" sz="1400" dirty="0"/>
          </a:p>
          <a:p>
            <a:pPr marL="0" marR="0" lvl="0" indent="0" algn="l" rtl="0">
              <a:spcBef>
                <a:spcPts val="0"/>
              </a:spcBef>
              <a:spcAft>
                <a:spcPts val="0"/>
              </a:spcAft>
              <a:buClr>
                <a:schemeClr val="dk1"/>
              </a:buClr>
              <a:buFont typeface="Lato"/>
              <a:buNone/>
            </a:pPr>
            <a:r>
              <a:rPr lang="en-US" sz="1400" b="1" dirty="0"/>
              <a:t>This case assumes the miner is able to mine a second block more quickly than the network can find a first</a:t>
            </a:r>
          </a:p>
        </p:txBody>
      </p:sp>
      <p:sp>
        <p:nvSpPr>
          <p:cNvPr id="880" name="Google Shape;880;g27bba227f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7bba227f9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400" dirty="0"/>
              <a:t>-becomes race to propagate the new block</a:t>
            </a:r>
            <a:endParaRPr sz="1400" dirty="0"/>
          </a:p>
          <a:p>
            <a:pPr marL="0" marR="0" lvl="0" indent="0" algn="l" rtl="0">
              <a:spcBef>
                <a:spcPts val="0"/>
              </a:spcBef>
              <a:spcAft>
                <a:spcPts val="0"/>
              </a:spcAft>
              <a:buClr>
                <a:schemeClr val="dk1"/>
              </a:buClr>
              <a:buFont typeface="Lato"/>
              <a:buNone/>
            </a:pPr>
            <a:r>
              <a:rPr lang="en-US" sz="1400" dirty="0"/>
              <a:t>-</a:t>
            </a:r>
            <a:endParaRPr sz="1400" dirty="0"/>
          </a:p>
          <a:p>
            <a:pPr marL="0" marR="0" lvl="0" indent="0" algn="l" rtl="0">
              <a:spcBef>
                <a:spcPts val="0"/>
              </a:spcBef>
              <a:spcAft>
                <a:spcPts val="0"/>
              </a:spcAft>
              <a:buClr>
                <a:schemeClr val="dk1"/>
              </a:buClr>
              <a:buFont typeface="Lato"/>
              <a:buNone/>
            </a:pPr>
            <a:endParaRPr dirty="0"/>
          </a:p>
          <a:p>
            <a:pPr marL="0" marR="0" lvl="0" indent="0" algn="l" rtl="0">
              <a:spcBef>
                <a:spcPts val="0"/>
              </a:spcBef>
              <a:spcAft>
                <a:spcPts val="0"/>
              </a:spcAft>
              <a:buClr>
                <a:schemeClr val="dk1"/>
              </a:buClr>
              <a:buFont typeface="Lato"/>
              <a:buNone/>
            </a:pPr>
            <a:r>
              <a:rPr lang="en-US" dirty="0"/>
              <a:t>Risk vs. reward depends on q = % of </a:t>
            </a:r>
            <a:r>
              <a:rPr lang="en-US" dirty="0" err="1"/>
              <a:t>hashpower</a:t>
            </a:r>
            <a:r>
              <a:rPr lang="en-US" dirty="0"/>
              <a:t>, at some point the expected value of withholding will be greater than </a:t>
            </a:r>
            <a:r>
              <a:rPr lang="en-US" dirty="0" err="1"/>
              <a:t>e.v</a:t>
            </a:r>
            <a:r>
              <a:rPr lang="en-US" dirty="0"/>
              <a:t>. Of publishing immediately</a:t>
            </a:r>
            <a:endParaRPr b="0" i="0" u="none" strike="noStrike" cap="none" dirty="0">
              <a:solidFill>
                <a:schemeClr val="dk1"/>
              </a:solidFill>
              <a:latin typeface="Lato"/>
              <a:ea typeface="Lato"/>
              <a:cs typeface="Lato"/>
              <a:sym typeface="Lato"/>
            </a:endParaRPr>
          </a:p>
        </p:txBody>
      </p:sp>
      <p:sp>
        <p:nvSpPr>
          <p:cNvPr id="907" name="Google Shape;907;g27bba227f9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457200" marR="0" lvl="0" indent="-292100" algn="l" rtl="0">
              <a:spcBef>
                <a:spcPts val="0"/>
              </a:spcBef>
              <a:spcAft>
                <a:spcPts val="0"/>
              </a:spcAft>
              <a:buClr>
                <a:schemeClr val="dk1"/>
              </a:buClr>
              <a:buSzPts val="1000"/>
              <a:buFont typeface="Lato"/>
              <a:buChar char="-"/>
            </a:pPr>
            <a:r>
              <a:rPr lang="en-US" sz="1200" dirty="0"/>
              <a:t>as malicious attackers are trying to attack or subvert the network, honest individuals are incentivized to prevent such behavior</a:t>
            </a:r>
          </a:p>
          <a:p>
            <a:pPr marL="457200" marR="0" lvl="0" indent="-292100" algn="l" rtl="0">
              <a:spcBef>
                <a:spcPts val="0"/>
              </a:spcBef>
              <a:spcAft>
                <a:spcPts val="0"/>
              </a:spcAft>
              <a:buSzPts val="1000"/>
              <a:buChar char="-"/>
            </a:pPr>
            <a:r>
              <a:rPr lang="en-US" sz="1200" dirty="0"/>
              <a:t>we’ll now take a look at some defenses we have to counter selfish mining</a:t>
            </a:r>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31729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7bba227f9_1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940" name="Google Shape;940;g27bba227f9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43b933d30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In addition to regular blocks, create dummy blocks with signatures</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For any given block, easy to verify how many users have seen/signed off on the block</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Blocks selfishly mined would only be seen by them, not sufficient signatures</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invalidates work they try to do on top of the block they find</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457200" marR="0" lvl="0" indent="-304800" algn="l" rtl="0">
              <a:spcBef>
                <a:spcPts val="0"/>
              </a:spcBef>
              <a:spcAft>
                <a:spcPts val="0"/>
              </a:spcAft>
              <a:buSzPts val="1200"/>
              <a:buChar char="●"/>
            </a:pPr>
            <a:endParaRPr sz="1200" dirty="0"/>
          </a:p>
          <a:p>
            <a:pPr marL="457200" marR="0" lvl="0" indent="-304800" algn="l" rtl="0">
              <a:spcBef>
                <a:spcPts val="0"/>
              </a:spcBef>
              <a:spcAft>
                <a:spcPts val="0"/>
              </a:spcAft>
              <a:buSzPts val="1200"/>
              <a:buChar char="●"/>
            </a:pPr>
            <a:r>
              <a:rPr lang="en-US" sz="1200" dirty="0"/>
              <a:t>Now can anyone think about some potential problems that might exist with this?</a:t>
            </a:r>
            <a:endParaRPr sz="1200" b="0" i="0" u="none" strike="noStrike" cap="none" dirty="0">
              <a:solidFill>
                <a:schemeClr val="dk1"/>
              </a:solidFill>
              <a:latin typeface="Lato"/>
              <a:ea typeface="Lato"/>
              <a:cs typeface="Lato"/>
              <a:sym typeface="Lato"/>
            </a:endParaRPr>
          </a:p>
        </p:txBody>
      </p:sp>
      <p:sp>
        <p:nvSpPr>
          <p:cNvPr id="949" name="Google Shape;949;g43b933d30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f49c28b7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Pays out when a block is found. Proportional to the work individuals have submitted for this block. This is more beneficial for the pool, and individual miners still bear some risk in variance proportional to size of pool. Lower risk for operators - only pay out when reward is found. </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Clear difference between these two payout schemes -- Begs the question </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US" sz="1100" dirty="0">
                <a:solidFill>
                  <a:schemeClr val="dk2"/>
                </a:solidFill>
                <a:latin typeface="Arial"/>
                <a:ea typeface="Arial"/>
                <a:cs typeface="Arial"/>
                <a:sym typeface="Arial"/>
              </a:rPr>
              <a:t>*Next slide*</a:t>
            </a:r>
            <a:endParaRPr sz="1200" dirty="0"/>
          </a:p>
        </p:txBody>
      </p:sp>
      <p:sp>
        <p:nvSpPr>
          <p:cNvPr id="181" name="Google Shape;181;g36f49c28b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7c9ac348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No real way of determining how many signatures is enough to show block is valid</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What order of magnitude is the threshold number of signatures and would it have to change?</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Vulnerable to sybil attacks, they can generate signatures, easy to generate new identities in bitcoin</a:t>
            </a:r>
            <a:endParaRPr sz="1100" dirty="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hard fork, generally undesirable</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p:txBody>
      </p:sp>
      <p:sp>
        <p:nvSpPr>
          <p:cNvPr id="978" name="Google Shape;978;g27c9ac348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43b933d30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-next slide, competing blocks receive no reward</a:t>
            </a:r>
            <a:endParaRPr sz="1200" b="0" i="0" u="none" strike="noStrike" cap="none">
              <a:solidFill>
                <a:schemeClr val="dk1"/>
              </a:solidFill>
              <a:latin typeface="Lato"/>
              <a:ea typeface="Lato"/>
              <a:cs typeface="Lato"/>
              <a:sym typeface="Lato"/>
            </a:endParaRPr>
          </a:p>
        </p:txBody>
      </p:sp>
      <p:sp>
        <p:nvSpPr>
          <p:cNvPr id="1008" name="Google Shape;1008;g43b933d30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43b933d302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Punishes anyone who forks blockchain</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Any competing blocks receive no reward</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First miner who proves there was a fork and includes it in the next block gets their block reward and half of forfeited rewards</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Disincentivizes malicious users from forking blockchain by working on own secret chain</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Incentivizes honest miners to report forks they see</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[explain diagram] Since same block height, they are competing blocks</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r>
              <a:rPr lang="en-US" sz="1200" dirty="0"/>
              <a:t>Honest miners run into forks all the time, which is why we don’t want to indiscriminately punish forks by reducing mining reward</a:t>
            </a:r>
            <a:endParaRPr sz="1200" b="0" i="0" u="none" strike="noStrike" cap="none" dirty="0">
              <a:solidFill>
                <a:schemeClr val="dk1"/>
              </a:solidFill>
              <a:latin typeface="Lato"/>
              <a:ea typeface="Lato"/>
              <a:cs typeface="Lato"/>
              <a:sym typeface="Lato"/>
            </a:endParaRPr>
          </a:p>
        </p:txBody>
      </p:sp>
      <p:sp>
        <p:nvSpPr>
          <p:cNvPr id="1017" name="Google Shape;1017;g43b933d30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7c9ac348c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Punishes all competing blocks; honest miners suffer collateral damage, leads to other attacks </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can we do better?</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think about the environment our problem is posed in</a:t>
            </a:r>
            <a:endParaRPr sz="1100" dirty="0">
              <a:solidFill>
                <a:schemeClr val="dk2"/>
              </a:solidFill>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To answer whether we can do better, we need to think more about the existing conditions our problem is posed in. Let’s talk about network dominance.</a:t>
            </a:r>
            <a:endParaRPr sz="1200" b="0" i="0" u="none" strike="noStrike" cap="none" dirty="0">
              <a:solidFill>
                <a:schemeClr val="dk1"/>
              </a:solidFill>
              <a:latin typeface="Lato"/>
              <a:ea typeface="Lato"/>
              <a:cs typeface="Lato"/>
              <a:sym typeface="Lato"/>
            </a:endParaRPr>
          </a:p>
        </p:txBody>
      </p:sp>
      <p:sp>
        <p:nvSpPr>
          <p:cNvPr id="1048" name="Google Shape;1048;g27c9ac348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43b933d30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Asynchronous</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Peer to peer, no central entity</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Gossip protocol (send to neighbors, they tell their neighbors)</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Join by recursive procedure, hardcoded into bitcoin core software is a list of seed peers you connect to initially (ask these nodes for their neighbors, pick some, ask them, repeat until random set of neighbors)</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max 125 connections</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Topology is how it'd look if you graphed it out</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network latency, how long it takes info to travel from one end to another end (important because block propagation defines our version of truth)</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Some nodes are more influential than others and this is difficult to distinguish since  nodes </a:t>
            </a:r>
            <a:r>
              <a:rPr lang="en-US" sz="1100" dirty="0" err="1">
                <a:solidFill>
                  <a:schemeClr val="dk2"/>
                </a:solidFill>
                <a:latin typeface="Arial"/>
                <a:ea typeface="Arial"/>
                <a:cs typeface="Arial"/>
                <a:sym typeface="Arial"/>
              </a:rPr>
              <a:t>coudl</a:t>
            </a:r>
            <a:r>
              <a:rPr lang="en-US" sz="1100" dirty="0">
                <a:solidFill>
                  <a:schemeClr val="dk2"/>
                </a:solidFill>
                <a:latin typeface="Arial"/>
                <a:ea typeface="Arial"/>
                <a:cs typeface="Arial"/>
                <a:sym typeface="Arial"/>
              </a:rPr>
              <a:t> be dummy nodes or pseudonymous and one attacker could have multiple nodes </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Earlier we talked about how even with decreasing amounts of computational power it is still profitable for people to selfish mine, lets see how this plays into that </a:t>
            </a:r>
            <a:endParaRPr dirty="0"/>
          </a:p>
        </p:txBody>
      </p:sp>
      <p:sp>
        <p:nvSpPr>
          <p:cNvPr id="1075" name="Google Shape;1075;g43b933d30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43b933d30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Want it to be fairly uniform, have same weight (mining power), have random connections, </a:t>
            </a: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but some nodes have more mining power</a:t>
            </a: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for example, if Derrick has high hash rate, might be running mining farm or pool, </a:t>
            </a: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(END) Hard to distinguish network topology; miners don’t need to be connected to network at all (could be secret subgraph) (END)</a:t>
            </a: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endParaRPr sz="110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a:t>say derrick has an amazingly high hash rate…could be that he’s running a mining pool or farm. can’t really tell, esp since farms/pools sometimes want to remain secret so ppl dont attack them. (conspiracy: pools disguise their power...50%??)</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US"/>
              <a:t>All his pool or farm miners connect directly to him. arguably more influential than other nodes in the network.</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US"/>
              <a:t>Contrast this with if someone’s just an spv node hanging out in the network, or a solo miner for fun.</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endParaRPr/>
          </a:p>
        </p:txBody>
      </p:sp>
      <p:sp>
        <p:nvSpPr>
          <p:cNvPr id="1103" name="Google Shape;1103;g43b933d30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43b933d302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Derrick could hide that he has more than 50% of hash power by multiple identities (which he doesn't even need)</a:t>
            </a:r>
            <a:endParaRPr sz="110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r>
              <a:rPr lang="en-US"/>
              <a:t>say derrick has an amazingly high hash rate…could be that he’s running a mining pool or farm. can’t really tell, esp since farms/pools sometimes want to remain secret so ppl dont attack them. (conspiracy: pools disguise their power...50%??)</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US"/>
              <a:t>All his pool or farm miners connect directly to him. arguably more influential than other nodes in the network.</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US"/>
              <a:t>Contrast this with if someone’s just an spv node hanging out in the network, or a solo miner for fun.</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endParaRPr/>
          </a:p>
        </p:txBody>
      </p:sp>
      <p:sp>
        <p:nvSpPr>
          <p:cNvPr id="1130" name="Google Shape;1130;g43b933d30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43b933d302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71600" lvl="2"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also consider network latency</a:t>
            </a:r>
            <a:endParaRPr sz="110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a selfish Miner could publish secret blocks right before considered late, some nodes will see it</a:t>
            </a:r>
            <a:endParaRPr sz="110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a:solidFill>
                  <a:schemeClr val="dk2"/>
                </a:solidFill>
                <a:latin typeface="Arial"/>
                <a:ea typeface="Arial"/>
                <a:cs typeface="Arial"/>
                <a:sym typeface="Arial"/>
              </a:rPr>
              <a:t>Two miners found blocks at same time, the better connected would win, disproportionate profits in miners, miners better connected are able to see blocks and send out blocks faster</a:t>
            </a:r>
            <a:endParaRPr sz="110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r>
              <a:rPr lang="en-US"/>
              <a:t>two miners find block at the same time, race to propagate like before, </a:t>
            </a:r>
            <a:endParaRPr/>
          </a:p>
          <a:p>
            <a:pPr marL="0" marR="0" lvl="0" indent="0" algn="l" rtl="0">
              <a:spcBef>
                <a:spcPts val="0"/>
              </a:spcBef>
              <a:spcAft>
                <a:spcPts val="0"/>
              </a:spcAft>
              <a:buClr>
                <a:schemeClr val="dk1"/>
              </a:buClr>
              <a:buFont typeface="Lato"/>
              <a:buNone/>
            </a:pPr>
            <a:endParaRPr/>
          </a:p>
          <a:p>
            <a:pPr marL="457200" marR="0" lvl="0" indent="-317500" algn="l" rtl="0">
              <a:spcBef>
                <a:spcPts val="0"/>
              </a:spcBef>
              <a:spcAft>
                <a:spcPts val="0"/>
              </a:spcAft>
              <a:buSzPts val="1400"/>
              <a:buChar char="-"/>
            </a:pPr>
            <a:r>
              <a:rPr lang="en-US"/>
              <a:t>connection to nodes</a:t>
            </a:r>
            <a:endParaRPr/>
          </a:p>
          <a:p>
            <a:pPr marL="457200" marR="0" lvl="0" indent="-317500" algn="l" rtl="0">
              <a:spcBef>
                <a:spcPts val="0"/>
              </a:spcBef>
              <a:spcAft>
                <a:spcPts val="0"/>
              </a:spcAft>
              <a:buSzPts val="1400"/>
              <a:buChar char="-"/>
            </a:pPr>
            <a:r>
              <a:rPr lang="en-US"/>
              <a:t>network latency</a:t>
            </a:r>
            <a:endParaRPr/>
          </a:p>
          <a:p>
            <a:pPr marL="457200" marR="0" lvl="0" indent="-317500" algn="l" rtl="0">
              <a:spcBef>
                <a:spcPts val="0"/>
              </a:spcBef>
              <a:spcAft>
                <a:spcPts val="0"/>
              </a:spcAft>
              <a:buSzPts val="1400"/>
              <a:buChar char="-"/>
            </a:pPr>
            <a:r>
              <a:rPr lang="en-US"/>
              <a:t>connection to fast nodes</a:t>
            </a:r>
            <a:endParaRPr/>
          </a:p>
        </p:txBody>
      </p:sp>
      <p:sp>
        <p:nvSpPr>
          <p:cNvPr id="1157" name="Google Shape;1157;g43b933d30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43b933d302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a:t>think back to sybil attacks in past lectures, not beneficial to have more identities, where we make computational power the limiting factor</a:t>
            </a:r>
            <a:endParaRPr sz="1200"/>
          </a:p>
          <a:p>
            <a:pPr marL="457200" marR="0" lvl="0" indent="-304800" algn="l" rtl="0">
              <a:spcBef>
                <a:spcPts val="0"/>
              </a:spcBef>
              <a:spcAft>
                <a:spcPts val="0"/>
              </a:spcAft>
              <a:buSzPts val="1200"/>
              <a:buChar char="-"/>
            </a:pPr>
            <a:r>
              <a:rPr lang="en-US" sz="1200"/>
              <a:t>if we are clever enough, we can launch a sybil attack in a different way. </a:t>
            </a:r>
            <a:endParaRPr sz="1200"/>
          </a:p>
          <a:p>
            <a:pPr marL="457200" marR="0" lvl="0" indent="-304800" algn="l" rtl="0">
              <a:spcBef>
                <a:spcPts val="0"/>
              </a:spcBef>
              <a:spcAft>
                <a:spcPts val="0"/>
              </a:spcAft>
              <a:buSzPts val="1200"/>
              <a:buChar char="-"/>
            </a:pPr>
            <a:r>
              <a:rPr lang="en-US" sz="1200"/>
              <a:t>just listening nodes, acting like sensors</a:t>
            </a:r>
            <a:endParaRPr sz="1200"/>
          </a:p>
          <a:p>
            <a:pPr marL="457200" marR="0" lvl="0" indent="-304800" algn="l" rtl="0">
              <a:spcBef>
                <a:spcPts val="0"/>
              </a:spcBef>
              <a:spcAft>
                <a:spcPts val="0"/>
              </a:spcAft>
              <a:buSzPts val="1200"/>
              <a:buChar char="-"/>
            </a:pPr>
            <a:r>
              <a:rPr lang="en-US" sz="1200"/>
              <a:t>outpace the honest block</a:t>
            </a:r>
            <a:endParaRPr sz="1200"/>
          </a:p>
          <a:p>
            <a:pPr marL="457200" marR="0" lvl="0" indent="-317500" algn="l" rtl="0">
              <a:spcBef>
                <a:spcPts val="0"/>
              </a:spcBef>
              <a:spcAft>
                <a:spcPts val="0"/>
              </a:spcAft>
              <a:buSzPts val="1400"/>
              <a:buChar char="-"/>
            </a:pPr>
            <a:r>
              <a:rPr lang="en-US"/>
              <a:t>Sensor nodes notify the person doing selfish mining when they should start propagating their withheld block (and choose purposefully not to propagate the block that they sense)</a:t>
            </a:r>
            <a:endParaRPr/>
          </a:p>
        </p:txBody>
      </p:sp>
      <p:sp>
        <p:nvSpPr>
          <p:cNvPr id="1185" name="Google Shape;1185;g43b933d30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43b933d30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243" name="Google Shape;1243;g43b933d30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345cc84e0_0_5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Read slide</a:t>
            </a:r>
            <a:endParaRPr sz="1200"/>
          </a:p>
          <a:p>
            <a:pPr marL="0" marR="0" lvl="0" indent="0" algn="l" rtl="0">
              <a:spcBef>
                <a:spcPts val="0"/>
              </a:spcBef>
              <a:spcAft>
                <a:spcPts val="0"/>
              </a:spcAft>
              <a:buClr>
                <a:schemeClr val="dk1"/>
              </a:buClr>
              <a:buFont typeface="Lato"/>
              <a:buNone/>
            </a:pPr>
            <a:endParaRPr sz="1200"/>
          </a:p>
        </p:txBody>
      </p:sp>
      <p:sp>
        <p:nvSpPr>
          <p:cNvPr id="191" name="Google Shape;191;g4345cc84e0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7bba227f9_1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Instead of punishing everyone, another way Prevent block propagation race</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Consider each submitted block at each block height</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Uniform Tie-Breaking</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When there is a race to propagate, miner who has network advantage is most likely to get their block accepted (Better connected to network, can get it to more people)</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After each block is published, instead of taking first seen block as valid, each miner first waits to hear about all competing blocks.</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In case of tie, miner randomly chooses which chain to mine on -- miners mitigate an attackers network level dominance</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Found default bitcoin protocol has a profit threshold of 0% if there exists selfish miners that are really well connected in network, and can influence how data flows</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With uniform tie-breaking, profit threshold is 25%, but separate paper proposed more optimal strategy that reduced it to 23.2%</a:t>
            </a:r>
            <a:endParaRPr sz="1100" dirty="0">
              <a:solidFill>
                <a:schemeClr val="dk2"/>
              </a:solidFill>
              <a:latin typeface="Arial"/>
              <a:ea typeface="Arial"/>
              <a:cs typeface="Arial"/>
              <a:sym typeface="Arial"/>
            </a:endParaRPr>
          </a:p>
          <a:p>
            <a:pPr marL="914400" lvl="1"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25% still low, considering selfish mining always profitable when u have 33% of mining power</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Mailbox analogy, have a window of time, randomly choose.</a:t>
            </a:r>
            <a:endParaRPr sz="1200" dirty="0"/>
          </a:p>
          <a:p>
            <a:pPr marL="0" marR="0" lvl="0" indent="0" algn="l" rtl="0">
              <a:spcBef>
                <a:spcPts val="0"/>
              </a:spcBef>
              <a:spcAft>
                <a:spcPts val="0"/>
              </a:spcAft>
              <a:buClr>
                <a:schemeClr val="dk1"/>
              </a:buClr>
              <a:buFont typeface="Lato"/>
              <a:buNone/>
            </a:pPr>
            <a:endParaRPr sz="1200" dirty="0"/>
          </a:p>
          <a:p>
            <a:pPr marL="457200" lvl="0"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The problem that </a:t>
            </a:r>
            <a:r>
              <a:rPr lang="en-US" sz="1100" dirty="0" err="1">
                <a:solidFill>
                  <a:schemeClr val="dk2"/>
                </a:solidFill>
                <a:latin typeface="Arial"/>
                <a:ea typeface="Arial"/>
                <a:cs typeface="Arial"/>
                <a:sym typeface="Arial"/>
              </a:rPr>
              <a:t>Sirer</a:t>
            </a:r>
            <a:r>
              <a:rPr lang="en-US" sz="1100" dirty="0">
                <a:solidFill>
                  <a:schemeClr val="dk2"/>
                </a:solidFill>
                <a:latin typeface="Arial"/>
                <a:ea typeface="Arial"/>
                <a:cs typeface="Arial"/>
                <a:sym typeface="Arial"/>
              </a:rPr>
              <a:t> &amp; other guy noted was that anyone with network-level dominance will get their blocks to miners more quickly upon completion. This enhances the ability of selfish miners to beat out the competition. By removing the advantage of getting your block first to miners by having miners wait before selecting a block,</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endParaRPr sz="1200" dirty="0"/>
          </a:p>
        </p:txBody>
      </p:sp>
      <p:sp>
        <p:nvSpPr>
          <p:cNvPr id="1252" name="Google Shape;1252;g27bba227f9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7bba227f9_1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Issued by trusted party, incorporated into every block</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Global across entire network, issued regularly, </a:t>
            </a:r>
            <a:r>
              <a:rPr lang="en-US" sz="1100" dirty="0" err="1">
                <a:solidFill>
                  <a:schemeClr val="dk2"/>
                </a:solidFill>
                <a:latin typeface="Arial"/>
                <a:ea typeface="Arial"/>
                <a:cs typeface="Arial"/>
                <a:sym typeface="Arial"/>
              </a:rPr>
              <a:t>ie</a:t>
            </a:r>
            <a:r>
              <a:rPr lang="en-US" sz="1100" dirty="0">
                <a:solidFill>
                  <a:schemeClr val="dk2"/>
                </a:solidFill>
                <a:latin typeface="Arial"/>
                <a:ea typeface="Arial"/>
                <a:cs typeface="Arial"/>
                <a:sym typeface="Arial"/>
              </a:rPr>
              <a:t>. 60s</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Publicly accessible but unforgeable (using cryptographic signatures)</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Blocks are considered competing</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Miners simply pick timestamp which is fresher/more recent</a:t>
            </a:r>
            <a:endParaRPr sz="1100" dirty="0">
              <a:solidFill>
                <a:schemeClr val="dk2"/>
              </a:solidFill>
              <a:latin typeface="Arial"/>
              <a:ea typeface="Arial"/>
              <a:cs typeface="Arial"/>
              <a:sym typeface="Arial"/>
            </a:endParaRPr>
          </a:p>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Raises profit threshold to 32%</a:t>
            </a:r>
            <a:endParaRPr sz="1100" dirty="0">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Lato"/>
              <a:buNone/>
            </a:pPr>
            <a:r>
              <a:rPr lang="en-US" sz="1200" dirty="0"/>
              <a:t>Another similar solution is to have a centralized entity publish a timestamp</a:t>
            </a:r>
            <a:endParaRPr sz="1200" b="0" i="0" u="none" strike="noStrike" cap="none" dirty="0">
              <a:solidFill>
                <a:schemeClr val="dk1"/>
              </a:solidFill>
              <a:latin typeface="Lato"/>
              <a:ea typeface="Lato"/>
              <a:cs typeface="Lato"/>
              <a:sym typeface="Lato"/>
            </a:endParaRPr>
          </a:p>
        </p:txBody>
      </p:sp>
      <p:sp>
        <p:nvSpPr>
          <p:cNvPr id="1281" name="Google Shape;1281;g27bba227f9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7c9ac348c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71600" lvl="2"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Drawbacks</a:t>
            </a:r>
            <a:endParaRPr sz="1100" dirty="0">
              <a:solidFill>
                <a:schemeClr val="dk2"/>
              </a:solidFill>
              <a:latin typeface="Arial"/>
              <a:ea typeface="Arial"/>
              <a:cs typeface="Arial"/>
              <a:sym typeface="Arial"/>
            </a:endParaRPr>
          </a:p>
          <a:p>
            <a:pPr marL="1828800" lvl="3"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Tie breaking rules apply when there is a block propagation race, not when selfish mining longer chain</a:t>
            </a:r>
            <a:endParaRPr sz="1100" dirty="0">
              <a:solidFill>
                <a:schemeClr val="dk2"/>
              </a:solidFill>
              <a:latin typeface="Arial"/>
              <a:ea typeface="Arial"/>
              <a:cs typeface="Arial"/>
              <a:sym typeface="Arial"/>
            </a:endParaRPr>
          </a:p>
          <a:p>
            <a:pPr marL="1828800" lvl="3" indent="-298450" algn="l" rtl="0">
              <a:lnSpc>
                <a:spcPct val="115000"/>
              </a:lnSpc>
              <a:spcBef>
                <a:spcPts val="0"/>
              </a:spcBef>
              <a:spcAft>
                <a:spcPts val="0"/>
              </a:spcAft>
              <a:buClr>
                <a:schemeClr val="dk2"/>
              </a:buClr>
              <a:buSzPts val="1100"/>
              <a:buFont typeface="Arial"/>
              <a:buChar char="●"/>
            </a:pPr>
            <a:r>
              <a:rPr lang="en-US" sz="1100" dirty="0">
                <a:solidFill>
                  <a:schemeClr val="dk2"/>
                </a:solidFill>
                <a:latin typeface="Arial"/>
                <a:ea typeface="Arial"/>
                <a:cs typeface="Arial"/>
                <a:sym typeface="Arial"/>
              </a:rPr>
              <a:t>If attacker has a large amount of computational power, defenses worthless</a:t>
            </a:r>
            <a:endParaRPr sz="1100" dirty="0">
              <a:solidFill>
                <a:schemeClr val="dk2"/>
              </a:solidFill>
              <a:latin typeface="Arial"/>
              <a:ea typeface="Arial"/>
              <a:cs typeface="Arial"/>
              <a:sym typeface="Arial"/>
            </a:endParaRPr>
          </a:p>
          <a:p>
            <a:pPr marL="0" lvl="0" indent="0" algn="l" rtl="0">
              <a:spcBef>
                <a:spcPts val="0"/>
              </a:spcBef>
              <a:spcAft>
                <a:spcPts val="0"/>
              </a:spcAft>
              <a:buClr>
                <a:schemeClr val="dk1"/>
              </a:buClr>
              <a:buFont typeface="Lato"/>
              <a:buNone/>
            </a:pPr>
            <a:endParaRPr sz="1100" dirty="0">
              <a:solidFill>
                <a:schemeClr val="dk2"/>
              </a:solidFill>
              <a:latin typeface="Arial"/>
              <a:ea typeface="Arial"/>
              <a:cs typeface="Arial"/>
              <a:sym typeface="Arial"/>
            </a:endParaRPr>
          </a:p>
          <a:p>
            <a:pPr marL="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endParaRPr sz="1200" dirty="0"/>
          </a:p>
        </p:txBody>
      </p:sp>
      <p:sp>
        <p:nvSpPr>
          <p:cNvPr id="1315" name="Google Shape;1315;g27c9ac348c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27c9ac348c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100">
                <a:solidFill>
                  <a:schemeClr val="dk2"/>
                </a:solidFill>
                <a:latin typeface="Arial"/>
                <a:ea typeface="Arial"/>
                <a:cs typeface="Arial"/>
                <a:sym typeface="Arial"/>
              </a:rPr>
              <a:t>This requires trusted third party, bitcoin aims to be decentralized,</a:t>
            </a:r>
            <a:endParaRPr sz="1200" b="0" i="0" u="none" strike="noStrike" cap="none">
              <a:solidFill>
                <a:schemeClr val="dk1"/>
              </a:solidFill>
              <a:latin typeface="Lato"/>
              <a:ea typeface="Lato"/>
              <a:cs typeface="Lato"/>
              <a:sym typeface="Lato"/>
            </a:endParaRPr>
          </a:p>
        </p:txBody>
      </p:sp>
      <p:sp>
        <p:nvSpPr>
          <p:cNvPr id="1353" name="Google Shape;1353;g27c9ac348c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43b933d302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375" name="Google Shape;1375;g43b933d30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7bba227f9_1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384" name="Google Shape;1384;g27bba227f9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7bba227f9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393" name="Google Shape;1393;g27bba227f9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27c9ac348c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431" name="Google Shape;1431;g27c9ac348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7bba227f9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470" name="Google Shape;1470;g27bba227f9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7bba227f9_1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479" name="Google Shape;1479;g27bba227f9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345cc84e0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201" name="Google Shape;201;g4345cc84e0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7bba227f9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490" name="Google Shape;1490;g27bba227f9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27bba227f9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502" name="Google Shape;1502;g27bba227f9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27bba227f9_1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514" name="Google Shape;1514;g27bba227f9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7bba227f9_1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525" name="Google Shape;1525;g27bba227f9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7bba227f9_1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1535" name="Google Shape;1535;g27bba227f9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6f49c28b7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These graphs show the rewards per share vs the shares submitted to the pools since the last block and how it differs for proportional mining pools and pay per share mining pools. </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US" sz="1200" dirty="0"/>
              <a:t>So now given this, I want to reiterate the statement we made earlier about how miners should always be treated as rational actors who are looking to maximize their profit. how does a miner maximize their profit?</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endParaRPr sz="1200" dirty="0"/>
          </a:p>
        </p:txBody>
      </p:sp>
      <p:sp>
        <p:nvSpPr>
          <p:cNvPr id="211" name="Google Shape;211;g36f49c28b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f49c28b7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Explain this graph </a:t>
            </a:r>
            <a:endParaRPr sz="1200" b="0" i="0" u="none" strike="noStrike" cap="none">
              <a:solidFill>
                <a:schemeClr val="dk1"/>
              </a:solidFill>
              <a:latin typeface="Lato"/>
              <a:ea typeface="Lato"/>
              <a:cs typeface="Lato"/>
              <a:sym typeface="Lato"/>
            </a:endParaRPr>
          </a:p>
        </p:txBody>
      </p:sp>
      <p:sp>
        <p:nvSpPr>
          <p:cNvPr id="223" name="Google Shape;223;g36f49c28b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3047206" y="2244725"/>
            <a:ext cx="18283238" cy="4775200"/>
          </a:xfrm>
        </p:spPr>
        <p:txBody>
          <a:bodyPr anchor="b"/>
          <a:lstStyle>
            <a:lvl1pPr algn="ctr">
              <a:defRPr sz="11997"/>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3047206" y="7204075"/>
            <a:ext cx="18283238" cy="3311525"/>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2883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32628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17445257" y="730252"/>
            <a:ext cx="5256431" cy="11623677"/>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1675965" y="730252"/>
            <a:ext cx="15464572" cy="11623677"/>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220101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830984" y="500867"/>
            <a:ext cx="22642102" cy="104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3199">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3199">
                <a:latin typeface="Poppins"/>
                <a:ea typeface="Poppins"/>
                <a:cs typeface="Poppins"/>
                <a:sym typeface="Poppins"/>
              </a:defRPr>
            </a:lvl2pPr>
            <a:lvl3pPr lvl="2" rtl="0">
              <a:spcBef>
                <a:spcPts val="0"/>
              </a:spcBef>
              <a:spcAft>
                <a:spcPts val="0"/>
              </a:spcAft>
              <a:buSzPts val="1200"/>
              <a:buFont typeface="Poppins"/>
              <a:buChar char="■"/>
              <a:defRPr sz="3199">
                <a:latin typeface="Poppins"/>
                <a:ea typeface="Poppins"/>
                <a:cs typeface="Poppins"/>
                <a:sym typeface="Poppins"/>
              </a:defRPr>
            </a:lvl3pPr>
            <a:lvl4pPr lvl="3" rtl="0">
              <a:spcBef>
                <a:spcPts val="0"/>
              </a:spcBef>
              <a:spcAft>
                <a:spcPts val="0"/>
              </a:spcAft>
              <a:buSzPts val="1200"/>
              <a:buFont typeface="Poppins"/>
              <a:buChar char="●"/>
              <a:defRPr sz="3199">
                <a:latin typeface="Poppins"/>
                <a:ea typeface="Poppins"/>
                <a:cs typeface="Poppins"/>
                <a:sym typeface="Poppins"/>
              </a:defRPr>
            </a:lvl4pPr>
            <a:lvl5pPr lvl="4" rtl="0">
              <a:spcBef>
                <a:spcPts val="0"/>
              </a:spcBef>
              <a:spcAft>
                <a:spcPts val="0"/>
              </a:spcAft>
              <a:buSzPts val="1200"/>
              <a:buFont typeface="Poppins"/>
              <a:buChar char="○"/>
              <a:defRPr sz="3199">
                <a:latin typeface="Poppins"/>
                <a:ea typeface="Poppins"/>
                <a:cs typeface="Poppins"/>
                <a:sym typeface="Poppins"/>
              </a:defRPr>
            </a:lvl5pPr>
            <a:lvl6pPr lvl="5" rtl="0">
              <a:spcBef>
                <a:spcPts val="0"/>
              </a:spcBef>
              <a:spcAft>
                <a:spcPts val="0"/>
              </a:spcAft>
              <a:buSzPts val="1200"/>
              <a:buFont typeface="Poppins"/>
              <a:buChar char="■"/>
              <a:defRPr sz="3199">
                <a:latin typeface="Poppins"/>
                <a:ea typeface="Poppins"/>
                <a:cs typeface="Poppins"/>
                <a:sym typeface="Poppins"/>
              </a:defRPr>
            </a:lvl6pPr>
            <a:lvl7pPr lvl="6" rtl="0">
              <a:spcBef>
                <a:spcPts val="0"/>
              </a:spcBef>
              <a:spcAft>
                <a:spcPts val="0"/>
              </a:spcAft>
              <a:buSzPts val="1200"/>
              <a:buFont typeface="Poppins"/>
              <a:buChar char="●"/>
              <a:defRPr sz="3199">
                <a:latin typeface="Poppins"/>
                <a:ea typeface="Poppins"/>
                <a:cs typeface="Poppins"/>
                <a:sym typeface="Poppins"/>
              </a:defRPr>
            </a:lvl7pPr>
            <a:lvl8pPr lvl="7" rtl="0">
              <a:spcBef>
                <a:spcPts val="0"/>
              </a:spcBef>
              <a:spcAft>
                <a:spcPts val="0"/>
              </a:spcAft>
              <a:buSzPts val="1200"/>
              <a:buFont typeface="Poppins"/>
              <a:buChar char="○"/>
              <a:defRPr sz="3199">
                <a:latin typeface="Poppins"/>
                <a:ea typeface="Poppins"/>
                <a:cs typeface="Poppins"/>
                <a:sym typeface="Poppins"/>
              </a:defRPr>
            </a:lvl8pPr>
            <a:lvl9pPr lvl="8" rtl="0">
              <a:spcBef>
                <a:spcPts val="0"/>
              </a:spcBef>
              <a:spcAft>
                <a:spcPts val="0"/>
              </a:spcAft>
              <a:buSzPts val="1200"/>
              <a:buFont typeface="Poppins"/>
              <a:buChar char="■"/>
              <a:defRPr sz="3199">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830984" y="1218333"/>
            <a:ext cx="22642102" cy="152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7465">
                <a:latin typeface="Poppins"/>
                <a:ea typeface="Poppins"/>
                <a:cs typeface="Poppins"/>
                <a:sym typeface="Poppins"/>
              </a:defRPr>
            </a:lvl1pPr>
            <a:lvl2pPr lvl="1" rtl="0">
              <a:spcBef>
                <a:spcPts val="0"/>
              </a:spcBef>
              <a:spcAft>
                <a:spcPts val="0"/>
              </a:spcAft>
              <a:buSzPts val="2800"/>
              <a:buFont typeface="Poppins"/>
              <a:buChar char="○"/>
              <a:defRPr sz="7465">
                <a:latin typeface="Poppins"/>
                <a:ea typeface="Poppins"/>
                <a:cs typeface="Poppins"/>
                <a:sym typeface="Poppins"/>
              </a:defRPr>
            </a:lvl2pPr>
            <a:lvl3pPr lvl="2" rtl="0">
              <a:spcBef>
                <a:spcPts val="0"/>
              </a:spcBef>
              <a:spcAft>
                <a:spcPts val="0"/>
              </a:spcAft>
              <a:buSzPts val="2800"/>
              <a:buFont typeface="Poppins"/>
              <a:buChar char="■"/>
              <a:defRPr sz="7465">
                <a:latin typeface="Poppins"/>
                <a:ea typeface="Poppins"/>
                <a:cs typeface="Poppins"/>
                <a:sym typeface="Poppins"/>
              </a:defRPr>
            </a:lvl3pPr>
            <a:lvl4pPr lvl="3" rtl="0">
              <a:spcBef>
                <a:spcPts val="0"/>
              </a:spcBef>
              <a:spcAft>
                <a:spcPts val="0"/>
              </a:spcAft>
              <a:buSzPts val="2800"/>
              <a:buFont typeface="Poppins"/>
              <a:buChar char="●"/>
              <a:defRPr sz="7465">
                <a:latin typeface="Poppins"/>
                <a:ea typeface="Poppins"/>
                <a:cs typeface="Poppins"/>
                <a:sym typeface="Poppins"/>
              </a:defRPr>
            </a:lvl4pPr>
            <a:lvl5pPr lvl="4" rtl="0">
              <a:spcBef>
                <a:spcPts val="0"/>
              </a:spcBef>
              <a:spcAft>
                <a:spcPts val="0"/>
              </a:spcAft>
              <a:buSzPts val="2800"/>
              <a:buFont typeface="Poppins"/>
              <a:buChar char="○"/>
              <a:defRPr sz="7465">
                <a:latin typeface="Poppins"/>
                <a:ea typeface="Poppins"/>
                <a:cs typeface="Poppins"/>
                <a:sym typeface="Poppins"/>
              </a:defRPr>
            </a:lvl5pPr>
            <a:lvl6pPr lvl="5" rtl="0">
              <a:spcBef>
                <a:spcPts val="0"/>
              </a:spcBef>
              <a:spcAft>
                <a:spcPts val="0"/>
              </a:spcAft>
              <a:buSzPts val="2800"/>
              <a:buFont typeface="Poppins"/>
              <a:buChar char="■"/>
              <a:defRPr sz="7465">
                <a:latin typeface="Poppins"/>
                <a:ea typeface="Poppins"/>
                <a:cs typeface="Poppins"/>
                <a:sym typeface="Poppins"/>
              </a:defRPr>
            </a:lvl6pPr>
            <a:lvl7pPr lvl="6" rtl="0">
              <a:spcBef>
                <a:spcPts val="0"/>
              </a:spcBef>
              <a:spcAft>
                <a:spcPts val="0"/>
              </a:spcAft>
              <a:buSzPts val="2800"/>
              <a:buFont typeface="Poppins"/>
              <a:buChar char="●"/>
              <a:defRPr sz="7465">
                <a:latin typeface="Poppins"/>
                <a:ea typeface="Poppins"/>
                <a:cs typeface="Poppins"/>
                <a:sym typeface="Poppins"/>
              </a:defRPr>
            </a:lvl7pPr>
            <a:lvl8pPr lvl="7" rtl="0">
              <a:spcBef>
                <a:spcPts val="0"/>
              </a:spcBef>
              <a:spcAft>
                <a:spcPts val="0"/>
              </a:spcAft>
              <a:buSzPts val="2800"/>
              <a:buFont typeface="Poppins"/>
              <a:buChar char="○"/>
              <a:defRPr sz="7465">
                <a:latin typeface="Poppins"/>
                <a:ea typeface="Poppins"/>
                <a:cs typeface="Poppins"/>
                <a:sym typeface="Poppins"/>
              </a:defRPr>
            </a:lvl8pPr>
            <a:lvl9pPr lvl="8" rtl="0">
              <a:spcBef>
                <a:spcPts val="0"/>
              </a:spcBef>
              <a:spcAft>
                <a:spcPts val="0"/>
              </a:spcAft>
              <a:buSzPts val="2800"/>
              <a:buFont typeface="Poppins"/>
              <a:buChar char="■"/>
              <a:defRPr sz="7465">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830984" y="3386733"/>
            <a:ext cx="22642102" cy="9110400"/>
          </a:xfrm>
          <a:prstGeom prst="rect">
            <a:avLst/>
          </a:prstGeom>
          <a:noFill/>
          <a:ln>
            <a:noFill/>
          </a:ln>
        </p:spPr>
        <p:txBody>
          <a:bodyPr spcFirstLastPara="1" wrap="square" lIns="91425" tIns="91425" rIns="91425" bIns="91425" anchor="t" anchorCtr="0">
            <a:noAutofit/>
          </a:bodyPr>
          <a:lstStyle>
            <a:lvl1pPr marL="1218866" lvl="0"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1pPr>
            <a:lvl2pPr marL="2437732" lvl="1"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2pPr>
            <a:lvl3pPr marL="3656595" lvl="2"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3pPr>
            <a:lvl4pPr marL="4875458" lvl="3"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4pPr>
            <a:lvl5pPr marL="6094324" lvl="4"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5pPr>
            <a:lvl6pPr marL="7313190" lvl="5"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6pPr>
            <a:lvl7pPr marL="8532053" lvl="6"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7pPr>
            <a:lvl8pPr marL="9750919" lvl="7"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8pPr>
            <a:lvl9pPr marL="10969782" lvl="8"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799565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268570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024047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ark Version">
  <p:cSld name="Dark Version">
    <p:bg>
      <p:bgPr>
        <a:solidFill>
          <a:srgbClr val="181818"/>
        </a:solidFill>
        <a:effectLst/>
      </p:bgPr>
    </p:bg>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283205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24723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1663268" y="3419479"/>
            <a:ext cx="21025723" cy="5705475"/>
          </a:xfrm>
        </p:spPr>
        <p:txBody>
          <a:bodyPr anchor="b"/>
          <a:lstStyle>
            <a:lvl1pPr>
              <a:defRPr sz="11997"/>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1663268" y="9178928"/>
            <a:ext cx="21025723" cy="3000373"/>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6616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1675964"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12341185"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56192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1679139" y="730251"/>
            <a:ext cx="21025723" cy="2651125"/>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1679141" y="3362325"/>
            <a:ext cx="10312887"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1679141" y="5010151"/>
            <a:ext cx="10312887"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12341187" y="3362325"/>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12341187" y="5010151"/>
            <a:ext cx="10363676"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15945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26323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908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10363677" y="1974852"/>
            <a:ext cx="12341185" cy="9747251"/>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033736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10363677" y="1974852"/>
            <a:ext cx="12341185" cy="9747251"/>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2024. 04. 14.</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9312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1675964" y="730251"/>
            <a:ext cx="21025723" cy="2651125"/>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1675964" y="3651251"/>
            <a:ext cx="21025723" cy="8702677"/>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1675964" y="12712701"/>
            <a:ext cx="5484971" cy="730251"/>
          </a:xfrm>
          <a:prstGeom prst="rect">
            <a:avLst/>
          </a:prstGeom>
        </p:spPr>
        <p:txBody>
          <a:bodyPr vert="horz" lIns="91440" tIns="45720" rIns="91440" bIns="45720" rtlCol="0" anchor="ctr"/>
          <a:lstStyle>
            <a:lvl1pPr algn="l">
              <a:defRPr sz="2399">
                <a:solidFill>
                  <a:schemeClr val="tx1">
                    <a:tint val="75000"/>
                  </a:schemeClr>
                </a:solidFill>
              </a:defRPr>
            </a:lvl1pPr>
          </a:lstStyle>
          <a:p>
            <a:fld id="{900BB015-9CA2-424C-8DE5-53A94566E027}" type="datetimeFigureOut">
              <a:rPr lang="hu-HU" smtClean="0"/>
              <a:t>2024. 04. 14.</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8075097" y="12712701"/>
            <a:ext cx="8227457" cy="730251"/>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17216715" y="12712701"/>
            <a:ext cx="5484971" cy="730251"/>
          </a:xfrm>
          <a:prstGeom prst="rect">
            <a:avLst/>
          </a:prstGeom>
        </p:spPr>
        <p:txBody>
          <a:bodyPr vert="horz" lIns="91440" tIns="45720" rIns="91440" bIns="45720" rtlCol="0" anchor="ctr"/>
          <a:lstStyle>
            <a:lvl1pPr algn="r">
              <a:defRPr sz="2399">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344073519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hu-HU"/>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hemeOverride" Target="../theme/themeOverride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hemeOverride" Target="../theme/themeOverride8.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hemeOverride" Target="../theme/themeOverride10.xml"/><Relationship Id="rId6" Type="http://schemas.openxmlformats.org/officeDocument/2006/relationships/hyperlink" Target="http://cdn3-www.craveonline.com/assets/uploads/2014/08/Hannibal-Cookbook.jpg"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hemeOverride" Target="../theme/themeOverride1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hemeOverride" Target="../theme/themeOverride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hemeOverride" Target="../theme/themeOverride1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hemeOverride" Target="../theme/themeOverride14.xml"/><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hemeOverride" Target="../theme/themeOverride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hemeOverride" Target="../theme/themeOverride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hemeOverride" Target="../theme/themeOverride1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hemeOverride" Target="../theme/themeOverride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hemeOverride" Target="../theme/themeOverride19.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hemeOverride" Target="../theme/themeOverride20.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hemeOverride" Target="../theme/themeOverride2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hemeOverride" Target="../theme/themeOverride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hemeOverride" Target="../theme/themeOverride2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hemeOverride" Target="../theme/themeOverride24.xml"/><Relationship Id="rId5" Type="http://schemas.openxmlformats.org/officeDocument/2006/relationships/hyperlink" Target="https://www.reddit.com/r/Bitcoin/comments/o6qwx/lukejr_attacks_and_kills_coiledcoin_altcurrency/"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hemeOverride" Target="../theme/themeOverride2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hemeOverride" Target="../theme/themeOverride26.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hemeOverride" Target="../theme/themeOverride2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hemeOverride" Target="../theme/themeOverride28.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29.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0.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0.png"/><Relationship Id="rId2" Type="http://schemas.openxmlformats.org/officeDocument/2006/relationships/slideLayout" Target="../slideLayouts/slideLayout14.xml"/><Relationship Id="rId1" Type="http://schemas.openxmlformats.org/officeDocument/2006/relationships/themeOverride" Target="../theme/themeOverride3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3.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4.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5.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1.jpg"/><Relationship Id="rId2" Type="http://schemas.openxmlformats.org/officeDocument/2006/relationships/slideLayout" Target="../slideLayouts/slideLayout14.xml"/><Relationship Id="rId1" Type="http://schemas.openxmlformats.org/officeDocument/2006/relationships/themeOverride" Target="../theme/themeOverride36.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4.xml"/><Relationship Id="rId1" Type="http://schemas.openxmlformats.org/officeDocument/2006/relationships/themeOverride" Target="../theme/themeOverride3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hemeOverride" Target="../theme/themeOverride38.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hemeOverride" Target="../theme/themeOverride39.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hemeOverride" Target="../theme/themeOverride40.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hemeOverride" Target="../theme/themeOverride41.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hemeOverride" Target="../theme/themeOverride4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hemeOverride" Target="../theme/themeOverride43.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hemeOverride" Target="../theme/themeOverride44.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hemeOverride" Target="../theme/themeOverride45.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themeOverride" Target="../theme/themeOverride46.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hemeOverride" Target="../theme/themeOverride47.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hemeOverride" Target="../theme/themeOverride48.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hemeOverride" Target="../theme/themeOverride49.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hemeOverride" Target="../theme/themeOverride50.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4.xml"/><Relationship Id="rId1" Type="http://schemas.openxmlformats.org/officeDocument/2006/relationships/themeOverride" Target="../theme/themeOverride5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hemeOverride" Target="../theme/themeOverride5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themeOverride" Target="../theme/themeOverride53.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themeOverride" Target="../theme/themeOverride54.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4.xml"/><Relationship Id="rId1" Type="http://schemas.openxmlformats.org/officeDocument/2006/relationships/themeOverride" Target="../theme/themeOverride55.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4.xml"/><Relationship Id="rId1" Type="http://schemas.openxmlformats.org/officeDocument/2006/relationships/themeOverride" Target="../theme/themeOverride56.xml"/><Relationship Id="rId5" Type="http://schemas.openxmlformats.org/officeDocument/2006/relationships/image" Target="../media/image1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hemeOverride" Target="../theme/themeOverride5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4.xml"/><Relationship Id="rId1" Type="http://schemas.openxmlformats.org/officeDocument/2006/relationships/themeOverride" Target="../theme/themeOverride58.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hemeOverride" Target="../theme/themeOverride59.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xml"/><Relationship Id="rId1" Type="http://schemas.openxmlformats.org/officeDocument/2006/relationships/themeOverride" Target="../theme/themeOverride60.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hemeOverride" Target="../theme/themeOverride61.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hemeOverride" Target="../theme/themeOverride62.xml"/><Relationship Id="rId5"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hemeOverride" Target="../theme/themeOverride63.xml"/><Relationship Id="rId5" Type="http://schemas.openxmlformats.org/officeDocument/2006/relationships/image" Target="../media/image1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hemeOverride" Target="../theme/themeOverride64.xml"/><Relationship Id="rId5" Type="http://schemas.openxmlformats.org/officeDocument/2006/relationships/image" Target="../media/image14.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4.xml"/><Relationship Id="rId1" Type="http://schemas.openxmlformats.org/officeDocument/2006/relationships/themeOverride" Target="../theme/themeOverride65.xml"/><Relationship Id="rId5" Type="http://schemas.openxmlformats.org/officeDocument/2006/relationships/image" Target="../media/image14.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4.xml"/><Relationship Id="rId1" Type="http://schemas.openxmlformats.org/officeDocument/2006/relationships/themeOverride" Target="../theme/themeOverride6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4.xml"/><Relationship Id="rId1" Type="http://schemas.openxmlformats.org/officeDocument/2006/relationships/themeOverride" Target="../theme/themeOverride6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hemeOverride" Target="../theme/themeOverride5.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6.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784384" y="4094274"/>
            <a:ext cx="11376239" cy="2399220"/>
          </a:xfrm>
        </p:spPr>
        <p:txBody>
          <a:bodyPr>
            <a:normAutofit fontScale="90000"/>
          </a:bodyPr>
          <a:lstStyle/>
          <a:p>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HOW TO DESTROY BITCOIN:</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GAME THEORY </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AND ATTACKS</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endParaRPr lang="hu-HU" sz="5399"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784384" y="7222507"/>
            <a:ext cx="7487423" cy="1300957"/>
          </a:xfrm>
        </p:spPr>
        <p:txBody>
          <a:bodyPr>
            <a:normAutofit/>
          </a:bodyPr>
          <a:lstStyle/>
          <a:p>
            <a:pPr algn="l"/>
            <a:r>
              <a:rPr lang="hu-HU" sz="5599" dirty="0">
                <a:solidFill>
                  <a:schemeClr val="bg1"/>
                </a:solidFill>
              </a:rPr>
              <a:t>Dr. Norbert Oláh</a:t>
            </a:r>
          </a:p>
        </p:txBody>
      </p:sp>
    </p:spTree>
    <p:extLst>
      <p:ext uri="{BB962C8B-B14F-4D97-AF65-F5344CB8AC3E}">
        <p14:creationId xmlns:p14="http://schemas.microsoft.com/office/powerpoint/2010/main" val="108110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37"/>
        <p:cNvGrpSpPr/>
        <p:nvPr/>
      </p:nvGrpSpPr>
      <p:grpSpPr>
        <a:xfrm>
          <a:off x="0" y="0"/>
          <a:ext cx="0" cy="0"/>
          <a:chOff x="0" y="0"/>
          <a:chExt cx="0" cy="0"/>
        </a:xfrm>
      </p:grpSpPr>
      <p:sp>
        <p:nvSpPr>
          <p:cNvPr id="238" name="Google Shape;238;p34"/>
          <p:cNvSpPr txBox="1">
            <a:spLocks noGrp="1"/>
          </p:cNvSpPr>
          <p:nvPr>
            <p:ph type="body" idx="4294967295"/>
          </p:nvPr>
        </p:nvSpPr>
        <p:spPr>
          <a:xfrm>
            <a:off x="0" y="3584575"/>
            <a:ext cx="11414125" cy="7742238"/>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300" b="1">
                <a:latin typeface="Proxima Nova"/>
                <a:ea typeface="Proxima Nova"/>
                <a:cs typeface="Proxima Nova"/>
                <a:sym typeface="Proxima Nova"/>
              </a:rPr>
              <a:t>Proportional</a:t>
            </a:r>
            <a:r>
              <a:rPr lang="en-US" sz="4300">
                <a:latin typeface="Proxima Nova"/>
                <a:ea typeface="Proxima Nova"/>
                <a:cs typeface="Proxima Nova"/>
                <a:sym typeface="Proxima Nova"/>
              </a:rPr>
              <a:t> pool rewards per share high when just starting on a new block, but inversely proportional to number of shares submitted</a:t>
            </a:r>
            <a:endParaRPr sz="4300">
              <a:latin typeface="Proxima Nova"/>
              <a:ea typeface="Proxima Nova"/>
              <a:cs typeface="Proxima Nova"/>
              <a:sym typeface="Proxima Nova"/>
            </a:endParaRPr>
          </a:p>
          <a:p>
            <a:pPr marL="0" lvl="0" indent="0" algn="l" rtl="0">
              <a:spcBef>
                <a:spcPts val="0"/>
              </a:spcBef>
              <a:spcAft>
                <a:spcPts val="0"/>
              </a:spcAft>
              <a:buNone/>
            </a:pPr>
            <a:endParaRPr sz="4300">
              <a:latin typeface="Proxima Nova"/>
              <a:ea typeface="Proxima Nova"/>
              <a:cs typeface="Proxima Nova"/>
              <a:sym typeface="Proxima Nova"/>
            </a:endParaRPr>
          </a:p>
          <a:p>
            <a:pPr marL="0" lvl="0" indent="0" algn="l" rtl="0">
              <a:spcBef>
                <a:spcPts val="0"/>
              </a:spcBef>
              <a:spcAft>
                <a:spcPts val="0"/>
              </a:spcAft>
              <a:buNone/>
            </a:pPr>
            <a:r>
              <a:rPr lang="en-US" sz="4300" b="1">
                <a:latin typeface="Proxima Nova"/>
                <a:ea typeface="Proxima Nova"/>
                <a:cs typeface="Proxima Nova"/>
                <a:sym typeface="Proxima Nova"/>
              </a:rPr>
              <a:t>Pay-per-share </a:t>
            </a:r>
            <a:r>
              <a:rPr lang="en-US" sz="4300">
                <a:latin typeface="Proxima Nova"/>
                <a:ea typeface="Proxima Nova"/>
                <a:cs typeface="Proxima Nova"/>
                <a:sym typeface="Proxima Nova"/>
              </a:rPr>
              <a:t>pool rewards per share constant no matter how many shares submitted</a:t>
            </a:r>
            <a:endParaRPr sz="4300">
              <a:latin typeface="Proxima Nova"/>
              <a:ea typeface="Proxima Nova"/>
              <a:cs typeface="Proxima Nova"/>
              <a:sym typeface="Proxima Nova"/>
            </a:endParaRPr>
          </a:p>
          <a:p>
            <a:pPr marL="0" lvl="0" indent="0" algn="l" rtl="0">
              <a:spcBef>
                <a:spcPts val="0"/>
              </a:spcBef>
              <a:spcAft>
                <a:spcPts val="0"/>
              </a:spcAft>
              <a:buNone/>
            </a:pPr>
            <a:endParaRPr sz="4300">
              <a:latin typeface="Proxima Nova"/>
              <a:ea typeface="Proxima Nova"/>
              <a:cs typeface="Proxima Nova"/>
              <a:sym typeface="Proxima Nova"/>
            </a:endParaRPr>
          </a:p>
          <a:p>
            <a:pPr marL="0" lvl="0" indent="0" algn="l" rtl="0">
              <a:spcBef>
                <a:spcPts val="0"/>
              </a:spcBef>
              <a:spcAft>
                <a:spcPts val="0"/>
              </a:spcAft>
              <a:buNone/>
            </a:pPr>
            <a:r>
              <a:rPr lang="en-US" sz="4300" b="1">
                <a:solidFill>
                  <a:schemeClr val="dk2"/>
                </a:solidFill>
                <a:latin typeface="Proxima Nova"/>
                <a:ea typeface="Proxima Nova"/>
                <a:cs typeface="Proxima Nova"/>
                <a:sym typeface="Proxima Nova"/>
              </a:rPr>
              <a:t>How does a miner maximize their profit?</a:t>
            </a:r>
            <a:endParaRPr sz="4300" b="1">
              <a:latin typeface="Proxima Nova"/>
              <a:ea typeface="Proxima Nova"/>
              <a:cs typeface="Proxima Nova"/>
              <a:sym typeface="Proxima Nova"/>
            </a:endParaRPr>
          </a:p>
        </p:txBody>
      </p:sp>
      <p:sp>
        <p:nvSpPr>
          <p:cNvPr id="239" name="Google Shape;239;p34"/>
          <p:cNvSpPr txBox="1"/>
          <p:nvPr/>
        </p:nvSpPr>
        <p:spPr>
          <a:xfrm>
            <a:off x="13603656" y="10230933"/>
            <a:ext cx="9740700" cy="20793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Parameters:</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Pool has 10% of network hashrate</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4 shares expected per valid block</a:t>
            </a:r>
            <a:endParaRPr sz="3700">
              <a:latin typeface="Proxima Nova"/>
              <a:ea typeface="Proxima Nova"/>
              <a:cs typeface="Proxima Nova"/>
              <a:sym typeface="Proxima Nova"/>
            </a:endParaRPr>
          </a:p>
        </p:txBody>
      </p:sp>
      <p:pic>
        <p:nvPicPr>
          <p:cNvPr id="241" name="Google Shape;241;p34" title="Rewards per share for Pay-Per-Share and Proportional Pools"/>
          <p:cNvPicPr preferRelativeResize="0"/>
          <p:nvPr/>
        </p:nvPicPr>
        <p:blipFill>
          <a:blip r:embed="rId5">
            <a:alphaModFix/>
          </a:blip>
          <a:stretch>
            <a:fillRect/>
          </a:stretch>
        </p:blipFill>
        <p:spPr>
          <a:xfrm>
            <a:off x="12119049" y="1078999"/>
            <a:ext cx="11911459" cy="9149325"/>
          </a:xfrm>
          <a:prstGeom prst="rect">
            <a:avLst/>
          </a:prstGeom>
          <a:noFill/>
          <a:ln>
            <a:noFill/>
          </a:ln>
        </p:spPr>
      </p:pic>
      <p:sp>
        <p:nvSpPr>
          <p:cNvPr id="242" name="Google Shape;242;p3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45" name="Google Shape;245;p34"/>
          <p:cNvSpPr/>
          <p:nvPr/>
        </p:nvSpPr>
        <p:spPr>
          <a:xfrm>
            <a:off x="14414850" y="6569475"/>
            <a:ext cx="7356725" cy="1927400"/>
          </a:xfrm>
          <a:custGeom>
            <a:avLst/>
            <a:gdLst/>
            <a:ahLst/>
            <a:cxnLst/>
            <a:rect l="l" t="t" r="r" b="b"/>
            <a:pathLst>
              <a:path w="294269" h="77096" extrusionOk="0">
                <a:moveTo>
                  <a:pt x="0" y="0"/>
                </a:moveTo>
                <a:lnTo>
                  <a:pt x="294269" y="0"/>
                </a:lnTo>
                <a:lnTo>
                  <a:pt x="294269" y="77096"/>
                </a:lnTo>
                <a:lnTo>
                  <a:pt x="0" y="77096"/>
                </a:lnTo>
                <a:close/>
              </a:path>
            </a:pathLst>
          </a:custGeom>
          <a:solidFill>
            <a:srgbClr val="4A86E8"/>
          </a:solidFill>
          <a:ln w="9525" cap="flat" cmpd="sng">
            <a:solidFill>
              <a:schemeClr val="dk2"/>
            </a:solidFill>
            <a:prstDash val="solid"/>
            <a:round/>
            <a:headEnd type="none" w="med" len="med"/>
            <a:tailEnd type="none" w="med" len="med"/>
          </a:ln>
        </p:spPr>
        <p:txBody>
          <a:bodyPr/>
          <a:lstStyle/>
          <a:p>
            <a:endParaRPr lang="hu-HU"/>
          </a:p>
        </p:txBody>
      </p:sp>
      <p:sp>
        <p:nvSpPr>
          <p:cNvPr id="2" name="Google Shape;270;p36">
            <a:extLst>
              <a:ext uri="{FF2B5EF4-FFF2-40B4-BE49-F238E27FC236}">
                <a16:creationId xmlns:a16="http://schemas.microsoft.com/office/drawing/2014/main" id="{A093E728-9F85-32E3-1C0B-8B8A2CE8E808}"/>
              </a:ext>
            </a:extLst>
          </p:cNvPr>
          <p:cNvSpPr txBox="1"/>
          <p:nvPr/>
        </p:nvSpPr>
        <p:spPr>
          <a:xfrm>
            <a:off x="2924725" y="37860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3" name="Google Shape;271;p36">
            <a:extLst>
              <a:ext uri="{FF2B5EF4-FFF2-40B4-BE49-F238E27FC236}">
                <a16:creationId xmlns:a16="http://schemas.microsoft.com/office/drawing/2014/main" id="{4307A3E1-49E3-B2B4-E7A4-00F22370C2A3}"/>
              </a:ext>
            </a:extLst>
          </p:cNvPr>
          <p:cNvSpPr txBox="1"/>
          <p:nvPr/>
        </p:nvSpPr>
        <p:spPr>
          <a:xfrm>
            <a:off x="2924725" y="132138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POOL HOPPING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body" idx="4294967295"/>
          </p:nvPr>
        </p:nvSpPr>
        <p:spPr>
          <a:xfrm>
            <a:off x="0" y="2533650"/>
            <a:ext cx="11415713" cy="97758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100" b="1" dirty="0">
                <a:latin typeface="Proxima Nova"/>
                <a:ea typeface="Proxima Nova"/>
                <a:cs typeface="Proxima Nova"/>
                <a:sym typeface="Proxima Nova"/>
              </a:rPr>
              <a:t>Pool hopping</a:t>
            </a:r>
            <a:r>
              <a:rPr lang="en-US" sz="4100" dirty="0">
                <a:latin typeface="Proxima Nova"/>
                <a:ea typeface="Proxima Nova"/>
                <a:cs typeface="Proxima Nova"/>
                <a:sym typeface="Proxima Nova"/>
              </a:rPr>
              <a:t>: switching between pools to increase total rewards</a:t>
            </a:r>
            <a:endParaRPr sz="4100" dirty="0">
              <a:latin typeface="Proxima Nova"/>
              <a:ea typeface="Proxima Nova"/>
              <a:cs typeface="Proxima Nova"/>
              <a:sym typeface="Proxima Nova"/>
            </a:endParaRPr>
          </a:p>
          <a:p>
            <a:pPr marL="0" lvl="0" indent="0" algn="l" rtl="0">
              <a:spcBef>
                <a:spcPts val="0"/>
              </a:spcBef>
              <a:spcAft>
                <a:spcPts val="0"/>
              </a:spcAft>
              <a:buNone/>
            </a:pPr>
            <a:endParaRPr sz="4100" dirty="0">
              <a:latin typeface="Proxima Nova"/>
              <a:ea typeface="Proxima Nova"/>
              <a:cs typeface="Proxima Nova"/>
              <a:sym typeface="Proxima Nova"/>
            </a:endParaRPr>
          </a:p>
          <a:p>
            <a:pPr marL="1219200" lvl="0" indent="-869950" algn="l" rtl="0">
              <a:spcBef>
                <a:spcPts val="0"/>
              </a:spcBef>
              <a:spcAft>
                <a:spcPts val="0"/>
              </a:spcAft>
              <a:buSzPts val="4100"/>
              <a:buFont typeface="Proxima Nova"/>
              <a:buChar char="●"/>
            </a:pPr>
            <a:r>
              <a:rPr lang="en-US" sz="4100" dirty="0">
                <a:latin typeface="Proxima Nova"/>
                <a:ea typeface="Proxima Nova"/>
                <a:cs typeface="Proxima Nova"/>
                <a:sym typeface="Proxima Nova"/>
              </a:rPr>
              <a:t>Proportional pool pays larger amount per share if a block is found quickly</a:t>
            </a:r>
            <a:endParaRPr sz="4100" dirty="0">
              <a:latin typeface="Proxima Nova"/>
              <a:ea typeface="Proxima Nova"/>
              <a:cs typeface="Proxima Nova"/>
              <a:sym typeface="Proxima Nova"/>
            </a:endParaRPr>
          </a:p>
          <a:p>
            <a:pPr marL="0" lvl="0" indent="0" algn="l" rtl="0">
              <a:spcBef>
                <a:spcPts val="0"/>
              </a:spcBef>
              <a:spcAft>
                <a:spcPts val="0"/>
              </a:spcAft>
              <a:buNone/>
            </a:pPr>
            <a:endParaRPr sz="4100" dirty="0">
              <a:latin typeface="Proxima Nova"/>
              <a:ea typeface="Proxima Nova"/>
              <a:cs typeface="Proxima Nova"/>
              <a:sym typeface="Proxima Nova"/>
            </a:endParaRPr>
          </a:p>
          <a:p>
            <a:pPr marL="0" lvl="0" indent="0" algn="l" rtl="0">
              <a:spcBef>
                <a:spcPts val="0"/>
              </a:spcBef>
              <a:spcAft>
                <a:spcPts val="0"/>
              </a:spcAft>
              <a:buNone/>
            </a:pPr>
            <a:r>
              <a:rPr lang="en-US" sz="4100" dirty="0">
                <a:latin typeface="Proxima Nova"/>
                <a:ea typeface="Proxima Nova"/>
                <a:cs typeface="Proxima Nova"/>
                <a:sym typeface="Proxima Nova"/>
              </a:rPr>
              <a:t>Example profit maximizing strategy:</a:t>
            </a:r>
            <a:endParaRPr sz="4100" dirty="0">
              <a:latin typeface="Proxima Nova"/>
              <a:ea typeface="Proxima Nova"/>
              <a:cs typeface="Proxima Nova"/>
              <a:sym typeface="Proxima Nova"/>
            </a:endParaRPr>
          </a:p>
          <a:p>
            <a:pPr marL="0" lvl="0" indent="0" algn="l" rtl="0">
              <a:spcBef>
                <a:spcPts val="0"/>
              </a:spcBef>
              <a:spcAft>
                <a:spcPts val="0"/>
              </a:spcAft>
              <a:buNone/>
            </a:pPr>
            <a:endParaRPr sz="4100" dirty="0">
              <a:latin typeface="Proxima Nova"/>
              <a:ea typeface="Proxima Nova"/>
              <a:cs typeface="Proxima Nova"/>
              <a:sym typeface="Proxima Nova"/>
            </a:endParaRPr>
          </a:p>
          <a:p>
            <a:pPr marL="1219200" lvl="0" indent="-869950" algn="l" rtl="0">
              <a:spcBef>
                <a:spcPts val="0"/>
              </a:spcBef>
              <a:spcAft>
                <a:spcPts val="0"/>
              </a:spcAft>
              <a:buSzPts val="4100"/>
              <a:buChar char="●"/>
            </a:pPr>
            <a:r>
              <a:rPr lang="en-US" sz="4100" dirty="0">
                <a:latin typeface="Proxima Nova"/>
                <a:ea typeface="Proxima Nova"/>
                <a:cs typeface="Proxima Nova"/>
                <a:sym typeface="Proxima Nova"/>
              </a:rPr>
              <a:t>Mine at </a:t>
            </a:r>
            <a:r>
              <a:rPr lang="en-US" sz="4100" b="1" dirty="0">
                <a:latin typeface="Proxima Nova"/>
                <a:ea typeface="Proxima Nova"/>
                <a:cs typeface="Proxima Nova"/>
                <a:sym typeface="Proxima Nova"/>
              </a:rPr>
              <a:t>proportional</a:t>
            </a:r>
            <a:r>
              <a:rPr lang="en-US" sz="4100" dirty="0">
                <a:latin typeface="Proxima Nova"/>
                <a:ea typeface="Proxima Nova"/>
                <a:cs typeface="Proxima Nova"/>
                <a:sym typeface="Proxima Nova"/>
              </a:rPr>
              <a:t> pool shortly after a block was found (while rewards are high)</a:t>
            </a:r>
            <a:endParaRPr sz="4100" dirty="0">
              <a:latin typeface="Proxima Nova"/>
              <a:ea typeface="Proxima Nova"/>
              <a:cs typeface="Proxima Nova"/>
              <a:sym typeface="Proxima Nova"/>
            </a:endParaRPr>
          </a:p>
          <a:p>
            <a:pPr marL="1219200" lvl="0" indent="-869950" algn="l" rtl="0">
              <a:spcBef>
                <a:spcPts val="0"/>
              </a:spcBef>
              <a:spcAft>
                <a:spcPts val="0"/>
              </a:spcAft>
              <a:buSzPts val="4100"/>
              <a:buChar char="●"/>
            </a:pPr>
            <a:r>
              <a:rPr lang="en-US" sz="4100" dirty="0">
                <a:latin typeface="Proxima Nova"/>
                <a:ea typeface="Proxima Nova"/>
                <a:cs typeface="Proxima Nova"/>
                <a:sym typeface="Proxima Nova"/>
              </a:rPr>
              <a:t>Switch to </a:t>
            </a:r>
            <a:r>
              <a:rPr lang="en-US" sz="4100" b="1" dirty="0">
                <a:latin typeface="Proxima Nova"/>
                <a:ea typeface="Proxima Nova"/>
                <a:cs typeface="Proxima Nova"/>
                <a:sym typeface="Proxima Nova"/>
              </a:rPr>
              <a:t>pay-per-share</a:t>
            </a:r>
            <a:r>
              <a:rPr lang="en-US" sz="4100" dirty="0">
                <a:latin typeface="Proxima Nova"/>
                <a:ea typeface="Proxima Nova"/>
                <a:cs typeface="Proxima Nova"/>
                <a:sym typeface="Proxima Nova"/>
              </a:rPr>
              <a:t> pool when once proportional pool is less profitable</a:t>
            </a:r>
            <a:endParaRPr sz="4100" dirty="0">
              <a:latin typeface="Proxima Nova"/>
              <a:ea typeface="Proxima Nova"/>
              <a:cs typeface="Proxima Nova"/>
              <a:sym typeface="Proxima Nova"/>
            </a:endParaRPr>
          </a:p>
        </p:txBody>
      </p:sp>
      <p:sp>
        <p:nvSpPr>
          <p:cNvPr id="252" name="Google Shape;252;p35"/>
          <p:cNvSpPr txBox="1"/>
          <p:nvPr/>
        </p:nvSpPr>
        <p:spPr>
          <a:xfrm>
            <a:off x="13603656" y="10230933"/>
            <a:ext cx="9740700" cy="20793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Parameters:</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Pool has 10% of network hashrate</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4 shares expected per valid block</a:t>
            </a:r>
            <a:endParaRPr sz="3700">
              <a:latin typeface="Proxima Nova"/>
              <a:ea typeface="Proxima Nova"/>
              <a:cs typeface="Proxima Nova"/>
              <a:sym typeface="Proxima Nova"/>
            </a:endParaRPr>
          </a:p>
        </p:txBody>
      </p:sp>
      <p:pic>
        <p:nvPicPr>
          <p:cNvPr id="254" name="Google Shape;254;p35" title="Rewards per share for Pay-Per-Share and Proportional Pools"/>
          <p:cNvPicPr preferRelativeResize="0"/>
          <p:nvPr/>
        </p:nvPicPr>
        <p:blipFill>
          <a:blip r:embed="rId5">
            <a:alphaModFix/>
          </a:blip>
          <a:stretch>
            <a:fillRect/>
          </a:stretch>
        </p:blipFill>
        <p:spPr>
          <a:xfrm>
            <a:off x="12119049" y="1078999"/>
            <a:ext cx="11911459" cy="9149325"/>
          </a:xfrm>
          <a:prstGeom prst="rect">
            <a:avLst/>
          </a:prstGeom>
          <a:noFill/>
          <a:ln>
            <a:noFill/>
          </a:ln>
        </p:spPr>
      </p:pic>
      <p:sp>
        <p:nvSpPr>
          <p:cNvPr id="255" name="Google Shape;255;p3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58" name="Google Shape;258;p35"/>
          <p:cNvSpPr/>
          <p:nvPr/>
        </p:nvSpPr>
        <p:spPr>
          <a:xfrm>
            <a:off x="14414850" y="2877550"/>
            <a:ext cx="6387750" cy="5592200"/>
          </a:xfrm>
          <a:custGeom>
            <a:avLst/>
            <a:gdLst/>
            <a:ahLst/>
            <a:cxnLst/>
            <a:rect l="l" t="t" r="r" b="b"/>
            <a:pathLst>
              <a:path w="255510" h="223688" extrusionOk="0">
                <a:moveTo>
                  <a:pt x="0" y="0"/>
                </a:moveTo>
                <a:lnTo>
                  <a:pt x="0" y="223688"/>
                </a:lnTo>
                <a:lnTo>
                  <a:pt x="252185" y="222395"/>
                </a:lnTo>
                <a:lnTo>
                  <a:pt x="245535" y="204938"/>
                </a:lnTo>
                <a:lnTo>
                  <a:pt x="255510" y="188313"/>
                </a:lnTo>
                <a:lnTo>
                  <a:pt x="212284" y="181662"/>
                </a:lnTo>
                <a:lnTo>
                  <a:pt x="161576" y="165868"/>
                </a:lnTo>
                <a:lnTo>
                  <a:pt x="129218" y="154192"/>
                </a:lnTo>
                <a:lnTo>
                  <a:pt x="103157" y="135733"/>
                </a:lnTo>
                <a:lnTo>
                  <a:pt x="85783" y="119445"/>
                </a:lnTo>
                <a:lnTo>
                  <a:pt x="69495" y="93384"/>
                </a:lnTo>
                <a:lnTo>
                  <a:pt x="62980" y="80354"/>
                </a:lnTo>
                <a:lnTo>
                  <a:pt x="54293" y="54293"/>
                </a:lnTo>
                <a:lnTo>
                  <a:pt x="47778" y="30404"/>
                </a:lnTo>
                <a:lnTo>
                  <a:pt x="44520" y="11944"/>
                </a:lnTo>
                <a:lnTo>
                  <a:pt x="42349" y="1085"/>
                </a:lnTo>
                <a:close/>
              </a:path>
            </a:pathLst>
          </a:custGeom>
          <a:solidFill>
            <a:srgbClr val="E06666"/>
          </a:solidFill>
          <a:ln w="9525" cap="flat" cmpd="sng">
            <a:solidFill>
              <a:schemeClr val="dk2"/>
            </a:solidFill>
            <a:prstDash val="solid"/>
            <a:round/>
            <a:headEnd type="none" w="med" len="med"/>
            <a:tailEnd type="none" w="med" len="med"/>
          </a:ln>
        </p:spPr>
        <p:txBody>
          <a:bodyPr/>
          <a:lstStyle/>
          <a:p>
            <a:endParaRPr lang="hu-HU"/>
          </a:p>
        </p:txBody>
      </p:sp>
      <p:sp>
        <p:nvSpPr>
          <p:cNvPr id="259" name="Google Shape;259;p35"/>
          <p:cNvSpPr/>
          <p:nvPr/>
        </p:nvSpPr>
        <p:spPr>
          <a:xfrm>
            <a:off x="17435950" y="6569475"/>
            <a:ext cx="4335318" cy="1927400"/>
          </a:xfrm>
          <a:custGeom>
            <a:avLst/>
            <a:gdLst/>
            <a:ahLst/>
            <a:cxnLst/>
            <a:rect l="l" t="t" r="r" b="b"/>
            <a:pathLst>
              <a:path w="294269" h="77096" extrusionOk="0">
                <a:moveTo>
                  <a:pt x="0" y="0"/>
                </a:moveTo>
                <a:lnTo>
                  <a:pt x="294269" y="0"/>
                </a:lnTo>
                <a:lnTo>
                  <a:pt x="294269" y="77096"/>
                </a:lnTo>
                <a:lnTo>
                  <a:pt x="0" y="77096"/>
                </a:lnTo>
                <a:close/>
              </a:path>
            </a:pathLst>
          </a:custGeom>
          <a:solidFill>
            <a:srgbClr val="4A86E8"/>
          </a:solidFill>
          <a:ln w="9525" cap="flat" cmpd="sng">
            <a:solidFill>
              <a:schemeClr val="dk2"/>
            </a:solidFill>
            <a:prstDash val="solid"/>
            <a:round/>
            <a:headEnd type="none" w="med" len="med"/>
            <a:tailEnd type="none" w="med" len="med"/>
          </a:ln>
        </p:spPr>
        <p:txBody>
          <a:bodyPr/>
          <a:lstStyle/>
          <a:p>
            <a:endParaRPr lang="hu-HU"/>
          </a:p>
        </p:txBody>
      </p:sp>
      <p:sp>
        <p:nvSpPr>
          <p:cNvPr id="2" name="Google Shape;270;p36">
            <a:extLst>
              <a:ext uri="{FF2B5EF4-FFF2-40B4-BE49-F238E27FC236}">
                <a16:creationId xmlns:a16="http://schemas.microsoft.com/office/drawing/2014/main" id="{0558421C-2448-F5C8-818E-3E27482A31B8}"/>
              </a:ext>
            </a:extLst>
          </p:cNvPr>
          <p:cNvSpPr txBox="1"/>
          <p:nvPr/>
        </p:nvSpPr>
        <p:spPr>
          <a:xfrm>
            <a:off x="2924725" y="37860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3" name="Google Shape;271;p36">
            <a:extLst>
              <a:ext uri="{FF2B5EF4-FFF2-40B4-BE49-F238E27FC236}">
                <a16:creationId xmlns:a16="http://schemas.microsoft.com/office/drawing/2014/main" id="{0E0BB1FB-4798-061E-98C7-D45744304794}"/>
              </a:ext>
            </a:extLst>
          </p:cNvPr>
          <p:cNvSpPr txBox="1"/>
          <p:nvPr/>
        </p:nvSpPr>
        <p:spPr>
          <a:xfrm>
            <a:off x="2924725" y="132138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POOL HOPPING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64"/>
        <p:cNvGrpSpPr/>
        <p:nvPr/>
      </p:nvGrpSpPr>
      <p:grpSpPr>
        <a:xfrm>
          <a:off x="0" y="0"/>
          <a:ext cx="0" cy="0"/>
          <a:chOff x="0" y="0"/>
          <a:chExt cx="0" cy="0"/>
        </a:xfrm>
      </p:grpSpPr>
      <p:sp>
        <p:nvSpPr>
          <p:cNvPr id="265" name="Google Shape;265;p36"/>
          <p:cNvSpPr txBox="1">
            <a:spLocks noGrp="1"/>
          </p:cNvSpPr>
          <p:nvPr>
            <p:ph type="body" idx="4294967295"/>
          </p:nvPr>
        </p:nvSpPr>
        <p:spPr>
          <a:xfrm>
            <a:off x="0" y="3267075"/>
            <a:ext cx="11517313" cy="97758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500" dirty="0">
                <a:latin typeface="Proxima Nova"/>
                <a:ea typeface="Proxima Nova"/>
                <a:cs typeface="Proxima Nova"/>
                <a:sym typeface="Proxima Nova"/>
              </a:rPr>
              <a:t>Therefore, proportional pools are </a:t>
            </a:r>
            <a:r>
              <a:rPr lang="en-US" sz="4500" b="1" dirty="0">
                <a:latin typeface="Proxima Nova"/>
                <a:ea typeface="Proxima Nova"/>
                <a:cs typeface="Proxima Nova"/>
                <a:sym typeface="Proxima Nova"/>
              </a:rPr>
              <a:t>not feasible in practice</a:t>
            </a:r>
            <a:endParaRPr sz="4500" b="1" dirty="0">
              <a:latin typeface="Proxima Nova"/>
              <a:ea typeface="Proxima Nova"/>
              <a:cs typeface="Proxima Nova"/>
              <a:sym typeface="Proxima Nova"/>
            </a:endParaRPr>
          </a:p>
          <a:p>
            <a:pPr marL="0" lvl="0" indent="0" algn="l" rtl="0">
              <a:spcBef>
                <a:spcPts val="0"/>
              </a:spcBef>
              <a:spcAft>
                <a:spcPts val="0"/>
              </a:spcAft>
              <a:buNone/>
            </a:pPr>
            <a:endParaRPr sz="4500" b="1"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Honest miners who stay loyal to one pool are cheated out of their money</a:t>
            </a:r>
            <a:endParaRPr sz="4500" dirty="0">
              <a:latin typeface="Proxima Nova"/>
              <a:ea typeface="Proxima Nova"/>
              <a:cs typeface="Proxima Nova"/>
              <a:sym typeface="Proxima Nova"/>
            </a:endParaRPr>
          </a:p>
          <a:p>
            <a:pPr marL="0" lvl="0" indent="0" algn="l" rtl="0">
              <a:spcBef>
                <a:spcPts val="0"/>
              </a:spcBef>
              <a:spcAft>
                <a:spcPts val="0"/>
              </a:spcAft>
              <a:buNone/>
            </a:pPr>
            <a:endParaRPr sz="4500" dirty="0">
              <a:latin typeface="Proxima Nova"/>
              <a:ea typeface="Proxima Nova"/>
              <a:cs typeface="Proxima Nova"/>
              <a:sym typeface="Proxima Nova"/>
            </a:endParaRPr>
          </a:p>
          <a:p>
            <a:pPr marL="0" lvl="0" indent="0" algn="l" rtl="0">
              <a:spcBef>
                <a:spcPts val="0"/>
              </a:spcBef>
              <a:spcAft>
                <a:spcPts val="0"/>
              </a:spcAft>
              <a:buClr>
                <a:srgbClr val="000000"/>
              </a:buClr>
              <a:buSzPts val="2900"/>
              <a:buFont typeface="Arial"/>
              <a:buNone/>
            </a:pPr>
            <a:r>
              <a:rPr lang="en-US" sz="4500" dirty="0">
                <a:latin typeface="Proxima Nova"/>
                <a:ea typeface="Proxima Nova"/>
                <a:cs typeface="Proxima Nova"/>
                <a:sym typeface="Proxima Nova"/>
              </a:rPr>
              <a:t>Designing a mining pool reward scheme with aligned incentives that is not vulnerable to pool hopping remains an </a:t>
            </a:r>
            <a:r>
              <a:rPr lang="en-US" sz="4500" b="1" dirty="0">
                <a:latin typeface="Proxima Nova"/>
                <a:ea typeface="Proxima Nova"/>
                <a:cs typeface="Proxima Nova"/>
                <a:sym typeface="Proxima Nova"/>
              </a:rPr>
              <a:t>open problem</a:t>
            </a:r>
            <a:endParaRPr sz="4500" b="1" dirty="0">
              <a:latin typeface="Proxima Nova"/>
              <a:ea typeface="Proxima Nova"/>
              <a:cs typeface="Proxima Nova"/>
              <a:sym typeface="Proxima Nova"/>
            </a:endParaRPr>
          </a:p>
        </p:txBody>
      </p:sp>
      <p:pic>
        <p:nvPicPr>
          <p:cNvPr id="266" name="Google Shape;266;p36" title="Rewards per share for Pay-Per-Share and Proportional Pools"/>
          <p:cNvPicPr preferRelativeResize="0"/>
          <p:nvPr/>
        </p:nvPicPr>
        <p:blipFill>
          <a:blip r:embed="rId5">
            <a:alphaModFix/>
          </a:blip>
          <a:stretch>
            <a:fillRect/>
          </a:stretch>
        </p:blipFill>
        <p:spPr>
          <a:xfrm>
            <a:off x="12119049" y="1078999"/>
            <a:ext cx="11911459" cy="9149325"/>
          </a:xfrm>
          <a:prstGeom prst="rect">
            <a:avLst/>
          </a:prstGeom>
          <a:noFill/>
          <a:ln>
            <a:noFill/>
          </a:ln>
        </p:spPr>
      </p:pic>
      <p:sp>
        <p:nvSpPr>
          <p:cNvPr id="267" name="Google Shape;267;p36"/>
          <p:cNvSpPr txBox="1"/>
          <p:nvPr/>
        </p:nvSpPr>
        <p:spPr>
          <a:xfrm>
            <a:off x="13603656" y="10230933"/>
            <a:ext cx="9740700" cy="20793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Parameters:</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Pool has 10% of network hashrate</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4 shares expected per valid block</a:t>
            </a:r>
            <a:endParaRPr sz="3700">
              <a:latin typeface="Proxima Nova"/>
              <a:ea typeface="Proxima Nova"/>
              <a:cs typeface="Proxima Nova"/>
              <a:sym typeface="Proxima Nova"/>
            </a:endParaRPr>
          </a:p>
        </p:txBody>
      </p:sp>
      <p:sp>
        <p:nvSpPr>
          <p:cNvPr id="269" name="Google Shape;269;p3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70" name="Google Shape;270;p36"/>
          <p:cNvSpPr txBox="1"/>
          <p:nvPr/>
        </p:nvSpPr>
        <p:spPr>
          <a:xfrm>
            <a:off x="2924725" y="37860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271" name="Google Shape;271;p36"/>
          <p:cNvSpPr txBox="1"/>
          <p:nvPr/>
        </p:nvSpPr>
        <p:spPr>
          <a:xfrm>
            <a:off x="2924725" y="132138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POOL HOPPING</a:t>
            </a:r>
            <a:endParaRPr sz="4500" b="1" dirty="0">
              <a:solidFill>
                <a:schemeClr val="accent2"/>
              </a:solidFill>
              <a:latin typeface="Proxima Nova"/>
              <a:ea typeface="Proxima Nova"/>
              <a:cs typeface="Proxima Nova"/>
              <a:sym typeface="Proxima Nova"/>
            </a:endParaRPr>
          </a:p>
        </p:txBody>
      </p:sp>
      <p:sp>
        <p:nvSpPr>
          <p:cNvPr id="272" name="Google Shape;272;p36"/>
          <p:cNvSpPr/>
          <p:nvPr/>
        </p:nvSpPr>
        <p:spPr>
          <a:xfrm>
            <a:off x="14414850" y="2877550"/>
            <a:ext cx="6387750" cy="5592200"/>
          </a:xfrm>
          <a:custGeom>
            <a:avLst/>
            <a:gdLst/>
            <a:ahLst/>
            <a:cxnLst/>
            <a:rect l="l" t="t" r="r" b="b"/>
            <a:pathLst>
              <a:path w="255510" h="223688" extrusionOk="0">
                <a:moveTo>
                  <a:pt x="0" y="0"/>
                </a:moveTo>
                <a:lnTo>
                  <a:pt x="0" y="223688"/>
                </a:lnTo>
                <a:lnTo>
                  <a:pt x="252185" y="222395"/>
                </a:lnTo>
                <a:lnTo>
                  <a:pt x="245535" y="204938"/>
                </a:lnTo>
                <a:lnTo>
                  <a:pt x="255510" y="188313"/>
                </a:lnTo>
                <a:lnTo>
                  <a:pt x="212284" y="181662"/>
                </a:lnTo>
                <a:lnTo>
                  <a:pt x="161576" y="165868"/>
                </a:lnTo>
                <a:lnTo>
                  <a:pt x="129218" y="154192"/>
                </a:lnTo>
                <a:lnTo>
                  <a:pt x="103157" y="135733"/>
                </a:lnTo>
                <a:lnTo>
                  <a:pt x="85783" y="119445"/>
                </a:lnTo>
                <a:lnTo>
                  <a:pt x="69495" y="93384"/>
                </a:lnTo>
                <a:lnTo>
                  <a:pt x="62980" y="80354"/>
                </a:lnTo>
                <a:lnTo>
                  <a:pt x="54293" y="54293"/>
                </a:lnTo>
                <a:lnTo>
                  <a:pt x="47778" y="30404"/>
                </a:lnTo>
                <a:lnTo>
                  <a:pt x="44520" y="11944"/>
                </a:lnTo>
                <a:lnTo>
                  <a:pt x="42349" y="1085"/>
                </a:lnTo>
                <a:close/>
              </a:path>
            </a:pathLst>
          </a:custGeom>
          <a:solidFill>
            <a:srgbClr val="E06666"/>
          </a:solidFill>
          <a:ln w="9525" cap="flat" cmpd="sng">
            <a:solidFill>
              <a:schemeClr val="dk2"/>
            </a:solidFill>
            <a:prstDash val="solid"/>
            <a:round/>
            <a:headEnd type="none" w="med" len="med"/>
            <a:tailEnd type="none" w="med" len="med"/>
          </a:ln>
        </p:spPr>
        <p:txBody>
          <a:bodyPr/>
          <a:lstStyle/>
          <a:p>
            <a:endParaRPr lang="hu-HU"/>
          </a:p>
        </p:txBody>
      </p:sp>
      <p:sp>
        <p:nvSpPr>
          <p:cNvPr id="273" name="Google Shape;273;p36"/>
          <p:cNvSpPr/>
          <p:nvPr/>
        </p:nvSpPr>
        <p:spPr>
          <a:xfrm>
            <a:off x="17435950" y="6569475"/>
            <a:ext cx="4335318" cy="1927400"/>
          </a:xfrm>
          <a:custGeom>
            <a:avLst/>
            <a:gdLst/>
            <a:ahLst/>
            <a:cxnLst/>
            <a:rect l="l" t="t" r="r" b="b"/>
            <a:pathLst>
              <a:path w="294269" h="77096" extrusionOk="0">
                <a:moveTo>
                  <a:pt x="0" y="0"/>
                </a:moveTo>
                <a:lnTo>
                  <a:pt x="294269" y="0"/>
                </a:lnTo>
                <a:lnTo>
                  <a:pt x="294269" y="77096"/>
                </a:lnTo>
                <a:lnTo>
                  <a:pt x="0" y="77096"/>
                </a:lnTo>
                <a:close/>
              </a:path>
            </a:pathLst>
          </a:custGeom>
          <a:solidFill>
            <a:srgbClr val="4A86E8"/>
          </a:solidFill>
          <a:ln w="9525" cap="flat" cmpd="sng">
            <a:solidFill>
              <a:schemeClr val="dk2"/>
            </a:solidFill>
            <a:prstDash val="solid"/>
            <a:round/>
            <a:headEnd type="none" w="med" len="med"/>
            <a:tailEnd type="none" w="med" len="med"/>
          </a:ln>
        </p:spPr>
        <p:txBody>
          <a:bodyPr/>
          <a:lstStyle/>
          <a:p>
            <a:endParaRPr lang="hu-HU"/>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78"/>
        <p:cNvGrpSpPr/>
        <p:nvPr/>
      </p:nvGrpSpPr>
      <p:grpSpPr>
        <a:xfrm>
          <a:off x="0" y="0"/>
          <a:ext cx="0" cy="0"/>
          <a:chOff x="0" y="0"/>
          <a:chExt cx="0" cy="0"/>
        </a:xfrm>
      </p:grpSpPr>
      <p:sp>
        <p:nvSpPr>
          <p:cNvPr id="279" name="Google Shape;279;p37"/>
          <p:cNvSpPr txBox="1">
            <a:spLocks noGrp="1"/>
          </p:cNvSpPr>
          <p:nvPr>
            <p:ph type="body" idx="4294967295"/>
          </p:nvPr>
        </p:nvSpPr>
        <p:spPr>
          <a:xfrm>
            <a:off x="0" y="3319463"/>
            <a:ext cx="10663238" cy="6186487"/>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1100"/>
              <a:buFont typeface="Arial"/>
              <a:buNone/>
            </a:pPr>
            <a:r>
              <a:rPr lang="en-US" sz="5500" b="1" dirty="0">
                <a:solidFill>
                  <a:schemeClr val="dk2"/>
                </a:solidFill>
                <a:latin typeface="Proxima Nova"/>
                <a:ea typeface="Proxima Nova"/>
                <a:cs typeface="Proxima Nova"/>
                <a:sym typeface="Proxima Nova"/>
              </a:rPr>
              <a:t>Cannibalizing Pools</a:t>
            </a:r>
            <a:r>
              <a:rPr lang="en-US" sz="5500" dirty="0">
                <a:solidFill>
                  <a:schemeClr val="dk2"/>
                </a:solidFill>
                <a:latin typeface="Proxima Nova"/>
                <a:ea typeface="Proxima Nova"/>
                <a:cs typeface="Proxima Nova"/>
                <a:sym typeface="Proxima Nova"/>
              </a:rPr>
              <a:t> - Distribute some small % of mining power equally among all other pools, withhold valid blocks.</a:t>
            </a:r>
            <a:endParaRPr sz="5500" dirty="0">
              <a:solidFill>
                <a:schemeClr val="dk2"/>
              </a:solidFill>
              <a:latin typeface="Proxima Nova"/>
              <a:ea typeface="Proxima Nova"/>
              <a:cs typeface="Proxima Nova"/>
              <a:sym typeface="Proxima Nova"/>
            </a:endParaRPr>
          </a:p>
          <a:p>
            <a:pPr marL="1219200" lvl="0" indent="-958850" algn="l" rtl="0">
              <a:spcBef>
                <a:spcPts val="0"/>
              </a:spcBef>
              <a:spcAft>
                <a:spcPts val="0"/>
              </a:spcAft>
              <a:buClr>
                <a:schemeClr val="dk2"/>
              </a:buClr>
              <a:buSzPts val="5500"/>
              <a:buFont typeface="Proxima Nova"/>
              <a:buChar char="●"/>
            </a:pPr>
            <a:r>
              <a:rPr lang="en-US" sz="5500" dirty="0">
                <a:solidFill>
                  <a:schemeClr val="dk2"/>
                </a:solidFill>
                <a:latin typeface="Proxima Nova"/>
                <a:ea typeface="Proxima Nova"/>
                <a:cs typeface="Proxima Nova"/>
                <a:sym typeface="Proxima Nova"/>
              </a:rPr>
              <a:t>Rewards will still be received</a:t>
            </a:r>
            <a:endParaRPr sz="5500" dirty="0">
              <a:solidFill>
                <a:schemeClr val="dk2"/>
              </a:solidFill>
              <a:latin typeface="Proxima Nova"/>
              <a:ea typeface="Proxima Nova"/>
              <a:cs typeface="Proxima Nova"/>
              <a:sym typeface="Proxima Nova"/>
            </a:endParaRPr>
          </a:p>
          <a:p>
            <a:pPr marL="1219200" lvl="0" indent="-958850" algn="l" rtl="0">
              <a:spcBef>
                <a:spcPts val="0"/>
              </a:spcBef>
              <a:spcAft>
                <a:spcPts val="0"/>
              </a:spcAft>
              <a:buClr>
                <a:schemeClr val="dk2"/>
              </a:buClr>
              <a:buSzPts val="5500"/>
              <a:buFont typeface="Proxima Nova"/>
              <a:buChar char="●"/>
            </a:pPr>
            <a:r>
              <a:rPr lang="en-US" sz="5500" dirty="0">
                <a:solidFill>
                  <a:schemeClr val="dk2"/>
                </a:solidFill>
                <a:latin typeface="Proxima Nova"/>
                <a:ea typeface="Proxima Nova"/>
                <a:cs typeface="Proxima Nova"/>
                <a:sym typeface="Proxima Nova"/>
              </a:rPr>
              <a:t>Undetectable unless statistically significant</a:t>
            </a:r>
            <a:endParaRPr sz="5500" dirty="0">
              <a:latin typeface="Proxima Nova"/>
              <a:ea typeface="Proxima Nova"/>
              <a:cs typeface="Proxima Nova"/>
              <a:sym typeface="Proxima Nova"/>
            </a:endParaRPr>
          </a:p>
        </p:txBody>
      </p:sp>
      <p:sp>
        <p:nvSpPr>
          <p:cNvPr id="281" name="Google Shape;281;p3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83" name="Google Shape;283;p37"/>
          <p:cNvSpPr txBox="1"/>
          <p:nvPr/>
        </p:nvSpPr>
        <p:spPr>
          <a:xfrm>
            <a:off x="1910203" y="131366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NOM </a:t>
            </a:r>
            <a:r>
              <a:rPr lang="en-US" sz="4500" b="1" dirty="0" err="1">
                <a:solidFill>
                  <a:schemeClr val="accent2"/>
                </a:solidFill>
                <a:latin typeface="Proxima Nova"/>
                <a:ea typeface="Proxima Nova"/>
                <a:cs typeface="Proxima Nova"/>
                <a:sym typeface="Proxima Nova"/>
              </a:rPr>
              <a:t>NOM</a:t>
            </a:r>
            <a:r>
              <a:rPr lang="en-US" sz="4500" b="1" dirty="0">
                <a:solidFill>
                  <a:schemeClr val="accent2"/>
                </a:solidFill>
                <a:latin typeface="Proxima Nova"/>
                <a:ea typeface="Proxima Nova"/>
                <a:cs typeface="Proxima Nova"/>
                <a:sym typeface="Proxima Nova"/>
              </a:rPr>
              <a:t> </a:t>
            </a:r>
            <a:r>
              <a:rPr lang="en-US" sz="4500" b="1" dirty="0" err="1">
                <a:solidFill>
                  <a:schemeClr val="accent2"/>
                </a:solidFill>
                <a:latin typeface="Proxima Nova"/>
                <a:ea typeface="Proxima Nova"/>
                <a:cs typeface="Proxima Nova"/>
                <a:sym typeface="Proxima Nova"/>
              </a:rPr>
              <a:t>NOM</a:t>
            </a:r>
            <a:r>
              <a:rPr lang="en-US" sz="4500" b="1" dirty="0">
                <a:solidFill>
                  <a:schemeClr val="accent2"/>
                </a:solidFill>
                <a:latin typeface="Proxima Nova"/>
                <a:ea typeface="Proxima Nova"/>
                <a:cs typeface="Proxima Nova"/>
                <a:sym typeface="Proxima Nova"/>
              </a:rPr>
              <a:t> </a:t>
            </a:r>
            <a:r>
              <a:rPr lang="en-US" sz="4500" b="1" dirty="0" err="1">
                <a:solidFill>
                  <a:schemeClr val="accent2"/>
                </a:solidFill>
                <a:latin typeface="Proxima Nova"/>
                <a:ea typeface="Proxima Nova"/>
                <a:cs typeface="Proxima Nova"/>
                <a:sym typeface="Proxima Nova"/>
              </a:rPr>
              <a:t>NOM</a:t>
            </a:r>
            <a:endParaRPr sz="4500" b="1" dirty="0">
              <a:solidFill>
                <a:schemeClr val="accent2"/>
              </a:solidFill>
              <a:latin typeface="Proxima Nova"/>
              <a:ea typeface="Proxima Nova"/>
              <a:cs typeface="Proxima Nova"/>
              <a:sym typeface="Proxima Nova"/>
            </a:endParaRPr>
          </a:p>
        </p:txBody>
      </p:sp>
      <p:pic>
        <p:nvPicPr>
          <p:cNvPr id="284" name="Google Shape;284;p37"/>
          <p:cNvPicPr preferRelativeResize="0"/>
          <p:nvPr/>
        </p:nvPicPr>
        <p:blipFill>
          <a:blip r:embed="rId5">
            <a:alphaModFix/>
          </a:blip>
          <a:stretch>
            <a:fillRect/>
          </a:stretch>
        </p:blipFill>
        <p:spPr>
          <a:xfrm>
            <a:off x="11792658" y="3397575"/>
            <a:ext cx="12307893" cy="6920850"/>
          </a:xfrm>
          <a:prstGeom prst="rect">
            <a:avLst/>
          </a:prstGeom>
          <a:noFill/>
          <a:ln>
            <a:noFill/>
          </a:ln>
        </p:spPr>
      </p:pic>
      <p:sp>
        <p:nvSpPr>
          <p:cNvPr id="285" name="Google Shape;285;p37"/>
          <p:cNvSpPr txBox="1"/>
          <p:nvPr/>
        </p:nvSpPr>
        <p:spPr>
          <a:xfrm>
            <a:off x="10036700" y="10137925"/>
            <a:ext cx="13916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Image source: </a:t>
            </a:r>
            <a:r>
              <a:rPr lang="en-US" sz="2000" u="sng">
                <a:solidFill>
                  <a:schemeClr val="hlink"/>
                </a:solidFill>
                <a:hlinkClick r:id="rId6"/>
              </a:rPr>
              <a:t>http://cdn3-www.craveonline.com/assets/uploads/2014/08/Hannibal-Cookbook.jpg</a:t>
            </a:r>
            <a:endParaRPr sz="2000"/>
          </a:p>
        </p:txBody>
      </p:sp>
      <p:sp>
        <p:nvSpPr>
          <p:cNvPr id="2" name="Google Shape;305;p39">
            <a:extLst>
              <a:ext uri="{FF2B5EF4-FFF2-40B4-BE49-F238E27FC236}">
                <a16:creationId xmlns:a16="http://schemas.microsoft.com/office/drawing/2014/main" id="{35E650B4-F987-1A17-E5A6-A638A6762CDE}"/>
              </a:ext>
            </a:extLst>
          </p:cNvPr>
          <p:cNvSpPr txBox="1"/>
          <p:nvPr/>
        </p:nvSpPr>
        <p:spPr>
          <a:xfrm>
            <a:off x="1910203" y="2586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CANNIBALIZATION</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90"/>
        <p:cNvGrpSpPr/>
        <p:nvPr/>
      </p:nvGrpSpPr>
      <p:grpSpPr>
        <a:xfrm>
          <a:off x="0" y="0"/>
          <a:ext cx="0" cy="0"/>
          <a:chOff x="0" y="0"/>
          <a:chExt cx="0" cy="0"/>
        </a:xfrm>
      </p:grpSpPr>
      <p:sp>
        <p:nvSpPr>
          <p:cNvPr id="291" name="Google Shape;291;p38"/>
          <p:cNvSpPr txBox="1">
            <a:spLocks noGrp="1"/>
          </p:cNvSpPr>
          <p:nvPr>
            <p:ph type="body" idx="4294967295"/>
          </p:nvPr>
        </p:nvSpPr>
        <p:spPr>
          <a:xfrm>
            <a:off x="0" y="2263775"/>
            <a:ext cx="11909425" cy="93281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900" b="1" u="sng" dirty="0">
                <a:latin typeface="Proxima Nova"/>
                <a:ea typeface="Proxima Nova"/>
                <a:cs typeface="Proxima Nova"/>
                <a:sym typeface="Proxima Nova"/>
              </a:rPr>
              <a:t>Givens:</a:t>
            </a:r>
            <a:endParaRPr sz="4900" b="1" dirty="0">
              <a:latin typeface="Proxima Nova"/>
              <a:ea typeface="Proxima Nova"/>
              <a:cs typeface="Proxima Nova"/>
              <a:sym typeface="Proxima Nova"/>
            </a:endParaRPr>
          </a:p>
          <a:p>
            <a:pPr marL="457200" lvl="0"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We have 30 H/s. Total network is 100 H/s. </a:t>
            </a:r>
            <a:endParaRPr sz="4900" dirty="0">
              <a:latin typeface="Proxima Nova"/>
              <a:ea typeface="Proxima Nova"/>
              <a:cs typeface="Proxima Nova"/>
              <a:sym typeface="Proxima Nova"/>
            </a:endParaRPr>
          </a:p>
          <a:p>
            <a:pPr marL="457200" lvl="0"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Assume 1 BTC block reward. All of the following numbers are expected value.</a:t>
            </a:r>
            <a:endParaRPr sz="4900" dirty="0">
              <a:latin typeface="Proxima Nova"/>
              <a:ea typeface="Proxima Nova"/>
              <a:cs typeface="Proxima Nova"/>
              <a:sym typeface="Proxima Nova"/>
            </a:endParaRPr>
          </a:p>
          <a:p>
            <a:pPr marL="457200" lvl="0"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30% HR (</a:t>
            </a:r>
            <a:r>
              <a:rPr lang="en-US" sz="4900" dirty="0" err="1">
                <a:latin typeface="Proxima Nova"/>
                <a:ea typeface="Proxima Nova"/>
                <a:cs typeface="Proxima Nova"/>
                <a:sym typeface="Proxima Nova"/>
              </a:rPr>
              <a:t>hashrate</a:t>
            </a:r>
            <a:r>
              <a:rPr lang="en-US" sz="4900" dirty="0">
                <a:latin typeface="Proxima Nova"/>
                <a:ea typeface="Proxima Nova"/>
                <a:cs typeface="Proxima Nova"/>
                <a:sym typeface="Proxima Nova"/>
              </a:rPr>
              <a:t>) </a:t>
            </a:r>
            <a:endParaRPr sz="4900" dirty="0">
              <a:latin typeface="Proxima Nova"/>
              <a:ea typeface="Proxima Nova"/>
              <a:cs typeface="Proxima Nova"/>
              <a:sym typeface="Proxima Nova"/>
            </a:endParaRPr>
          </a:p>
          <a:p>
            <a:pPr marL="914400" lvl="1"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 30% MR (Mining Reward) </a:t>
            </a:r>
            <a:endParaRPr sz="4900" dirty="0">
              <a:latin typeface="Proxima Nova"/>
              <a:ea typeface="Proxima Nova"/>
              <a:cs typeface="Proxima Nova"/>
              <a:sym typeface="Proxima Nova"/>
            </a:endParaRPr>
          </a:p>
          <a:p>
            <a:pPr marL="914400" lvl="1"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 0.3 BTC</a:t>
            </a:r>
            <a:endParaRPr sz="4900" dirty="0">
              <a:latin typeface="Proxima Nova"/>
              <a:ea typeface="Proxima Nova"/>
              <a:cs typeface="Proxima Nova"/>
              <a:sym typeface="Proxima Nova"/>
            </a:endParaRPr>
          </a:p>
          <a:p>
            <a:pPr marL="0" lvl="0" indent="0" algn="l" rtl="0">
              <a:spcBef>
                <a:spcPts val="0"/>
              </a:spcBef>
              <a:spcAft>
                <a:spcPts val="0"/>
              </a:spcAft>
              <a:buNone/>
            </a:pPr>
            <a:endParaRPr sz="4900" dirty="0">
              <a:latin typeface="Proxima Nova"/>
              <a:ea typeface="Proxima Nova"/>
              <a:cs typeface="Proxima Nova"/>
              <a:sym typeface="Proxima Nova"/>
            </a:endParaRPr>
          </a:p>
          <a:p>
            <a:pPr marL="0" lvl="0" indent="0" algn="l" rtl="0">
              <a:spcBef>
                <a:spcPts val="0"/>
              </a:spcBef>
              <a:spcAft>
                <a:spcPts val="2700"/>
              </a:spcAft>
              <a:buNone/>
            </a:pPr>
            <a:r>
              <a:rPr lang="en-US" sz="4900" dirty="0">
                <a:latin typeface="Proxima Nova"/>
                <a:ea typeface="Proxima Nova"/>
                <a:cs typeface="Proxima Nova"/>
                <a:sym typeface="Proxima Nova"/>
              </a:rPr>
              <a:t>Let’s say we buy more mining equipment, worth 1 H/s</a:t>
            </a:r>
            <a:endParaRPr sz="4900" dirty="0">
              <a:latin typeface="Proxima Nova"/>
              <a:ea typeface="Proxima Nova"/>
              <a:cs typeface="Proxima Nova"/>
              <a:sym typeface="Proxima Nova"/>
            </a:endParaRPr>
          </a:p>
        </p:txBody>
      </p:sp>
      <p:sp>
        <p:nvSpPr>
          <p:cNvPr id="296" name="Google Shape;296;p38"/>
          <p:cNvSpPr txBox="1">
            <a:spLocks noGrp="1"/>
          </p:cNvSpPr>
          <p:nvPr>
            <p:ph type="body" idx="4294967295"/>
          </p:nvPr>
        </p:nvSpPr>
        <p:spPr>
          <a:xfrm>
            <a:off x="12696825" y="2882900"/>
            <a:ext cx="11680825" cy="10247313"/>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1100"/>
              <a:buFont typeface="Arial"/>
              <a:buNone/>
            </a:pPr>
            <a:r>
              <a:rPr lang="en-US" sz="4900" b="1" u="sng">
                <a:solidFill>
                  <a:schemeClr val="dk2"/>
                </a:solidFill>
                <a:latin typeface="Proxima Nova"/>
                <a:ea typeface="Proxima Nova"/>
                <a:cs typeface="Proxima Nova"/>
                <a:sym typeface="Proxima Nova"/>
              </a:rPr>
              <a:t>Standard mining strategy:</a:t>
            </a:r>
            <a:endParaRPr sz="4900" b="1" u="sng">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000" b="1" u="sng">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a:solidFill>
                  <a:schemeClr val="dk2"/>
                </a:solidFill>
                <a:latin typeface="Proxima Nova"/>
                <a:ea typeface="Proxima Nova"/>
                <a:cs typeface="Proxima Nova"/>
                <a:sym typeface="Proxima Nova"/>
              </a:rPr>
              <a:t>Add 1% HR =&gt; 31/101 = 30.69% HR </a:t>
            </a:r>
            <a:endParaRPr sz="400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a:solidFill>
                  <a:schemeClr val="dk2"/>
                </a:solidFill>
                <a:latin typeface="Proxima Nova"/>
                <a:ea typeface="Proxima Nova"/>
                <a:cs typeface="Proxima Nova"/>
                <a:sym typeface="Proxima Nova"/>
              </a:rPr>
              <a:t>Reward: 0.3069 * 1 BTC = 0.3069 BTC</a:t>
            </a:r>
            <a:endParaRPr sz="400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Revenue gain = </a:t>
            </a:r>
            <a:r>
              <a:rPr lang="en-US" sz="4000" b="1">
                <a:solidFill>
                  <a:schemeClr val="dk2"/>
                </a:solidFill>
                <a:latin typeface="Proxima Nova"/>
                <a:ea typeface="Proxima Nova"/>
                <a:cs typeface="Proxima Nova"/>
                <a:sym typeface="Proxima Nova"/>
              </a:rPr>
              <a:t>0.0069 BTC for 1% hashrate added</a:t>
            </a:r>
            <a:endParaRPr sz="4000" b="1">
              <a:latin typeface="Proxima Nova"/>
              <a:ea typeface="Proxima Nova"/>
              <a:cs typeface="Proxima Nova"/>
              <a:sym typeface="Proxima Nova"/>
            </a:endParaRPr>
          </a:p>
        </p:txBody>
      </p:sp>
      <p:sp>
        <p:nvSpPr>
          <p:cNvPr id="292" name="Google Shape;292;p3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graphicFrame>
        <p:nvGraphicFramePr>
          <p:cNvPr id="297" name="Google Shape;297;p38"/>
          <p:cNvGraphicFramePr/>
          <p:nvPr/>
        </p:nvGraphicFramePr>
        <p:xfrm>
          <a:off x="13713275" y="7433575"/>
          <a:ext cx="9734050" cy="3941925"/>
        </p:xfrm>
        <a:graphic>
          <a:graphicData uri="http://schemas.openxmlformats.org/drawingml/2006/table">
            <a:tbl>
              <a:tblPr>
                <a:noFill/>
                <a:tableStyleId>{43E4C664-9026-42D8-8B7F-184CBC75D03D}</a:tableStyleId>
              </a:tblPr>
              <a:tblGrid>
                <a:gridCol w="4867025">
                  <a:extLst>
                    <a:ext uri="{9D8B030D-6E8A-4147-A177-3AD203B41FA5}">
                      <a16:colId xmlns:a16="http://schemas.microsoft.com/office/drawing/2014/main" val="20000"/>
                    </a:ext>
                  </a:extLst>
                </a:gridCol>
                <a:gridCol w="4867025">
                  <a:extLst>
                    <a:ext uri="{9D8B030D-6E8A-4147-A177-3AD203B41FA5}">
                      <a16:colId xmlns:a16="http://schemas.microsoft.com/office/drawing/2014/main" val="20001"/>
                    </a:ext>
                  </a:extLst>
                </a:gridCol>
              </a:tblGrid>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New Hashrate</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31/101 ≈ 30.69%</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Mining Reward</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0.3069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Revenue Gain</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0.0069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 name="Google Shape;305;p39">
            <a:extLst>
              <a:ext uri="{FF2B5EF4-FFF2-40B4-BE49-F238E27FC236}">
                <a16:creationId xmlns:a16="http://schemas.microsoft.com/office/drawing/2014/main" id="{794C63D3-B5A4-2837-0B6F-B0DB769F4186}"/>
              </a:ext>
            </a:extLst>
          </p:cNvPr>
          <p:cNvSpPr txBox="1"/>
          <p:nvPr/>
        </p:nvSpPr>
        <p:spPr>
          <a:xfrm>
            <a:off x="1910203" y="2586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CANNIBALIZATION</a:t>
            </a:r>
            <a:endParaRPr sz="7200" b="1" dirty="0">
              <a:solidFill>
                <a:schemeClr val="bg1"/>
              </a:solidFill>
              <a:latin typeface="Montserrat"/>
              <a:ea typeface="Montserrat"/>
              <a:cs typeface="Montserrat"/>
              <a:sym typeface="Montserrat"/>
            </a:endParaRPr>
          </a:p>
        </p:txBody>
      </p:sp>
      <p:sp>
        <p:nvSpPr>
          <p:cNvPr id="3" name="Google Shape;306;p39">
            <a:extLst>
              <a:ext uri="{FF2B5EF4-FFF2-40B4-BE49-F238E27FC236}">
                <a16:creationId xmlns:a16="http://schemas.microsoft.com/office/drawing/2014/main" id="{E0280115-9E66-2FC1-EC03-F4042CEF9BC2}"/>
              </a:ext>
            </a:extLst>
          </p:cNvPr>
          <p:cNvSpPr txBox="1"/>
          <p:nvPr/>
        </p:nvSpPr>
        <p:spPr>
          <a:xfrm>
            <a:off x="1910203" y="141384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EXAMPLE</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02"/>
        <p:cNvGrpSpPr/>
        <p:nvPr/>
      </p:nvGrpSpPr>
      <p:grpSpPr>
        <a:xfrm>
          <a:off x="0" y="0"/>
          <a:ext cx="0" cy="0"/>
          <a:chOff x="0" y="0"/>
          <a:chExt cx="0" cy="0"/>
        </a:xfrm>
      </p:grpSpPr>
      <p:sp>
        <p:nvSpPr>
          <p:cNvPr id="303" name="Google Shape;303;p39"/>
          <p:cNvSpPr txBox="1">
            <a:spLocks noGrp="1"/>
          </p:cNvSpPr>
          <p:nvPr>
            <p:ph type="body" idx="4294967295"/>
          </p:nvPr>
        </p:nvSpPr>
        <p:spPr>
          <a:xfrm>
            <a:off x="0" y="2264400"/>
            <a:ext cx="11909425" cy="93281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1100"/>
              <a:buFont typeface="Arial"/>
              <a:buNone/>
            </a:pPr>
            <a:r>
              <a:rPr lang="en-US" sz="5200" b="1" u="sng" dirty="0">
                <a:solidFill>
                  <a:schemeClr val="dk2"/>
                </a:solidFill>
                <a:latin typeface="Proxima Nova"/>
                <a:ea typeface="Proxima Nova"/>
                <a:cs typeface="Proxima Nova"/>
                <a:sym typeface="Proxima Nova"/>
              </a:rPr>
              <a:t>Pool cannibalizing strategy: </a:t>
            </a:r>
            <a:endParaRPr sz="5200" b="1" u="sng"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5200" dirty="0">
                <a:solidFill>
                  <a:schemeClr val="dk2"/>
                </a:solidFill>
                <a:latin typeface="Proxima Nova"/>
                <a:ea typeface="Proxima Nova"/>
                <a:cs typeface="Proxima Nova"/>
                <a:sym typeface="Proxima Nova"/>
              </a:rPr>
              <a:t>Distribute 1 H/s among all other pools</a:t>
            </a:r>
            <a:endParaRPr sz="5200" dirty="0">
              <a:solidFill>
                <a:schemeClr val="dk2"/>
              </a:solidFill>
              <a:latin typeface="Proxima Nova"/>
              <a:ea typeface="Proxima Nova"/>
              <a:cs typeface="Proxima Nova"/>
              <a:sym typeface="Proxima Nova"/>
            </a:endParaRPr>
          </a:p>
          <a:p>
            <a:pPr marL="457200" lvl="0" indent="-558800" algn="l" rtl="0">
              <a:spcBef>
                <a:spcPts val="0"/>
              </a:spcBef>
              <a:spcAft>
                <a:spcPts val="0"/>
              </a:spcAft>
              <a:buClr>
                <a:schemeClr val="dk2"/>
              </a:buClr>
              <a:buSzPts val="5200"/>
              <a:buFont typeface="Proxima Nova"/>
              <a:buChar char="●"/>
            </a:pPr>
            <a:r>
              <a:rPr lang="en-US" sz="5200" b="1" dirty="0">
                <a:solidFill>
                  <a:schemeClr val="dk2"/>
                </a:solidFill>
                <a:latin typeface="Proxima Nova"/>
                <a:ea typeface="Proxima Nova"/>
                <a:cs typeface="Proxima Nova"/>
                <a:sym typeface="Proxima Nova"/>
              </a:rPr>
              <a:t>DON’T SUBMIT VALID BLOCKS</a:t>
            </a:r>
            <a:endParaRPr sz="5200" b="1"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52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US" sz="5200" dirty="0">
                <a:solidFill>
                  <a:schemeClr val="dk2"/>
                </a:solidFill>
                <a:latin typeface="Proxima Nova"/>
                <a:ea typeface="Proxima Nova"/>
                <a:cs typeface="Proxima Nova"/>
                <a:sym typeface="Proxima Nova"/>
              </a:rPr>
              <a:t>Other pool </a:t>
            </a:r>
            <a:r>
              <a:rPr lang="en-US" sz="5200" dirty="0" err="1">
                <a:solidFill>
                  <a:schemeClr val="dk2"/>
                </a:solidFill>
                <a:latin typeface="Proxima Nova"/>
                <a:ea typeface="Proxima Nova"/>
                <a:cs typeface="Proxima Nova"/>
                <a:sym typeface="Proxima Nova"/>
              </a:rPr>
              <a:t>hashrate</a:t>
            </a:r>
            <a:r>
              <a:rPr lang="en-US" sz="5200" dirty="0">
                <a:solidFill>
                  <a:schemeClr val="dk2"/>
                </a:solidFill>
                <a:latin typeface="Proxima Nova"/>
                <a:ea typeface="Proxima Nova"/>
                <a:cs typeface="Proxima Nova"/>
                <a:sym typeface="Proxima Nova"/>
              </a:rPr>
              <a:t> breakdown: </a:t>
            </a:r>
            <a:endParaRPr sz="5200" dirty="0">
              <a:solidFill>
                <a:schemeClr val="dk2"/>
              </a:solidFill>
              <a:latin typeface="Proxima Nova"/>
              <a:ea typeface="Proxima Nova"/>
              <a:cs typeface="Proxima Nova"/>
              <a:sym typeface="Proxima Nova"/>
            </a:endParaRPr>
          </a:p>
          <a:p>
            <a:pPr marL="1219200" lvl="0" indent="-939800" algn="l" rtl="0">
              <a:spcBef>
                <a:spcPts val="0"/>
              </a:spcBef>
              <a:spcAft>
                <a:spcPts val="0"/>
              </a:spcAft>
              <a:buClr>
                <a:schemeClr val="dk2"/>
              </a:buClr>
              <a:buSzPts val="5200"/>
              <a:buFont typeface="Proxima Nova"/>
              <a:buChar char="●"/>
            </a:pPr>
            <a:r>
              <a:rPr lang="en-US" sz="5200" dirty="0">
                <a:solidFill>
                  <a:schemeClr val="dk2"/>
                </a:solidFill>
                <a:latin typeface="Proxima Nova"/>
                <a:ea typeface="Proxima Nova"/>
                <a:cs typeface="Proxima Nova"/>
                <a:sym typeface="Proxima Nova"/>
              </a:rPr>
              <a:t>70/71 honest, 1/71 dishonest</a:t>
            </a:r>
            <a:endParaRPr sz="5200" dirty="0">
              <a:solidFill>
                <a:schemeClr val="dk2"/>
              </a:solidFill>
              <a:latin typeface="Proxima Nova"/>
              <a:ea typeface="Proxima Nova"/>
              <a:cs typeface="Proxima Nova"/>
              <a:sym typeface="Proxima Nova"/>
            </a:endParaRPr>
          </a:p>
          <a:p>
            <a:pPr marL="2438400" lvl="1" indent="-939800" algn="l" rtl="0">
              <a:spcBef>
                <a:spcPts val="0"/>
              </a:spcBef>
              <a:spcAft>
                <a:spcPts val="0"/>
              </a:spcAft>
              <a:buClr>
                <a:schemeClr val="dk2"/>
              </a:buClr>
              <a:buSzPts val="5200"/>
              <a:buFont typeface="Proxima Nova"/>
              <a:buChar char="○"/>
            </a:pPr>
            <a:r>
              <a:rPr lang="en-US" sz="5200" dirty="0">
                <a:solidFill>
                  <a:schemeClr val="dk2"/>
                </a:solidFill>
                <a:latin typeface="Proxima Nova"/>
                <a:ea typeface="Proxima Nova"/>
                <a:cs typeface="Proxima Nova"/>
                <a:sym typeface="Proxima Nova"/>
              </a:rPr>
              <a:t>70% </a:t>
            </a:r>
            <a:r>
              <a:rPr lang="en-US" sz="5200" b="1" dirty="0">
                <a:solidFill>
                  <a:schemeClr val="dk2"/>
                </a:solidFill>
                <a:latin typeface="Proxima Nova"/>
                <a:ea typeface="Proxima Nova"/>
                <a:cs typeface="Proxima Nova"/>
                <a:sym typeface="Proxima Nova"/>
              </a:rPr>
              <a:t>effective </a:t>
            </a:r>
            <a:r>
              <a:rPr lang="en-US" sz="5200" dirty="0" err="1">
                <a:solidFill>
                  <a:schemeClr val="dk2"/>
                </a:solidFill>
                <a:latin typeface="Proxima Nova"/>
                <a:ea typeface="Proxima Nova"/>
                <a:cs typeface="Proxima Nova"/>
                <a:sym typeface="Proxima Nova"/>
              </a:rPr>
              <a:t>hashrate</a:t>
            </a:r>
            <a:r>
              <a:rPr lang="en-US" sz="5200" dirty="0">
                <a:solidFill>
                  <a:schemeClr val="dk2"/>
                </a:solidFill>
                <a:latin typeface="Proxima Nova"/>
                <a:ea typeface="Proxima Nova"/>
                <a:cs typeface="Proxima Nova"/>
                <a:sym typeface="Proxima Nova"/>
              </a:rPr>
              <a:t> = 0.7 BTC</a:t>
            </a:r>
            <a:endParaRPr sz="5200" dirty="0">
              <a:solidFill>
                <a:schemeClr val="dk2"/>
              </a:solidFill>
              <a:latin typeface="Proxima Nova"/>
              <a:ea typeface="Proxima Nova"/>
              <a:cs typeface="Proxima Nova"/>
              <a:sym typeface="Proxima Nova"/>
            </a:endParaRPr>
          </a:p>
          <a:p>
            <a:pPr marL="1219200" lvl="0" indent="-939800" algn="l" rtl="0">
              <a:spcBef>
                <a:spcPts val="0"/>
              </a:spcBef>
              <a:spcAft>
                <a:spcPts val="0"/>
              </a:spcAft>
              <a:buClr>
                <a:schemeClr val="dk2"/>
              </a:buClr>
              <a:buSzPts val="5200"/>
              <a:buChar char="●"/>
            </a:pPr>
            <a:r>
              <a:rPr lang="en-US" sz="5200" dirty="0">
                <a:solidFill>
                  <a:schemeClr val="dk2"/>
                </a:solidFill>
                <a:latin typeface="Proxima Nova"/>
                <a:ea typeface="Proxima Nova"/>
                <a:cs typeface="Proxima Nova"/>
                <a:sym typeface="Proxima Nova"/>
              </a:rPr>
              <a:t>You own 1/71 of other pools</a:t>
            </a:r>
            <a:endParaRPr sz="5200" dirty="0">
              <a:solidFill>
                <a:schemeClr val="dk2"/>
              </a:solidFill>
              <a:latin typeface="Proxima Nova"/>
              <a:ea typeface="Proxima Nova"/>
              <a:cs typeface="Proxima Nova"/>
              <a:sym typeface="Proxima Nova"/>
            </a:endParaRPr>
          </a:p>
          <a:p>
            <a:pPr marL="2438400" lvl="1" indent="-939800" algn="l" rtl="0">
              <a:spcBef>
                <a:spcPts val="0"/>
              </a:spcBef>
              <a:spcAft>
                <a:spcPts val="0"/>
              </a:spcAft>
              <a:buClr>
                <a:schemeClr val="dk2"/>
              </a:buClr>
              <a:buSzPts val="5200"/>
              <a:buChar char="○"/>
            </a:pPr>
            <a:r>
              <a:rPr lang="en-US" sz="5200" dirty="0">
                <a:solidFill>
                  <a:schemeClr val="dk2"/>
                </a:solidFill>
                <a:latin typeface="Proxima Nova"/>
                <a:ea typeface="Proxima Nova"/>
                <a:cs typeface="Proxima Nova"/>
                <a:sym typeface="Proxima Nova"/>
              </a:rPr>
              <a:t>Expected value of mining:</a:t>
            </a:r>
            <a:br>
              <a:rPr lang="en-US" sz="5200" dirty="0">
                <a:solidFill>
                  <a:schemeClr val="dk2"/>
                </a:solidFill>
                <a:latin typeface="Proxima Nova"/>
                <a:ea typeface="Proxima Nova"/>
                <a:cs typeface="Proxima Nova"/>
                <a:sym typeface="Proxima Nova"/>
              </a:rPr>
            </a:br>
            <a:r>
              <a:rPr lang="en-US" sz="5200" dirty="0">
                <a:solidFill>
                  <a:schemeClr val="dk2"/>
                </a:solidFill>
                <a:latin typeface="Proxima Nova"/>
                <a:ea typeface="Proxima Nova"/>
                <a:cs typeface="Proxima Nova"/>
                <a:sym typeface="Proxima Nova"/>
              </a:rPr>
              <a:t>(1/71) * 0.7 BTC = 0.0098 BTC</a:t>
            </a:r>
            <a:endParaRPr sz="6100" u="sng" dirty="0">
              <a:solidFill>
                <a:schemeClr val="dk2"/>
              </a:solidFill>
              <a:latin typeface="Proxima Nova"/>
              <a:ea typeface="Proxima Nova"/>
              <a:cs typeface="Proxima Nova"/>
              <a:sym typeface="Proxima Nova"/>
            </a:endParaRPr>
          </a:p>
        </p:txBody>
      </p:sp>
      <p:sp>
        <p:nvSpPr>
          <p:cNvPr id="304" name="Google Shape;304;p3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05" name="Google Shape;305;p39"/>
          <p:cNvSpPr txBox="1"/>
          <p:nvPr/>
        </p:nvSpPr>
        <p:spPr>
          <a:xfrm>
            <a:off x="1910203" y="2586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CANNIBALIZATION</a:t>
            </a:r>
            <a:endParaRPr sz="7200" b="1" dirty="0">
              <a:solidFill>
                <a:schemeClr val="bg1"/>
              </a:solidFill>
              <a:latin typeface="Montserrat"/>
              <a:ea typeface="Montserrat"/>
              <a:cs typeface="Montserrat"/>
              <a:sym typeface="Montserrat"/>
            </a:endParaRPr>
          </a:p>
        </p:txBody>
      </p:sp>
      <p:sp>
        <p:nvSpPr>
          <p:cNvPr id="306" name="Google Shape;306;p39"/>
          <p:cNvSpPr txBox="1"/>
          <p:nvPr/>
        </p:nvSpPr>
        <p:spPr>
          <a:xfrm>
            <a:off x="1910203" y="141384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EXAMPLE</a:t>
            </a:r>
            <a:endParaRPr sz="4500" b="1" dirty="0">
              <a:solidFill>
                <a:schemeClr val="accent2"/>
              </a:solidFill>
              <a:latin typeface="Proxima Nova"/>
              <a:ea typeface="Proxima Nova"/>
              <a:cs typeface="Proxima Nova"/>
              <a:sym typeface="Proxima Nova"/>
            </a:endParaRPr>
          </a:p>
        </p:txBody>
      </p:sp>
      <p:graphicFrame>
        <p:nvGraphicFramePr>
          <p:cNvPr id="308" name="Google Shape;308;p39"/>
          <p:cNvGraphicFramePr/>
          <p:nvPr/>
        </p:nvGraphicFramePr>
        <p:xfrm>
          <a:off x="13713275" y="7433575"/>
          <a:ext cx="9734050" cy="3941925"/>
        </p:xfrm>
        <a:graphic>
          <a:graphicData uri="http://schemas.openxmlformats.org/drawingml/2006/table">
            <a:tbl>
              <a:tblPr>
                <a:noFill/>
                <a:tableStyleId>{43E4C664-9026-42D8-8B7F-184CBC75D03D}</a:tableStyleId>
              </a:tblPr>
              <a:tblGrid>
                <a:gridCol w="4867025">
                  <a:extLst>
                    <a:ext uri="{9D8B030D-6E8A-4147-A177-3AD203B41FA5}">
                      <a16:colId xmlns:a16="http://schemas.microsoft.com/office/drawing/2014/main" val="20000"/>
                    </a:ext>
                  </a:extLst>
                </a:gridCol>
                <a:gridCol w="4867025">
                  <a:extLst>
                    <a:ext uri="{9D8B030D-6E8A-4147-A177-3AD203B41FA5}">
                      <a16:colId xmlns:a16="http://schemas.microsoft.com/office/drawing/2014/main" val="20001"/>
                    </a:ext>
                  </a:extLst>
                </a:gridCol>
              </a:tblGrid>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New Hashrate</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31/101 ≈ 30.69%</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Mining Reward</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0.3098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1313975">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Revenue Gain</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0.0098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13"/>
        <p:cNvGrpSpPr/>
        <p:nvPr/>
      </p:nvGrpSpPr>
      <p:grpSpPr>
        <a:xfrm>
          <a:off x="0" y="0"/>
          <a:ext cx="0" cy="0"/>
          <a:chOff x="0" y="0"/>
          <a:chExt cx="0" cy="0"/>
        </a:xfrm>
      </p:grpSpPr>
      <p:sp>
        <p:nvSpPr>
          <p:cNvPr id="314" name="Google Shape;314;p40"/>
          <p:cNvSpPr txBox="1">
            <a:spLocks noGrp="1"/>
          </p:cNvSpPr>
          <p:nvPr>
            <p:ph type="body" idx="4294967295"/>
          </p:nvPr>
        </p:nvSpPr>
        <p:spPr>
          <a:xfrm>
            <a:off x="0" y="2547938"/>
            <a:ext cx="11909425" cy="93281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1100"/>
              <a:buFont typeface="Arial"/>
              <a:buNone/>
            </a:pPr>
            <a:r>
              <a:rPr lang="en-US" sz="4900" b="1" u="sng" dirty="0">
                <a:solidFill>
                  <a:schemeClr val="dk2"/>
                </a:solidFill>
                <a:latin typeface="Proxima Nova"/>
                <a:ea typeface="Proxima Nova"/>
                <a:cs typeface="Proxima Nova"/>
                <a:sym typeface="Proxima Nova"/>
              </a:rPr>
              <a:t>Givens:</a:t>
            </a:r>
            <a:endParaRPr sz="4900" b="1" dirty="0">
              <a:solidFill>
                <a:schemeClr val="dk2"/>
              </a:solidFill>
              <a:latin typeface="Proxima Nova"/>
              <a:ea typeface="Proxima Nova"/>
              <a:cs typeface="Proxima Nova"/>
              <a:sym typeface="Proxima Nova"/>
            </a:endParaRPr>
          </a:p>
          <a:p>
            <a:pPr marL="457200" lvl="0"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We have 30 H/s. Total network is 100 H/s. </a:t>
            </a:r>
            <a:endParaRPr sz="4900" dirty="0">
              <a:solidFill>
                <a:schemeClr val="dk2"/>
              </a:solidFill>
              <a:latin typeface="Proxima Nova"/>
              <a:ea typeface="Proxima Nova"/>
              <a:cs typeface="Proxima Nova"/>
              <a:sym typeface="Proxima Nova"/>
            </a:endParaRPr>
          </a:p>
          <a:p>
            <a:pPr marL="457200" lvl="0"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Assume 1 BTC block reward. All of the following numbers are expected value.</a:t>
            </a:r>
            <a:endParaRPr sz="4900" dirty="0">
              <a:solidFill>
                <a:schemeClr val="dk2"/>
              </a:solidFill>
              <a:latin typeface="Proxima Nova"/>
              <a:ea typeface="Proxima Nova"/>
              <a:cs typeface="Proxima Nova"/>
              <a:sym typeface="Proxima Nova"/>
            </a:endParaRPr>
          </a:p>
          <a:p>
            <a:pPr marL="457200" lvl="0"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30% HR (</a:t>
            </a:r>
            <a:r>
              <a:rPr lang="en-US" sz="4900" dirty="0" err="1">
                <a:solidFill>
                  <a:schemeClr val="dk2"/>
                </a:solidFill>
                <a:latin typeface="Proxima Nova"/>
                <a:ea typeface="Proxima Nova"/>
                <a:cs typeface="Proxima Nova"/>
                <a:sym typeface="Proxima Nova"/>
              </a:rPr>
              <a:t>hashrate</a:t>
            </a:r>
            <a:r>
              <a:rPr lang="en-US" sz="4900" dirty="0">
                <a:solidFill>
                  <a:schemeClr val="dk2"/>
                </a:solidFill>
                <a:latin typeface="Proxima Nova"/>
                <a:ea typeface="Proxima Nova"/>
                <a:cs typeface="Proxima Nova"/>
                <a:sym typeface="Proxima Nova"/>
              </a:rPr>
              <a:t>) </a:t>
            </a:r>
            <a:endParaRPr sz="4900" dirty="0">
              <a:solidFill>
                <a:schemeClr val="dk2"/>
              </a:solidFill>
              <a:latin typeface="Proxima Nova"/>
              <a:ea typeface="Proxima Nova"/>
              <a:cs typeface="Proxima Nova"/>
              <a:sym typeface="Proxima Nova"/>
            </a:endParaRPr>
          </a:p>
          <a:p>
            <a:pPr marL="914400" lvl="1"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 30% MR (Mining Reward) </a:t>
            </a:r>
            <a:endParaRPr sz="4900" dirty="0">
              <a:solidFill>
                <a:schemeClr val="dk2"/>
              </a:solidFill>
              <a:latin typeface="Proxima Nova"/>
              <a:ea typeface="Proxima Nova"/>
              <a:cs typeface="Proxima Nova"/>
              <a:sym typeface="Proxima Nova"/>
            </a:endParaRPr>
          </a:p>
          <a:p>
            <a:pPr marL="914400" lvl="1"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 0.3 BTC</a:t>
            </a:r>
            <a:endParaRPr sz="49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9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US" sz="4900" dirty="0">
                <a:solidFill>
                  <a:schemeClr val="dk2"/>
                </a:solidFill>
                <a:latin typeface="Proxima Nova"/>
                <a:ea typeface="Proxima Nova"/>
                <a:cs typeface="Proxima Nova"/>
                <a:sym typeface="Proxima Nova"/>
              </a:rPr>
              <a:t>Let’s say we buy more mining equipment, worth 1 H/s</a:t>
            </a:r>
            <a:endParaRPr sz="4900" dirty="0">
              <a:solidFill>
                <a:schemeClr val="dk2"/>
              </a:solidFill>
              <a:latin typeface="Proxima Nova"/>
              <a:ea typeface="Proxima Nova"/>
              <a:cs typeface="Proxima Nova"/>
              <a:sym typeface="Proxima Nova"/>
            </a:endParaRPr>
          </a:p>
          <a:p>
            <a:pPr marL="0" lvl="0" indent="0" algn="l" rtl="0">
              <a:spcBef>
                <a:spcPts val="2700"/>
              </a:spcBef>
              <a:spcAft>
                <a:spcPts val="2700"/>
              </a:spcAft>
              <a:buNone/>
            </a:pPr>
            <a:endParaRPr sz="4900" u="sng" dirty="0">
              <a:latin typeface="Proxima Nova"/>
              <a:ea typeface="Proxima Nova"/>
              <a:cs typeface="Proxima Nova"/>
              <a:sym typeface="Proxima Nova"/>
            </a:endParaRPr>
          </a:p>
        </p:txBody>
      </p:sp>
      <p:sp>
        <p:nvSpPr>
          <p:cNvPr id="315" name="Google Shape;315;p40"/>
          <p:cNvSpPr txBox="1">
            <a:spLocks noGrp="1"/>
          </p:cNvSpPr>
          <p:nvPr>
            <p:ph type="body" idx="4294967295"/>
          </p:nvPr>
        </p:nvSpPr>
        <p:spPr>
          <a:xfrm>
            <a:off x="12696825" y="2081213"/>
            <a:ext cx="11680825" cy="11049000"/>
          </a:xfrm>
          <a:prstGeom prst="rect">
            <a:avLst/>
          </a:prstGeom>
          <a:noFill/>
          <a:ln>
            <a:noFill/>
          </a:ln>
        </p:spPr>
        <p:txBody>
          <a:bodyPr spcFirstLastPara="1" wrap="square" lIns="243750" tIns="243750" rIns="243750" bIns="243750" anchor="b" anchorCtr="0">
            <a:noAutofit/>
          </a:bodyPr>
          <a:lstStyle/>
          <a:p>
            <a:pPr marL="0" lvl="0" indent="0" algn="l" rtl="0">
              <a:spcBef>
                <a:spcPts val="0"/>
              </a:spcBef>
              <a:spcAft>
                <a:spcPts val="0"/>
              </a:spcAft>
              <a:buNone/>
            </a:pPr>
            <a:r>
              <a:rPr lang="en-US" sz="4000" b="1" dirty="0">
                <a:solidFill>
                  <a:schemeClr val="dk2"/>
                </a:solidFill>
                <a:latin typeface="Proxima Nova"/>
                <a:ea typeface="Proxima Nova"/>
                <a:cs typeface="Proxima Nova"/>
                <a:sym typeface="Proxima Nova"/>
              </a:rPr>
              <a:t>More profitable to cannibalize pools than mine honestly</a:t>
            </a:r>
            <a:endParaRPr sz="4000" b="1"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000" b="1" dirty="0">
              <a:solidFill>
                <a:schemeClr val="dk2"/>
              </a:solidFill>
              <a:latin typeface="Proxima Nova"/>
              <a:ea typeface="Proxima Nova"/>
              <a:cs typeface="Proxima Nova"/>
              <a:sym typeface="Proxima Nova"/>
            </a:endParaRPr>
          </a:p>
        </p:txBody>
      </p:sp>
      <p:sp>
        <p:nvSpPr>
          <p:cNvPr id="316" name="Google Shape;316;p4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17" name="Google Shape;317;p40"/>
          <p:cNvSpPr txBox="1"/>
          <p:nvPr/>
        </p:nvSpPr>
        <p:spPr>
          <a:xfrm>
            <a:off x="2768607" y="4862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CANNIBALIZATION</a:t>
            </a:r>
            <a:endParaRPr sz="7200" b="1" dirty="0">
              <a:solidFill>
                <a:schemeClr val="bg1"/>
              </a:solidFill>
              <a:latin typeface="Montserrat"/>
              <a:ea typeface="Montserrat"/>
              <a:cs typeface="Montserrat"/>
              <a:sym typeface="Montserrat"/>
            </a:endParaRPr>
          </a:p>
        </p:txBody>
      </p:sp>
      <p:sp>
        <p:nvSpPr>
          <p:cNvPr id="318" name="Google Shape;318;p40"/>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EXAMPLE</a:t>
            </a:r>
            <a:endParaRPr sz="4500" b="1" dirty="0">
              <a:solidFill>
                <a:schemeClr val="accent2"/>
              </a:solidFill>
              <a:latin typeface="Proxima Nova"/>
              <a:ea typeface="Proxima Nova"/>
              <a:cs typeface="Proxima Nova"/>
              <a:sym typeface="Proxima Nova"/>
            </a:endParaRPr>
          </a:p>
        </p:txBody>
      </p:sp>
      <p:graphicFrame>
        <p:nvGraphicFramePr>
          <p:cNvPr id="320" name="Google Shape;320;p40"/>
          <p:cNvGraphicFramePr/>
          <p:nvPr/>
        </p:nvGraphicFramePr>
        <p:xfrm>
          <a:off x="13713275" y="6664200"/>
          <a:ext cx="9137150" cy="3398100"/>
        </p:xfrm>
        <a:graphic>
          <a:graphicData uri="http://schemas.openxmlformats.org/drawingml/2006/table">
            <a:tbl>
              <a:tblPr>
                <a:noFill/>
                <a:tableStyleId>{43E4C664-9026-42D8-8B7F-184CBC75D03D}</a:tableStyleId>
              </a:tblPr>
              <a:tblGrid>
                <a:gridCol w="4568575">
                  <a:extLst>
                    <a:ext uri="{9D8B030D-6E8A-4147-A177-3AD203B41FA5}">
                      <a16:colId xmlns:a16="http://schemas.microsoft.com/office/drawing/2014/main" val="20000"/>
                    </a:ext>
                  </a:extLst>
                </a:gridCol>
                <a:gridCol w="4568575">
                  <a:extLst>
                    <a:ext uri="{9D8B030D-6E8A-4147-A177-3AD203B41FA5}">
                      <a16:colId xmlns:a16="http://schemas.microsoft.com/office/drawing/2014/main" val="20001"/>
                    </a:ext>
                  </a:extLst>
                </a:gridCol>
              </a:tblGrid>
              <a:tr h="1132700">
                <a:tc gridSpan="2">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Cheat</a:t>
                      </a:r>
                      <a:endParaRPr sz="4800">
                        <a:latin typeface="Proxima Nova"/>
                        <a:ea typeface="Proxima Nova"/>
                        <a:cs typeface="Proxima Nova"/>
                        <a:sym typeface="Proxima Nova"/>
                      </a:endParaRPr>
                    </a:p>
                  </a:txBody>
                  <a:tcPr marL="91425" marR="91425" marT="91425" marB="91425" anchor="ctr"/>
                </a:tc>
                <a:tc hMerge="1">
                  <a:txBody>
                    <a:bodyPr/>
                    <a:lstStyle/>
                    <a:p>
                      <a:endParaRPr lang="hu-HU"/>
                    </a:p>
                  </a:txBody>
                  <a:tcPr/>
                </a:tc>
                <a:extLst>
                  <a:ext uri="{0D108BD9-81ED-4DB2-BD59-A6C34878D82A}">
                    <a16:rowId xmlns:a16="http://schemas.microsoft.com/office/drawing/2014/main" val="10000"/>
                  </a:ext>
                </a:extLst>
              </a:tr>
              <a:tr h="1132700">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Mining Reward</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b="1">
                          <a:latin typeface="Proxima Nova"/>
                          <a:ea typeface="Proxima Nova"/>
                          <a:cs typeface="Proxima Nova"/>
                          <a:sym typeface="Proxima Nova"/>
                        </a:rPr>
                        <a:t>0.3098 BTC</a:t>
                      </a:r>
                      <a:endParaRPr sz="4800" b="1">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1132700">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Revenue Gain</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b="1">
                          <a:latin typeface="Proxima Nova"/>
                          <a:ea typeface="Proxima Nova"/>
                          <a:cs typeface="Proxima Nova"/>
                          <a:sym typeface="Proxima Nova"/>
                        </a:rPr>
                        <a:t>0.0098 BTC</a:t>
                      </a:r>
                      <a:endParaRPr sz="4800" b="1">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bl>
          </a:graphicData>
        </a:graphic>
      </p:graphicFrame>
      <p:graphicFrame>
        <p:nvGraphicFramePr>
          <p:cNvPr id="321" name="Google Shape;321;p40"/>
          <p:cNvGraphicFramePr/>
          <p:nvPr/>
        </p:nvGraphicFramePr>
        <p:xfrm>
          <a:off x="13713275" y="2674000"/>
          <a:ext cx="9137150" cy="3398100"/>
        </p:xfrm>
        <a:graphic>
          <a:graphicData uri="http://schemas.openxmlformats.org/drawingml/2006/table">
            <a:tbl>
              <a:tblPr>
                <a:noFill/>
                <a:tableStyleId>{43E4C664-9026-42D8-8B7F-184CBC75D03D}</a:tableStyleId>
              </a:tblPr>
              <a:tblGrid>
                <a:gridCol w="4568575">
                  <a:extLst>
                    <a:ext uri="{9D8B030D-6E8A-4147-A177-3AD203B41FA5}">
                      <a16:colId xmlns:a16="http://schemas.microsoft.com/office/drawing/2014/main" val="20000"/>
                    </a:ext>
                  </a:extLst>
                </a:gridCol>
                <a:gridCol w="4568575">
                  <a:extLst>
                    <a:ext uri="{9D8B030D-6E8A-4147-A177-3AD203B41FA5}">
                      <a16:colId xmlns:a16="http://schemas.microsoft.com/office/drawing/2014/main" val="20001"/>
                    </a:ext>
                  </a:extLst>
                </a:gridCol>
              </a:tblGrid>
              <a:tr h="1132700">
                <a:tc gridSpan="2">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Honest</a:t>
                      </a:r>
                      <a:endParaRPr sz="4800">
                        <a:latin typeface="Proxima Nova"/>
                        <a:ea typeface="Proxima Nova"/>
                        <a:cs typeface="Proxima Nova"/>
                        <a:sym typeface="Proxima Nova"/>
                      </a:endParaRPr>
                    </a:p>
                  </a:txBody>
                  <a:tcPr marL="91425" marR="91425" marT="91425" marB="91425" anchor="ctr"/>
                </a:tc>
                <a:tc hMerge="1">
                  <a:txBody>
                    <a:bodyPr/>
                    <a:lstStyle/>
                    <a:p>
                      <a:endParaRPr lang="hu-HU"/>
                    </a:p>
                  </a:txBody>
                  <a:tcPr/>
                </a:tc>
                <a:extLst>
                  <a:ext uri="{0D108BD9-81ED-4DB2-BD59-A6C34878D82A}">
                    <a16:rowId xmlns:a16="http://schemas.microsoft.com/office/drawing/2014/main" val="10000"/>
                  </a:ext>
                </a:extLst>
              </a:tr>
              <a:tr h="1132700">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Mining Reward</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solidFill>
                            <a:schemeClr val="dk2"/>
                          </a:solidFill>
                          <a:latin typeface="Proxima Nova"/>
                          <a:ea typeface="Proxima Nova"/>
                          <a:cs typeface="Proxima Nova"/>
                          <a:sym typeface="Proxima Nova"/>
                        </a:rPr>
                        <a:t>0.3069</a:t>
                      </a:r>
                      <a:r>
                        <a:rPr lang="en-US" sz="4800">
                          <a:latin typeface="Proxima Nova"/>
                          <a:ea typeface="Proxima Nova"/>
                          <a:cs typeface="Proxima Nova"/>
                          <a:sym typeface="Proxima Nova"/>
                        </a:rPr>
                        <a:t>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1132700">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Revenue Gain</a:t>
                      </a:r>
                      <a:endParaRPr sz="4800">
                        <a:latin typeface="Proxima Nova"/>
                        <a:ea typeface="Proxima Nova"/>
                        <a:cs typeface="Proxima Nova"/>
                        <a:sym typeface="Proxima Nova"/>
                      </a:endParaRPr>
                    </a:p>
                  </a:txBody>
                  <a:tcPr marL="91425" marR="91425" marT="91425" marB="91425" anchor="ctr"/>
                </a:tc>
                <a:tc>
                  <a:txBody>
                    <a:bodyPr/>
                    <a:lstStyle/>
                    <a:p>
                      <a:pPr marL="0" lvl="0" indent="0" algn="ctr" rtl="0">
                        <a:lnSpc>
                          <a:spcPct val="115000"/>
                        </a:lnSpc>
                        <a:spcBef>
                          <a:spcPts val="0"/>
                        </a:spcBef>
                        <a:spcAft>
                          <a:spcPts val="0"/>
                        </a:spcAft>
                        <a:buNone/>
                      </a:pPr>
                      <a:r>
                        <a:rPr lang="en-US" sz="4800">
                          <a:latin typeface="Proxima Nova"/>
                          <a:ea typeface="Proxima Nova"/>
                          <a:cs typeface="Proxima Nova"/>
                          <a:sym typeface="Proxima Nova"/>
                        </a:rPr>
                        <a:t>0.0069 BTC</a:t>
                      </a:r>
                      <a:endParaRPr sz="4800">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26"/>
        <p:cNvGrpSpPr/>
        <p:nvPr/>
      </p:nvGrpSpPr>
      <p:grpSpPr>
        <a:xfrm>
          <a:off x="0" y="0"/>
          <a:ext cx="0" cy="0"/>
          <a:chOff x="0" y="0"/>
          <a:chExt cx="0" cy="0"/>
        </a:xfrm>
      </p:grpSpPr>
      <p:pic>
        <p:nvPicPr>
          <p:cNvPr id="327" name="Google Shape;327;p41"/>
          <p:cNvPicPr preferRelativeResize="0"/>
          <p:nvPr/>
        </p:nvPicPr>
        <p:blipFill>
          <a:blip r:embed="rId5">
            <a:alphaModFix/>
          </a:blip>
          <a:stretch>
            <a:fillRect/>
          </a:stretch>
        </p:blipFill>
        <p:spPr>
          <a:xfrm>
            <a:off x="13934570" y="3612588"/>
            <a:ext cx="10062179" cy="7402351"/>
          </a:xfrm>
          <a:prstGeom prst="rect">
            <a:avLst/>
          </a:prstGeom>
          <a:noFill/>
          <a:ln>
            <a:noFill/>
          </a:ln>
        </p:spPr>
      </p:pic>
      <p:sp>
        <p:nvSpPr>
          <p:cNvPr id="328" name="Google Shape;328;p41"/>
          <p:cNvSpPr txBox="1">
            <a:spLocks noGrp="1"/>
          </p:cNvSpPr>
          <p:nvPr>
            <p:ph type="body" idx="4294967295"/>
          </p:nvPr>
        </p:nvSpPr>
        <p:spPr>
          <a:xfrm>
            <a:off x="0" y="1816100"/>
            <a:ext cx="13547725" cy="7831138"/>
          </a:xfrm>
          <a:prstGeom prst="rect">
            <a:avLst/>
          </a:prstGeom>
          <a:noFill/>
          <a:ln>
            <a:noFill/>
          </a:ln>
        </p:spPr>
        <p:txBody>
          <a:bodyPr spcFirstLastPara="1" wrap="square" lIns="243750" tIns="243750" rIns="243750" bIns="243750" anchor="t" anchorCtr="0">
            <a:noAutofit/>
          </a:bodyPr>
          <a:lstStyle/>
          <a:p>
            <a:pPr marL="1219200" lvl="0" indent="-996950" algn="l" rtl="0">
              <a:spcBef>
                <a:spcPts val="0"/>
              </a:spcBef>
              <a:spcAft>
                <a:spcPts val="0"/>
              </a:spcAft>
              <a:buClr>
                <a:schemeClr val="dk2"/>
              </a:buClr>
              <a:buSzPts val="6100"/>
              <a:buFont typeface="Proxima Nova"/>
              <a:buChar char="●"/>
            </a:pPr>
            <a:r>
              <a:rPr lang="en-US" sz="6100" dirty="0">
                <a:solidFill>
                  <a:schemeClr val="dk2"/>
                </a:solidFill>
                <a:latin typeface="Proxima Nova"/>
                <a:ea typeface="Proxima Nova"/>
                <a:cs typeface="Proxima Nova"/>
                <a:sym typeface="Proxima Nova"/>
              </a:rPr>
              <a:t>Attack decisions resemble an iterative game</a:t>
            </a:r>
            <a:endParaRPr sz="6100" dirty="0">
              <a:solidFill>
                <a:schemeClr val="dk2"/>
              </a:solidFill>
              <a:latin typeface="Proxima Nova"/>
              <a:ea typeface="Proxima Nova"/>
              <a:cs typeface="Proxima Nova"/>
              <a:sym typeface="Proxima Nova"/>
            </a:endParaRPr>
          </a:p>
          <a:p>
            <a:pPr marL="2438400" lvl="1" indent="-996950" algn="l" rtl="0">
              <a:spcBef>
                <a:spcPts val="0"/>
              </a:spcBef>
              <a:spcAft>
                <a:spcPts val="0"/>
              </a:spcAft>
              <a:buClr>
                <a:schemeClr val="dk2"/>
              </a:buClr>
              <a:buSzPts val="6100"/>
              <a:buFont typeface="Proxima Nova"/>
              <a:buChar char="○"/>
            </a:pPr>
            <a:r>
              <a:rPr lang="en-US" sz="6100" dirty="0">
                <a:solidFill>
                  <a:schemeClr val="dk2"/>
                </a:solidFill>
                <a:latin typeface="Proxima Nova"/>
                <a:ea typeface="Proxima Nova"/>
                <a:cs typeface="Proxima Nova"/>
                <a:sym typeface="Proxima Nova"/>
              </a:rPr>
              <a:t>Two main players: Pool 1 and Pool 2</a:t>
            </a:r>
            <a:endParaRPr sz="6100" dirty="0">
              <a:solidFill>
                <a:schemeClr val="dk2"/>
              </a:solidFill>
              <a:latin typeface="Proxima Nova"/>
              <a:ea typeface="Proxima Nova"/>
              <a:cs typeface="Proxima Nova"/>
              <a:sym typeface="Proxima Nova"/>
            </a:endParaRPr>
          </a:p>
          <a:p>
            <a:pPr marL="1219200" lvl="0" indent="-996950" algn="l" rtl="0">
              <a:spcBef>
                <a:spcPts val="0"/>
              </a:spcBef>
              <a:spcAft>
                <a:spcPts val="0"/>
              </a:spcAft>
              <a:buClr>
                <a:schemeClr val="dk2"/>
              </a:buClr>
              <a:buSzPts val="6100"/>
              <a:buFont typeface="Proxima Nova"/>
              <a:buChar char="●"/>
            </a:pPr>
            <a:r>
              <a:rPr lang="en-US" sz="6100" dirty="0">
                <a:solidFill>
                  <a:schemeClr val="dk2"/>
                </a:solidFill>
                <a:latin typeface="Proxima Nova"/>
                <a:ea typeface="Proxima Nova"/>
                <a:cs typeface="Proxima Nova"/>
                <a:sym typeface="Proxima Nova"/>
              </a:rPr>
              <a:t>Each iteration of the game is a case of the Prisoner’s Dilemma</a:t>
            </a:r>
            <a:endParaRPr sz="6100" dirty="0">
              <a:solidFill>
                <a:schemeClr val="dk2"/>
              </a:solidFill>
              <a:latin typeface="Proxima Nova"/>
              <a:ea typeface="Proxima Nova"/>
              <a:cs typeface="Proxima Nova"/>
              <a:sym typeface="Proxima Nova"/>
            </a:endParaRPr>
          </a:p>
          <a:p>
            <a:pPr marL="2438400" lvl="1" indent="-996950" algn="l" rtl="0">
              <a:spcBef>
                <a:spcPts val="0"/>
              </a:spcBef>
              <a:spcAft>
                <a:spcPts val="0"/>
              </a:spcAft>
              <a:buClr>
                <a:schemeClr val="dk2"/>
              </a:buClr>
              <a:buSzPts val="6100"/>
              <a:buFont typeface="Proxima Nova"/>
              <a:buChar char="○"/>
            </a:pPr>
            <a:r>
              <a:rPr lang="en-US" sz="6100" dirty="0">
                <a:solidFill>
                  <a:schemeClr val="dk2"/>
                </a:solidFill>
                <a:latin typeface="Proxima Nova"/>
                <a:ea typeface="Proxima Nova"/>
                <a:cs typeface="Proxima Nova"/>
                <a:sym typeface="Proxima Nova"/>
              </a:rPr>
              <a:t>Choose between attacking or not attacking</a:t>
            </a:r>
            <a:endParaRPr sz="6100" dirty="0">
              <a:solidFill>
                <a:schemeClr val="dk2"/>
              </a:solidFill>
              <a:latin typeface="Proxima Nova"/>
              <a:ea typeface="Proxima Nova"/>
              <a:cs typeface="Proxima Nova"/>
              <a:sym typeface="Proxima Nova"/>
            </a:endParaRPr>
          </a:p>
        </p:txBody>
      </p:sp>
      <p:sp>
        <p:nvSpPr>
          <p:cNvPr id="330" name="Google Shape;330;p4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32" name="Google Shape;332;p41"/>
          <p:cNvSpPr txBox="1"/>
          <p:nvPr/>
        </p:nvSpPr>
        <p:spPr>
          <a:xfrm>
            <a:off x="2008825" y="1234925"/>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THE GAME OF LIFE</a:t>
            </a:r>
            <a:endParaRPr sz="4500" b="1" dirty="0">
              <a:solidFill>
                <a:schemeClr val="accent2"/>
              </a:solidFill>
              <a:latin typeface="Proxima Nova"/>
              <a:ea typeface="Proxima Nova"/>
              <a:cs typeface="Proxima Nova"/>
              <a:sym typeface="Proxima Nova"/>
            </a:endParaRPr>
          </a:p>
        </p:txBody>
      </p:sp>
      <p:sp>
        <p:nvSpPr>
          <p:cNvPr id="2" name="Google Shape;355;p43">
            <a:extLst>
              <a:ext uri="{FF2B5EF4-FFF2-40B4-BE49-F238E27FC236}">
                <a16:creationId xmlns:a16="http://schemas.microsoft.com/office/drawing/2014/main" id="{1A07DC13-72A3-AB01-F776-03C048CD180C}"/>
              </a:ext>
            </a:extLst>
          </p:cNvPr>
          <p:cNvSpPr txBox="1"/>
          <p:nvPr/>
        </p:nvSpPr>
        <p:spPr>
          <a:xfrm>
            <a:off x="2076552" y="12660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WARS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37"/>
        <p:cNvGrpSpPr/>
        <p:nvPr/>
      </p:nvGrpSpPr>
      <p:grpSpPr>
        <a:xfrm>
          <a:off x="0" y="0"/>
          <a:ext cx="0" cy="0"/>
          <a:chOff x="0" y="0"/>
          <a:chExt cx="0" cy="0"/>
        </a:xfrm>
      </p:grpSpPr>
      <p:sp>
        <p:nvSpPr>
          <p:cNvPr id="338" name="Google Shape;338;p42"/>
          <p:cNvSpPr txBox="1">
            <a:spLocks noGrp="1"/>
          </p:cNvSpPr>
          <p:nvPr>
            <p:ph type="body" idx="4294967295"/>
          </p:nvPr>
        </p:nvSpPr>
        <p:spPr>
          <a:xfrm>
            <a:off x="0" y="2546133"/>
            <a:ext cx="13295313" cy="9242425"/>
          </a:xfrm>
          <a:prstGeom prst="rect">
            <a:avLst/>
          </a:prstGeom>
          <a:noFill/>
          <a:ln>
            <a:noFill/>
          </a:ln>
        </p:spPr>
        <p:txBody>
          <a:bodyPr spcFirstLastPara="1" wrap="square" lIns="243750" tIns="243750" rIns="243750" bIns="243750" anchor="t" anchorCtr="0">
            <a:noAutofit/>
          </a:bodyPr>
          <a:lstStyle/>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If Pool 1 chooses to attack Pool 2, Pool 1 gains revenue, </a:t>
            </a:r>
            <a:r>
              <a:rPr lang="hu-HU" sz="4800" dirty="0">
                <a:solidFill>
                  <a:schemeClr val="dk2"/>
                </a:solidFill>
                <a:latin typeface="Proxima Nova"/>
                <a:ea typeface="Proxima Nova"/>
                <a:cs typeface="Proxima Nova"/>
                <a:sym typeface="Proxima Nova"/>
              </a:rPr>
              <a:t>and </a:t>
            </a:r>
            <a:r>
              <a:rPr lang="en-US" sz="4800" dirty="0">
                <a:solidFill>
                  <a:schemeClr val="dk2"/>
                </a:solidFill>
                <a:latin typeface="Proxima Nova"/>
                <a:ea typeface="Proxima Nova"/>
                <a:cs typeface="Proxima Nova"/>
                <a:sym typeface="Proxima Nova"/>
              </a:rPr>
              <a:t>Pool 2 loses revenue</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Pool 2 can retaliate by attacking Pool 1 and gaining more revenue</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Thus, attacking is the dominant strategy in each iteration</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Therefore</a:t>
            </a:r>
            <a:r>
              <a:rPr lang="hu-HU" sz="4800" dirty="0">
                <a:solidFill>
                  <a:schemeClr val="dk2"/>
                </a:solidFill>
                <a:latin typeface="Proxima Nova"/>
                <a:ea typeface="Proxima Nova"/>
                <a:cs typeface="Proxima Nova"/>
                <a:sym typeface="Proxima Nova"/>
              </a:rPr>
              <a:t>,</a:t>
            </a:r>
            <a:r>
              <a:rPr lang="en-US" sz="4800" dirty="0">
                <a:solidFill>
                  <a:schemeClr val="dk2"/>
                </a:solidFill>
                <a:latin typeface="Proxima Nova"/>
                <a:ea typeface="Proxima Nova"/>
                <a:cs typeface="Proxima Nova"/>
                <a:sym typeface="Proxima Nova"/>
              </a:rPr>
              <a:t> if both Pool 1 and Pool 2 attack each other, they will be at a Nash Equilibrium</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b="1" dirty="0">
                <a:solidFill>
                  <a:schemeClr val="dk2"/>
                </a:solidFill>
                <a:latin typeface="Proxima Nova"/>
                <a:ea typeface="Proxima Nova"/>
                <a:cs typeface="Proxima Nova"/>
                <a:sym typeface="Proxima Nova"/>
              </a:rPr>
              <a:t>Both will earn less than they would have if neither attacked.</a:t>
            </a:r>
            <a:endParaRPr sz="4800" dirty="0">
              <a:solidFill>
                <a:schemeClr val="dk2"/>
              </a:solidFill>
              <a:latin typeface="Proxima Nova"/>
              <a:ea typeface="Proxima Nova"/>
              <a:cs typeface="Proxima Nova"/>
              <a:sym typeface="Proxima Nova"/>
            </a:endParaRPr>
          </a:p>
        </p:txBody>
      </p:sp>
      <p:pic>
        <p:nvPicPr>
          <p:cNvPr id="340" name="Google Shape;340;p42"/>
          <p:cNvPicPr preferRelativeResize="0"/>
          <p:nvPr/>
        </p:nvPicPr>
        <p:blipFill>
          <a:blip r:embed="rId5">
            <a:alphaModFix/>
          </a:blip>
          <a:stretch>
            <a:fillRect/>
          </a:stretch>
        </p:blipFill>
        <p:spPr>
          <a:xfrm>
            <a:off x="13902245" y="4721931"/>
            <a:ext cx="10206608" cy="7421001"/>
          </a:xfrm>
          <a:prstGeom prst="rect">
            <a:avLst/>
          </a:prstGeom>
          <a:noFill/>
          <a:ln>
            <a:noFill/>
          </a:ln>
        </p:spPr>
      </p:pic>
      <p:pic>
        <p:nvPicPr>
          <p:cNvPr id="341" name="Google Shape;341;p42"/>
          <p:cNvPicPr preferRelativeResize="0"/>
          <p:nvPr/>
        </p:nvPicPr>
        <p:blipFill>
          <a:blip r:embed="rId6">
            <a:alphaModFix/>
          </a:blip>
          <a:stretch>
            <a:fillRect/>
          </a:stretch>
        </p:blipFill>
        <p:spPr>
          <a:xfrm>
            <a:off x="14125121" y="2546133"/>
            <a:ext cx="10206610" cy="1711418"/>
          </a:xfrm>
          <a:prstGeom prst="rect">
            <a:avLst/>
          </a:prstGeom>
          <a:noFill/>
          <a:ln>
            <a:noFill/>
          </a:ln>
        </p:spPr>
      </p:pic>
      <p:sp>
        <p:nvSpPr>
          <p:cNvPr id="342" name="Google Shape;342;p4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44" name="Google Shape;344;p42"/>
          <p:cNvSpPr txBox="1"/>
          <p:nvPr/>
        </p:nvSpPr>
        <p:spPr>
          <a:xfrm>
            <a:off x="2008825" y="1151642"/>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NASH EQUILIBRIUM</a:t>
            </a:r>
            <a:endParaRPr sz="4500" b="1" dirty="0">
              <a:solidFill>
                <a:schemeClr val="accent2"/>
              </a:solidFill>
              <a:latin typeface="Proxima Nova"/>
              <a:ea typeface="Proxima Nova"/>
              <a:cs typeface="Proxima Nova"/>
              <a:sym typeface="Proxima Nova"/>
            </a:endParaRPr>
          </a:p>
        </p:txBody>
      </p:sp>
      <p:sp>
        <p:nvSpPr>
          <p:cNvPr id="2" name="Google Shape;355;p43">
            <a:extLst>
              <a:ext uri="{FF2B5EF4-FFF2-40B4-BE49-F238E27FC236}">
                <a16:creationId xmlns:a16="http://schemas.microsoft.com/office/drawing/2014/main" id="{AF5D6FF6-BBD7-7834-7FA6-B22FA1D9FB8E}"/>
              </a:ext>
            </a:extLst>
          </p:cNvPr>
          <p:cNvSpPr txBox="1"/>
          <p:nvPr/>
        </p:nvSpPr>
        <p:spPr>
          <a:xfrm>
            <a:off x="2076552" y="12660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WARS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49"/>
        <p:cNvGrpSpPr/>
        <p:nvPr/>
      </p:nvGrpSpPr>
      <p:grpSpPr>
        <a:xfrm>
          <a:off x="0" y="0"/>
          <a:ext cx="0" cy="0"/>
          <a:chOff x="0" y="0"/>
          <a:chExt cx="0" cy="0"/>
        </a:xfrm>
      </p:grpSpPr>
      <p:pic>
        <p:nvPicPr>
          <p:cNvPr id="350" name="Google Shape;350;p43"/>
          <p:cNvPicPr preferRelativeResize="0"/>
          <p:nvPr/>
        </p:nvPicPr>
        <p:blipFill>
          <a:blip r:embed="rId5">
            <a:alphaModFix/>
          </a:blip>
          <a:stretch>
            <a:fillRect/>
          </a:stretch>
        </p:blipFill>
        <p:spPr>
          <a:xfrm>
            <a:off x="13902245" y="4721931"/>
            <a:ext cx="10206608" cy="7421001"/>
          </a:xfrm>
          <a:prstGeom prst="rect">
            <a:avLst/>
          </a:prstGeom>
          <a:noFill/>
          <a:ln>
            <a:noFill/>
          </a:ln>
        </p:spPr>
      </p:pic>
      <p:sp>
        <p:nvSpPr>
          <p:cNvPr id="351" name="Google Shape;351;p43"/>
          <p:cNvSpPr txBox="1">
            <a:spLocks noGrp="1"/>
          </p:cNvSpPr>
          <p:nvPr>
            <p:ph type="body" idx="4294967295"/>
          </p:nvPr>
        </p:nvSpPr>
        <p:spPr>
          <a:xfrm>
            <a:off x="0" y="2264400"/>
            <a:ext cx="14352588" cy="9242425"/>
          </a:xfrm>
          <a:prstGeom prst="rect">
            <a:avLst/>
          </a:prstGeom>
          <a:noFill/>
          <a:ln>
            <a:noFill/>
          </a:ln>
        </p:spPr>
        <p:txBody>
          <a:bodyPr spcFirstLastPara="1" wrap="square" lIns="243750" tIns="243750" rIns="243750" bIns="243750" anchor="t" anchorCtr="0">
            <a:noAutofit/>
          </a:bodyPr>
          <a:lstStyle/>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No-pool-attacks </a:t>
            </a:r>
            <a:r>
              <a:rPr lang="hu-HU" sz="4800" dirty="0" err="1">
                <a:solidFill>
                  <a:schemeClr val="dk2"/>
                </a:solidFill>
                <a:latin typeface="Proxima Nova"/>
                <a:ea typeface="Proxima Nova"/>
                <a:cs typeface="Proxima Nova"/>
                <a:sym typeface="Proxima Nova"/>
              </a:rPr>
              <a:t>are</a:t>
            </a:r>
            <a:r>
              <a:rPr lang="en-US" sz="4800" dirty="0">
                <a:solidFill>
                  <a:schemeClr val="dk2"/>
                </a:solidFill>
                <a:latin typeface="Proxima Nova"/>
                <a:ea typeface="Proxima Nova"/>
                <a:cs typeface="Proxima Nova"/>
                <a:sym typeface="Proxima Nova"/>
              </a:rPr>
              <a:t> not a Nash equilibrium</a:t>
            </a:r>
            <a:endParaRPr sz="48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300" dirty="0">
                <a:solidFill>
                  <a:schemeClr val="dk2"/>
                </a:solidFill>
                <a:latin typeface="Proxima Nova"/>
                <a:ea typeface="Proxima Nova"/>
                <a:cs typeface="Proxima Nova"/>
                <a:sym typeface="Proxima Nova"/>
              </a:rPr>
              <a:t>If none of the other pools attack, a pool can increase its revenue by attacking the others</a:t>
            </a:r>
            <a:endParaRPr sz="43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But if the pools agree not to attack, both (or all) benefit in the long run.</a:t>
            </a:r>
            <a:endParaRPr sz="48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300" dirty="0">
                <a:solidFill>
                  <a:schemeClr val="dk2"/>
                </a:solidFill>
                <a:latin typeface="Proxima Nova"/>
                <a:ea typeface="Proxima Nova"/>
                <a:cs typeface="Proxima Nova"/>
                <a:sym typeface="Proxima Nova"/>
              </a:rPr>
              <a:t>However, this is an unstable situation since</a:t>
            </a:r>
            <a:r>
              <a:rPr lang="hu-HU" sz="4300" dirty="0">
                <a:solidFill>
                  <a:schemeClr val="dk2"/>
                </a:solidFill>
                <a:latin typeface="Proxima Nova"/>
                <a:ea typeface="Proxima Nova"/>
                <a:cs typeface="Proxima Nova"/>
                <a:sym typeface="Proxima Nova"/>
              </a:rPr>
              <a:t>,</a:t>
            </a:r>
            <a:r>
              <a:rPr lang="en-US" sz="4300" dirty="0">
                <a:solidFill>
                  <a:schemeClr val="dk2"/>
                </a:solidFill>
                <a:latin typeface="Proxima Nova"/>
                <a:ea typeface="Proxima Nova"/>
                <a:cs typeface="Proxima Nova"/>
                <a:sym typeface="Proxima Nova"/>
              </a:rPr>
              <a:t> on a practical level</a:t>
            </a:r>
            <a:r>
              <a:rPr lang="hu-HU" sz="4300" dirty="0">
                <a:solidFill>
                  <a:schemeClr val="dk2"/>
                </a:solidFill>
                <a:latin typeface="Proxima Nova"/>
                <a:ea typeface="Proxima Nova"/>
                <a:cs typeface="Proxima Nova"/>
                <a:sym typeface="Proxima Nova"/>
              </a:rPr>
              <a:t>,</a:t>
            </a:r>
            <a:r>
              <a:rPr lang="en-US" sz="4300" dirty="0">
                <a:solidFill>
                  <a:schemeClr val="dk2"/>
                </a:solidFill>
                <a:latin typeface="Proxima Nova"/>
                <a:ea typeface="Proxima Nova"/>
                <a:cs typeface="Proxima Nova"/>
                <a:sym typeface="Proxima Nova"/>
              </a:rPr>
              <a:t> you can attack another pool anonymously</a:t>
            </a:r>
            <a:endParaRPr sz="43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If pools can detect attacks</a:t>
            </a:r>
            <a:r>
              <a:rPr lang="hu-HU" sz="4800" dirty="0">
                <a:solidFill>
                  <a:schemeClr val="dk2"/>
                </a:solidFill>
                <a:latin typeface="Proxima Nova"/>
                <a:ea typeface="Proxima Nova"/>
                <a:cs typeface="Proxima Nova"/>
                <a:sym typeface="Proxima Nova"/>
              </a:rPr>
              <a:t>,</a:t>
            </a:r>
            <a:r>
              <a:rPr lang="en-US" sz="4800" dirty="0">
                <a:solidFill>
                  <a:schemeClr val="dk2"/>
                </a:solidFill>
                <a:latin typeface="Proxima Nova"/>
                <a:ea typeface="Proxima Nova"/>
                <a:cs typeface="Proxima Nova"/>
                <a:sym typeface="Proxima Nova"/>
              </a:rPr>
              <a:t> then maybe an optimistic </a:t>
            </a:r>
            <a:r>
              <a:rPr lang="hu-HU" sz="4800" dirty="0" err="1">
                <a:solidFill>
                  <a:schemeClr val="dk2"/>
                </a:solidFill>
                <a:latin typeface="Proxima Nova"/>
                <a:ea typeface="Proxima Nova"/>
                <a:cs typeface="Proxima Nova"/>
                <a:sym typeface="Proxima Nova"/>
              </a:rPr>
              <a:t>long-term</a:t>
            </a:r>
            <a:r>
              <a:rPr lang="en-US" sz="4800" dirty="0">
                <a:solidFill>
                  <a:schemeClr val="dk2"/>
                </a:solidFill>
                <a:latin typeface="Proxima Nova"/>
                <a:ea typeface="Proxima Nova"/>
                <a:cs typeface="Proxima Nova"/>
                <a:sym typeface="Proxima Nova"/>
              </a:rPr>
              <a:t> solution is feasible</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Nash Equilibrium is a</a:t>
            </a:r>
            <a:r>
              <a:rPr lang="en-US" sz="4800" dirty="0">
                <a:solidFill>
                  <a:schemeClr val="dk2"/>
                </a:solidFill>
                <a:latin typeface="Proxima Nova"/>
                <a:ea typeface="Proxima Nova"/>
                <a:cs typeface="Proxima Nova"/>
                <a:sym typeface="Proxima Nova"/>
              </a:rPr>
              <a:t> </a:t>
            </a:r>
            <a:r>
              <a:rPr lang="en-US" sz="4800" b="1" dirty="0">
                <a:solidFill>
                  <a:schemeClr val="dk2"/>
                </a:solidFill>
                <a:latin typeface="Proxima Nova"/>
                <a:ea typeface="Proxima Nova"/>
                <a:cs typeface="Proxima Nova"/>
                <a:sym typeface="Proxima Nova"/>
              </a:rPr>
              <a:t>Tragedy of the Commons</a:t>
            </a:r>
            <a:endParaRPr sz="4800" b="1" dirty="0">
              <a:solidFill>
                <a:schemeClr val="dk2"/>
              </a:solidFill>
              <a:latin typeface="Proxima Nova"/>
              <a:ea typeface="Proxima Nova"/>
              <a:cs typeface="Proxima Nova"/>
              <a:sym typeface="Proxima Nova"/>
            </a:endParaRPr>
          </a:p>
        </p:txBody>
      </p:sp>
      <p:pic>
        <p:nvPicPr>
          <p:cNvPr id="353" name="Google Shape;353;p43"/>
          <p:cNvPicPr preferRelativeResize="0"/>
          <p:nvPr/>
        </p:nvPicPr>
        <p:blipFill>
          <a:blip r:embed="rId6">
            <a:alphaModFix/>
          </a:blip>
          <a:stretch>
            <a:fillRect/>
          </a:stretch>
        </p:blipFill>
        <p:spPr>
          <a:xfrm>
            <a:off x="14125121" y="2546133"/>
            <a:ext cx="10206610" cy="1711418"/>
          </a:xfrm>
          <a:prstGeom prst="rect">
            <a:avLst/>
          </a:prstGeom>
          <a:noFill/>
          <a:ln>
            <a:noFill/>
          </a:ln>
        </p:spPr>
      </p:pic>
      <p:sp>
        <p:nvSpPr>
          <p:cNvPr id="354" name="Google Shape;354;p4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55" name="Google Shape;355;p43"/>
          <p:cNvSpPr txBox="1"/>
          <p:nvPr/>
        </p:nvSpPr>
        <p:spPr>
          <a:xfrm>
            <a:off x="2076552" y="12660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WARS</a:t>
            </a:r>
            <a:endParaRPr sz="7200" b="1" dirty="0">
              <a:solidFill>
                <a:schemeClr val="bg1"/>
              </a:solidFill>
              <a:latin typeface="Montserrat"/>
              <a:ea typeface="Montserrat"/>
              <a:cs typeface="Montserrat"/>
              <a:sym typeface="Montserrat"/>
            </a:endParaRPr>
          </a:p>
        </p:txBody>
      </p:sp>
      <p:sp>
        <p:nvSpPr>
          <p:cNvPr id="356" name="Google Shape;356;p43"/>
          <p:cNvSpPr txBox="1"/>
          <p:nvPr/>
        </p:nvSpPr>
        <p:spPr>
          <a:xfrm>
            <a:off x="2008825" y="115806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TRAGEDY OF THE COMMONS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1675964" y="3652086"/>
            <a:ext cx="21025723" cy="7435727"/>
          </a:xfrm>
        </p:spPr>
        <p:txBody>
          <a:bodyPr/>
          <a:lstStyle/>
          <a:p>
            <a:pPr marL="1028444" indent="-1028444">
              <a:buFont typeface="+mj-lt"/>
              <a:buAutoNum type="arabicPeriod"/>
            </a:pPr>
            <a:r>
              <a:rPr lang="en-US" dirty="0"/>
              <a:t>POOL STRATEGIES</a:t>
            </a:r>
          </a:p>
          <a:p>
            <a:pPr marL="1028444" indent="-1028444">
              <a:buFont typeface="+mj-lt"/>
              <a:buAutoNum type="arabicPeriod"/>
            </a:pPr>
            <a:r>
              <a:rPr lang="en-US" dirty="0"/>
              <a:t>FORKING &amp; DOUBLE SPENDING</a:t>
            </a:r>
          </a:p>
          <a:p>
            <a:pPr marL="1028444" indent="-1028444">
              <a:buFont typeface="+mj-lt"/>
              <a:buAutoNum type="arabicPeriod"/>
            </a:pPr>
            <a:r>
              <a:rPr lang="en-US" dirty="0"/>
              <a:t>CENSORSHIP</a:t>
            </a:r>
            <a:endParaRPr lang="hu-HU" dirty="0"/>
          </a:p>
          <a:p>
            <a:pPr marL="1028444" indent="-1028444">
              <a:buFont typeface="+mj-lt"/>
              <a:buAutoNum type="arabicPeriod"/>
            </a:pPr>
            <a:r>
              <a:rPr lang="hu-HU" dirty="0"/>
              <a:t>SELFISH MINING</a:t>
            </a:r>
          </a:p>
          <a:p>
            <a:pPr marL="1028444" indent="-1028444">
              <a:buFont typeface="+mj-lt"/>
              <a:buAutoNum type="arabicPeriod"/>
            </a:pPr>
            <a:r>
              <a:rPr lang="hu-HU" dirty="0"/>
              <a:t>DEFENSES DISCUSSION</a:t>
            </a:r>
          </a:p>
          <a:p>
            <a:pPr marL="1028444" indent="-1028444">
              <a:buFont typeface="+mj-lt"/>
              <a:buAutoNum type="arabicPeriod"/>
            </a:pPr>
            <a:endParaRPr lang="hu-HU" dirty="0"/>
          </a:p>
          <a:p>
            <a:pPr marL="1028444" indent="-1028444">
              <a:buFont typeface="+mj-lt"/>
              <a:buAutoNum type="arabicPeriod"/>
            </a:pPr>
            <a:endParaRPr lang="en-US" dirty="0"/>
          </a:p>
          <a:p>
            <a:pPr marL="1028444" indent="-1028444">
              <a:buFont typeface="+mj-lt"/>
              <a:buAutoNum type="arabicPeriod"/>
            </a:pPr>
            <a:endParaRPr lang="en-US" dirty="0"/>
          </a:p>
          <a:p>
            <a:pPr marL="1028444" indent="-1028444">
              <a:buFont typeface="+mj-lt"/>
              <a:buAutoNum type="arabicPeriod"/>
            </a:pPr>
            <a:endParaRPr lang="en-US" dirty="0"/>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FORKING &amp; DOUBLE SPENDS</a:t>
            </a:r>
          </a:p>
        </p:txBody>
      </p:sp>
    </p:spTree>
    <p:extLst>
      <p:ext uri="{BB962C8B-B14F-4D97-AF65-F5344CB8AC3E}">
        <p14:creationId xmlns:p14="http://schemas.microsoft.com/office/powerpoint/2010/main" val="2704049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74"/>
        <p:cNvGrpSpPr/>
        <p:nvPr/>
      </p:nvGrpSpPr>
      <p:grpSpPr>
        <a:xfrm>
          <a:off x="0" y="0"/>
          <a:ext cx="0" cy="0"/>
          <a:chOff x="0" y="0"/>
          <a:chExt cx="0" cy="0"/>
        </a:xfrm>
      </p:grpSpPr>
      <p:sp>
        <p:nvSpPr>
          <p:cNvPr id="375" name="Google Shape;375;p45"/>
          <p:cNvSpPr txBox="1">
            <a:spLocks noGrp="1"/>
          </p:cNvSpPr>
          <p:nvPr>
            <p:ph type="body" idx="4294967295"/>
          </p:nvPr>
        </p:nvSpPr>
        <p:spPr>
          <a:xfrm>
            <a:off x="0" y="3267075"/>
            <a:ext cx="22717125" cy="894397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6400" b="1" dirty="0">
                <a:latin typeface="Proxima Nova"/>
                <a:ea typeface="Proxima Nova"/>
                <a:cs typeface="Proxima Nova"/>
                <a:sym typeface="Proxima Nova"/>
              </a:rPr>
              <a:t>Double Spend:</a:t>
            </a:r>
            <a:r>
              <a:rPr lang="en-US" sz="6400" dirty="0">
                <a:latin typeface="Proxima Nova"/>
                <a:ea typeface="Proxima Nova"/>
                <a:cs typeface="Proxima Nova"/>
                <a:sym typeface="Proxima Nova"/>
              </a:rPr>
              <a:t> Successfully spending the </a:t>
            </a:r>
            <a:r>
              <a:rPr lang="en-US" sz="6400" u="sng" dirty="0">
                <a:latin typeface="Proxima Nova"/>
                <a:ea typeface="Proxima Nova"/>
                <a:cs typeface="Proxima Nova"/>
                <a:sym typeface="Proxima Nova"/>
              </a:rPr>
              <a:t>same</a:t>
            </a:r>
            <a:r>
              <a:rPr lang="en-US" sz="6400" dirty="0">
                <a:latin typeface="Proxima Nova"/>
                <a:ea typeface="Proxima Nova"/>
                <a:cs typeface="Proxima Nova"/>
                <a:sym typeface="Proxima Nova"/>
              </a:rPr>
              <a:t> value more than once.</a:t>
            </a:r>
            <a:endParaRPr sz="6400" dirty="0">
              <a:latin typeface="Proxima Nova"/>
              <a:ea typeface="Proxima Nova"/>
              <a:cs typeface="Proxima Nova"/>
              <a:sym typeface="Proxima Nova"/>
            </a:endParaRPr>
          </a:p>
          <a:p>
            <a:pPr marL="0" lvl="0" indent="0" algn="l" rtl="0">
              <a:spcBef>
                <a:spcPts val="0"/>
              </a:spcBef>
              <a:spcAft>
                <a:spcPts val="0"/>
              </a:spcAft>
              <a:buNone/>
            </a:pPr>
            <a:endParaRPr sz="6400" dirty="0">
              <a:latin typeface="Proxima Nova"/>
              <a:ea typeface="Proxima Nova"/>
              <a:cs typeface="Proxima Nova"/>
              <a:sym typeface="Proxima Nova"/>
            </a:endParaRPr>
          </a:p>
          <a:p>
            <a:pPr marL="1219200" lvl="0" indent="-1016000" algn="l" rtl="0">
              <a:spcBef>
                <a:spcPts val="0"/>
              </a:spcBef>
              <a:spcAft>
                <a:spcPts val="0"/>
              </a:spcAft>
              <a:buSzPts val="6400"/>
              <a:buFont typeface="Proxima Nova"/>
              <a:buChar char="●"/>
            </a:pPr>
            <a:r>
              <a:rPr lang="en-US" sz="6400" dirty="0">
                <a:latin typeface="Proxima Nova"/>
                <a:ea typeface="Proxima Nova"/>
                <a:cs typeface="Proxima Nova"/>
                <a:sym typeface="Proxima Nova"/>
              </a:rPr>
              <a:t>In 2099, Gloria wants to buy an iPhone 92XCS from Brian on the black market for 100 BTC but doesn’t want to give up her bitcoins. #HODL</a:t>
            </a:r>
            <a:endParaRPr sz="6400" dirty="0">
              <a:latin typeface="Proxima Nova"/>
              <a:ea typeface="Proxima Nova"/>
              <a:cs typeface="Proxima Nova"/>
              <a:sym typeface="Proxima Nova"/>
            </a:endParaRPr>
          </a:p>
          <a:p>
            <a:pPr marL="2438400" lvl="1" indent="-1016000" algn="l" rtl="0">
              <a:spcBef>
                <a:spcPts val="0"/>
              </a:spcBef>
              <a:spcAft>
                <a:spcPts val="0"/>
              </a:spcAft>
              <a:buSzPts val="6400"/>
              <a:buFont typeface="Proxima Nova"/>
              <a:buChar char="○"/>
            </a:pPr>
            <a:r>
              <a:rPr lang="en-US" sz="6400" dirty="0">
                <a:latin typeface="Proxima Nova"/>
                <a:ea typeface="Proxima Nova"/>
                <a:cs typeface="Proxima Nova"/>
                <a:sym typeface="Proxima Nova"/>
              </a:rPr>
              <a:t>How can Gloria </a:t>
            </a:r>
            <a:r>
              <a:rPr lang="hu-HU" sz="6400" dirty="0" err="1">
                <a:latin typeface="Proxima Nova"/>
                <a:ea typeface="Proxima Nova"/>
                <a:cs typeface="Proxima Nova"/>
                <a:sym typeface="Proxima Nova"/>
              </a:rPr>
              <a:t>double-spend</a:t>
            </a:r>
            <a:r>
              <a:rPr lang="en-US" sz="6400" dirty="0">
                <a:latin typeface="Proxima Nova"/>
                <a:ea typeface="Proxima Nova"/>
                <a:cs typeface="Proxima Nova"/>
                <a:sym typeface="Proxima Nova"/>
              </a:rPr>
              <a:t> on Brian?</a:t>
            </a:r>
            <a:endParaRPr sz="6400" dirty="0">
              <a:latin typeface="Proxima Nova"/>
              <a:ea typeface="Proxima Nova"/>
              <a:cs typeface="Proxima Nova"/>
              <a:sym typeface="Proxima Nova"/>
            </a:endParaRPr>
          </a:p>
        </p:txBody>
      </p:sp>
      <p:sp>
        <p:nvSpPr>
          <p:cNvPr id="377" name="Google Shape;377;p4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378" name="Google Shape;378;p45"/>
          <p:cNvSpPr txBox="1"/>
          <p:nvPr/>
        </p:nvSpPr>
        <p:spPr>
          <a:xfrm>
            <a:off x="2924725" y="25882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379" name="Google Shape;379;p45"/>
          <p:cNvSpPr txBox="1"/>
          <p:nvPr/>
        </p:nvSpPr>
        <p:spPr>
          <a:xfrm>
            <a:off x="2924725" y="132969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THE CLASSIC ATTACK</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84"/>
        <p:cNvGrpSpPr/>
        <p:nvPr/>
      </p:nvGrpSpPr>
      <p:grpSpPr>
        <a:xfrm>
          <a:off x="0" y="0"/>
          <a:ext cx="0" cy="0"/>
          <a:chOff x="0" y="0"/>
          <a:chExt cx="0" cy="0"/>
        </a:xfrm>
      </p:grpSpPr>
      <p:sp>
        <p:nvSpPr>
          <p:cNvPr id="386" name="Google Shape;386;p46"/>
          <p:cNvSpPr txBox="1">
            <a:spLocks noGrp="1"/>
          </p:cNvSpPr>
          <p:nvPr>
            <p:ph type="body" idx="4294967295"/>
          </p:nvPr>
        </p:nvSpPr>
        <p:spPr>
          <a:xfrm>
            <a:off x="0" y="3267075"/>
            <a:ext cx="22717125" cy="3543300"/>
          </a:xfrm>
          <a:prstGeom prst="rect">
            <a:avLst/>
          </a:prstGeom>
          <a:noFill/>
          <a:ln>
            <a:noFill/>
          </a:ln>
        </p:spPr>
        <p:txBody>
          <a:bodyPr spcFirstLastPara="1" wrap="square" lIns="243750" tIns="243750" rIns="243750" bIns="243750" anchor="t" anchorCtr="0">
            <a:noAutofit/>
          </a:bodyPr>
          <a:lstStyle/>
          <a:p>
            <a:pPr marL="0" lvl="0" indent="0" algn="l" rtl="0">
              <a:lnSpc>
                <a:spcPct val="115000"/>
              </a:lnSpc>
              <a:spcBef>
                <a:spcPts val="0"/>
              </a:spcBef>
              <a:spcAft>
                <a:spcPts val="0"/>
              </a:spcAft>
              <a:buNone/>
            </a:pPr>
            <a:r>
              <a:rPr lang="en-US" sz="4300" dirty="0">
                <a:latin typeface="Proxima Nova"/>
                <a:ea typeface="Proxima Nova"/>
                <a:cs typeface="Proxima Nova"/>
                <a:sym typeface="Proxima Nova"/>
              </a:rPr>
              <a:t>Suppose Brian simply checks that the transaction he sees is valid and </a:t>
            </a:r>
            <a:r>
              <a:rPr lang="en-US" sz="4300" b="1" dirty="0">
                <a:latin typeface="Proxima Nova"/>
                <a:ea typeface="Proxima Nova"/>
                <a:cs typeface="Proxima Nova"/>
                <a:sym typeface="Proxima Nova"/>
              </a:rPr>
              <a:t>immediately</a:t>
            </a:r>
            <a:r>
              <a:rPr lang="en-US" sz="4300" dirty="0">
                <a:latin typeface="Proxima Nova"/>
                <a:ea typeface="Proxima Nova"/>
                <a:cs typeface="Proxima Nova"/>
                <a:sym typeface="Proxima Nova"/>
              </a:rPr>
              <a:t> sends Gloria the iPhone. Brian is vulnerable to a </a:t>
            </a:r>
            <a:r>
              <a:rPr lang="en-US" sz="4300" b="1" dirty="0">
                <a:latin typeface="Proxima Nova"/>
                <a:ea typeface="Proxima Nova"/>
                <a:cs typeface="Proxima Nova"/>
                <a:sym typeface="Proxima Nova"/>
              </a:rPr>
              <a:t>Race Attack</a:t>
            </a:r>
            <a:r>
              <a:rPr lang="en-US" sz="4300" dirty="0">
                <a:latin typeface="Proxima Nova"/>
                <a:ea typeface="Proxima Nova"/>
                <a:cs typeface="Proxima Nova"/>
                <a:sym typeface="Proxima Nova"/>
              </a:rPr>
              <a:t>!</a:t>
            </a:r>
            <a:endParaRPr sz="4300" dirty="0">
              <a:latin typeface="Proxima Nova"/>
              <a:ea typeface="Proxima Nova"/>
              <a:cs typeface="Proxima Nova"/>
              <a:sym typeface="Proxima Nova"/>
            </a:endParaRPr>
          </a:p>
          <a:p>
            <a:pPr marL="0" lvl="0" indent="0" algn="l" rtl="0">
              <a:lnSpc>
                <a:spcPct val="115000"/>
              </a:lnSpc>
              <a:spcBef>
                <a:spcPts val="2700"/>
              </a:spcBef>
              <a:spcAft>
                <a:spcPts val="2700"/>
              </a:spcAft>
              <a:buNone/>
            </a:pPr>
            <a:r>
              <a:rPr lang="en-US" sz="4300" dirty="0">
                <a:latin typeface="Proxima Nova"/>
                <a:ea typeface="Proxima Nova"/>
                <a:cs typeface="Proxima Nova"/>
                <a:sym typeface="Proxima Nova"/>
              </a:rPr>
              <a:t>How can we stop this?</a:t>
            </a:r>
            <a:endParaRPr sz="4300" dirty="0">
              <a:latin typeface="Proxima Nova"/>
              <a:ea typeface="Proxima Nova"/>
              <a:cs typeface="Proxima Nova"/>
              <a:sym typeface="Proxima Nova"/>
            </a:endParaRPr>
          </a:p>
        </p:txBody>
      </p:sp>
      <p:sp>
        <p:nvSpPr>
          <p:cNvPr id="387" name="Google Shape;387;p46"/>
          <p:cNvSpPr/>
          <p:nvPr/>
        </p:nvSpPr>
        <p:spPr>
          <a:xfrm>
            <a:off x="9052178" y="7317800"/>
            <a:ext cx="1237200" cy="1237500"/>
          </a:xfrm>
          <a:prstGeom prst="ellipse">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88" name="Google Shape;388;p46"/>
          <p:cNvSpPr/>
          <p:nvPr/>
        </p:nvSpPr>
        <p:spPr>
          <a:xfrm>
            <a:off x="12302532" y="7317800"/>
            <a:ext cx="1237200" cy="1237500"/>
          </a:xfrm>
          <a:prstGeom prst="ellipse">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89" name="Google Shape;389;p46"/>
          <p:cNvSpPr txBox="1"/>
          <p:nvPr/>
        </p:nvSpPr>
        <p:spPr>
          <a:xfrm>
            <a:off x="10735062" y="7317800"/>
            <a:ext cx="13980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t>. . .</a:t>
            </a:r>
            <a:endParaRPr sz="3700"/>
          </a:p>
        </p:txBody>
      </p:sp>
      <p:sp>
        <p:nvSpPr>
          <p:cNvPr id="390" name="Google Shape;390;p46"/>
          <p:cNvSpPr txBox="1"/>
          <p:nvPr/>
        </p:nvSpPr>
        <p:spPr>
          <a:xfrm>
            <a:off x="9025319" y="6353400"/>
            <a:ext cx="49146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Rest of the network</a:t>
            </a:r>
            <a:endParaRPr sz="3700">
              <a:latin typeface="Proxima Nova"/>
              <a:ea typeface="Proxima Nova"/>
              <a:cs typeface="Proxima Nova"/>
              <a:sym typeface="Proxima Nova"/>
            </a:endParaRPr>
          </a:p>
        </p:txBody>
      </p:sp>
      <p:sp>
        <p:nvSpPr>
          <p:cNvPr id="391" name="Google Shape;391;p46"/>
          <p:cNvSpPr/>
          <p:nvPr/>
        </p:nvSpPr>
        <p:spPr>
          <a:xfrm>
            <a:off x="2385115" y="7317800"/>
            <a:ext cx="1237200" cy="1237500"/>
          </a:xfrm>
          <a:prstGeom prst="ellipse">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92" name="Google Shape;392;p46"/>
          <p:cNvSpPr txBox="1"/>
          <p:nvPr/>
        </p:nvSpPr>
        <p:spPr>
          <a:xfrm>
            <a:off x="1544989" y="6353400"/>
            <a:ext cx="2917500" cy="12375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3700">
                <a:latin typeface="Proxima Nova"/>
                <a:ea typeface="Proxima Nova"/>
                <a:cs typeface="Proxima Nova"/>
                <a:sym typeface="Proxima Nova"/>
              </a:rPr>
              <a:t>Brian</a:t>
            </a:r>
            <a:endParaRPr sz="3700">
              <a:latin typeface="Proxima Nova"/>
              <a:ea typeface="Proxima Nova"/>
              <a:cs typeface="Proxima Nova"/>
              <a:sym typeface="Proxima Nova"/>
            </a:endParaRPr>
          </a:p>
        </p:txBody>
      </p:sp>
      <p:sp>
        <p:nvSpPr>
          <p:cNvPr id="393" name="Google Shape;393;p46"/>
          <p:cNvSpPr/>
          <p:nvPr/>
        </p:nvSpPr>
        <p:spPr>
          <a:xfrm>
            <a:off x="6651204" y="10513768"/>
            <a:ext cx="1237200" cy="1237500"/>
          </a:xfrm>
          <a:prstGeom prst="ellipse">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94" name="Google Shape;394;p46"/>
          <p:cNvSpPr txBox="1"/>
          <p:nvPr/>
        </p:nvSpPr>
        <p:spPr>
          <a:xfrm>
            <a:off x="6462102" y="11537725"/>
            <a:ext cx="21228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Gloria</a:t>
            </a:r>
            <a:endParaRPr sz="3700">
              <a:latin typeface="Proxima Nova"/>
              <a:ea typeface="Proxima Nova"/>
              <a:cs typeface="Proxima Nova"/>
              <a:sym typeface="Proxima Nova"/>
            </a:endParaRPr>
          </a:p>
        </p:txBody>
      </p:sp>
      <p:cxnSp>
        <p:nvCxnSpPr>
          <p:cNvPr id="395" name="Google Shape;395;p46"/>
          <p:cNvCxnSpPr>
            <a:stCxn id="393" idx="2"/>
            <a:endCxn id="391" idx="4"/>
          </p:cNvCxnSpPr>
          <p:nvPr/>
        </p:nvCxnSpPr>
        <p:spPr>
          <a:xfrm rot="10800000">
            <a:off x="3003804" y="8555218"/>
            <a:ext cx="3647400" cy="2577300"/>
          </a:xfrm>
          <a:prstGeom prst="curvedConnector2">
            <a:avLst/>
          </a:prstGeom>
          <a:noFill/>
          <a:ln w="38100" cap="flat" cmpd="sng">
            <a:solidFill>
              <a:srgbClr val="000000"/>
            </a:solidFill>
            <a:prstDash val="solid"/>
            <a:round/>
            <a:headEnd type="none" w="med" len="med"/>
            <a:tailEnd type="stealth" w="med" len="med"/>
          </a:ln>
        </p:spPr>
      </p:cxnSp>
      <p:cxnSp>
        <p:nvCxnSpPr>
          <p:cNvPr id="396" name="Google Shape;396;p46"/>
          <p:cNvCxnSpPr>
            <a:stCxn id="393" idx="6"/>
            <a:endCxn id="387" idx="4"/>
          </p:cNvCxnSpPr>
          <p:nvPr/>
        </p:nvCxnSpPr>
        <p:spPr>
          <a:xfrm rot="10800000" flipH="1">
            <a:off x="7888404" y="8555218"/>
            <a:ext cx="1782300" cy="2577300"/>
          </a:xfrm>
          <a:prstGeom prst="curvedConnector2">
            <a:avLst/>
          </a:prstGeom>
          <a:noFill/>
          <a:ln w="38100" cap="flat" cmpd="sng">
            <a:solidFill>
              <a:srgbClr val="000000"/>
            </a:solidFill>
            <a:prstDash val="solid"/>
            <a:round/>
            <a:headEnd type="none" w="med" len="med"/>
            <a:tailEnd type="stealth" w="med" len="med"/>
          </a:ln>
        </p:spPr>
      </p:cxnSp>
      <p:cxnSp>
        <p:nvCxnSpPr>
          <p:cNvPr id="397" name="Google Shape;397;p46"/>
          <p:cNvCxnSpPr>
            <a:stCxn id="393" idx="6"/>
            <a:endCxn id="388" idx="4"/>
          </p:cNvCxnSpPr>
          <p:nvPr/>
        </p:nvCxnSpPr>
        <p:spPr>
          <a:xfrm rot="10800000" flipH="1">
            <a:off x="7888404" y="8555218"/>
            <a:ext cx="5032800" cy="2577300"/>
          </a:xfrm>
          <a:prstGeom prst="curvedConnector2">
            <a:avLst/>
          </a:prstGeom>
          <a:noFill/>
          <a:ln w="38100" cap="flat" cmpd="sng">
            <a:solidFill>
              <a:srgbClr val="000000"/>
            </a:solidFill>
            <a:prstDash val="solid"/>
            <a:round/>
            <a:headEnd type="none" w="med" len="med"/>
            <a:tailEnd type="stealth" w="med" len="med"/>
          </a:ln>
        </p:spPr>
      </p:cxnSp>
      <p:sp>
        <p:nvSpPr>
          <p:cNvPr id="398" name="Google Shape;398;p46"/>
          <p:cNvSpPr/>
          <p:nvPr/>
        </p:nvSpPr>
        <p:spPr>
          <a:xfrm>
            <a:off x="2046803" y="9685000"/>
            <a:ext cx="2760900" cy="828900"/>
          </a:xfrm>
          <a:prstGeom prst="rect">
            <a:avLst/>
          </a:prstGeom>
          <a:solidFill>
            <a:srgbClr val="FFFFFF"/>
          </a:solidFill>
          <a:ln w="38100" cap="flat" cmpd="sng">
            <a:solidFill>
              <a:srgbClr val="00FF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TX 1</a:t>
            </a:r>
            <a:endParaRPr sz="3700">
              <a:latin typeface="Proxima Nova"/>
              <a:ea typeface="Proxima Nova"/>
              <a:cs typeface="Proxima Nova"/>
              <a:sym typeface="Proxima Nova"/>
            </a:endParaRPr>
          </a:p>
        </p:txBody>
      </p:sp>
      <p:sp>
        <p:nvSpPr>
          <p:cNvPr id="399" name="Google Shape;399;p46"/>
          <p:cNvSpPr/>
          <p:nvPr/>
        </p:nvSpPr>
        <p:spPr>
          <a:xfrm>
            <a:off x="7888482" y="9316867"/>
            <a:ext cx="2760900" cy="828900"/>
          </a:xfrm>
          <a:prstGeom prst="rect">
            <a:avLst/>
          </a:prstGeom>
          <a:solidFill>
            <a:srgbClr val="FFFFFF"/>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TX 2</a:t>
            </a:r>
            <a:endParaRPr sz="3700">
              <a:latin typeface="Proxima Nova"/>
              <a:ea typeface="Proxima Nova"/>
              <a:cs typeface="Proxima Nova"/>
              <a:sym typeface="Proxima Nova"/>
            </a:endParaRPr>
          </a:p>
        </p:txBody>
      </p:sp>
      <p:sp>
        <p:nvSpPr>
          <p:cNvPr id="400" name="Google Shape;400;p46"/>
          <p:cNvSpPr/>
          <p:nvPr/>
        </p:nvSpPr>
        <p:spPr>
          <a:xfrm>
            <a:off x="11000538" y="9795533"/>
            <a:ext cx="2760900" cy="828900"/>
          </a:xfrm>
          <a:prstGeom prst="rect">
            <a:avLst/>
          </a:prstGeom>
          <a:solidFill>
            <a:srgbClr val="FFFFFF"/>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TX 2</a:t>
            </a:r>
            <a:endParaRPr sz="3700">
              <a:latin typeface="Proxima Nova"/>
              <a:ea typeface="Proxima Nova"/>
              <a:cs typeface="Proxima Nova"/>
              <a:sym typeface="Proxima Nova"/>
            </a:endParaRPr>
          </a:p>
        </p:txBody>
      </p:sp>
      <p:sp>
        <p:nvSpPr>
          <p:cNvPr id="401" name="Google Shape;401;p46"/>
          <p:cNvSpPr/>
          <p:nvPr/>
        </p:nvSpPr>
        <p:spPr>
          <a:xfrm>
            <a:off x="15466108" y="6286600"/>
            <a:ext cx="2760900" cy="828900"/>
          </a:xfrm>
          <a:prstGeom prst="rect">
            <a:avLst/>
          </a:prstGeom>
          <a:solidFill>
            <a:srgbClr val="FFFFFF"/>
          </a:solidFill>
          <a:ln w="38100" cap="flat" cmpd="sng">
            <a:solidFill>
              <a:srgbClr val="00FF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TX 1</a:t>
            </a:r>
            <a:endParaRPr sz="3700">
              <a:latin typeface="Proxima Nova"/>
              <a:ea typeface="Proxima Nova"/>
              <a:cs typeface="Proxima Nova"/>
              <a:sym typeface="Proxima Nova"/>
            </a:endParaRPr>
          </a:p>
        </p:txBody>
      </p:sp>
      <p:sp>
        <p:nvSpPr>
          <p:cNvPr id="402" name="Google Shape;402;p46"/>
          <p:cNvSpPr txBox="1"/>
          <p:nvPr/>
        </p:nvSpPr>
        <p:spPr>
          <a:xfrm>
            <a:off x="15466108" y="7131733"/>
            <a:ext cx="59625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Gloria → Brian: 100 BTC</a:t>
            </a:r>
            <a:endParaRPr sz="3700">
              <a:latin typeface="Proxima Nova"/>
              <a:ea typeface="Proxima Nova"/>
              <a:cs typeface="Proxima Nova"/>
              <a:sym typeface="Proxima Nova"/>
            </a:endParaRPr>
          </a:p>
        </p:txBody>
      </p:sp>
      <p:sp>
        <p:nvSpPr>
          <p:cNvPr id="403" name="Google Shape;403;p46"/>
          <p:cNvSpPr/>
          <p:nvPr/>
        </p:nvSpPr>
        <p:spPr>
          <a:xfrm>
            <a:off x="15466108" y="8725000"/>
            <a:ext cx="2760900" cy="828900"/>
          </a:xfrm>
          <a:prstGeom prst="rect">
            <a:avLst/>
          </a:prstGeom>
          <a:solidFill>
            <a:srgbClr val="FFFFFF"/>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TX 2</a:t>
            </a:r>
            <a:endParaRPr sz="3700">
              <a:latin typeface="Proxima Nova"/>
              <a:ea typeface="Proxima Nova"/>
              <a:cs typeface="Proxima Nova"/>
              <a:sym typeface="Proxima Nova"/>
            </a:endParaRPr>
          </a:p>
        </p:txBody>
      </p:sp>
      <p:sp>
        <p:nvSpPr>
          <p:cNvPr id="404" name="Google Shape;404;p46"/>
          <p:cNvSpPr txBox="1"/>
          <p:nvPr/>
        </p:nvSpPr>
        <p:spPr>
          <a:xfrm>
            <a:off x="15466108" y="9570133"/>
            <a:ext cx="59625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Gloria → Gloria: 100 BTC</a:t>
            </a:r>
            <a:endParaRPr sz="3700">
              <a:latin typeface="Proxima Nova"/>
              <a:ea typeface="Proxima Nova"/>
              <a:cs typeface="Proxima Nova"/>
              <a:sym typeface="Proxima Nova"/>
            </a:endParaRPr>
          </a:p>
        </p:txBody>
      </p:sp>
      <p:cxnSp>
        <p:nvCxnSpPr>
          <p:cNvPr id="405" name="Google Shape;405;p46"/>
          <p:cNvCxnSpPr>
            <a:stCxn id="406" idx="0"/>
          </p:cNvCxnSpPr>
          <p:nvPr/>
        </p:nvCxnSpPr>
        <p:spPr>
          <a:xfrm rot="10800000" flipH="1">
            <a:off x="15981806" y="10415933"/>
            <a:ext cx="1738500" cy="970500"/>
          </a:xfrm>
          <a:prstGeom prst="straightConnector1">
            <a:avLst/>
          </a:prstGeom>
          <a:noFill/>
          <a:ln w="38100" cap="flat" cmpd="sng">
            <a:solidFill>
              <a:srgbClr val="000000"/>
            </a:solidFill>
            <a:prstDash val="solid"/>
            <a:round/>
            <a:headEnd type="none" w="med" len="med"/>
            <a:tailEnd type="triangle" w="med" len="med"/>
          </a:ln>
        </p:spPr>
      </p:cxnSp>
      <p:sp>
        <p:nvSpPr>
          <p:cNvPr id="406" name="Google Shape;406;p46"/>
          <p:cNvSpPr txBox="1"/>
          <p:nvPr/>
        </p:nvSpPr>
        <p:spPr>
          <a:xfrm>
            <a:off x="14157956" y="11386433"/>
            <a:ext cx="36477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a:latin typeface="Proxima Nova"/>
                <a:ea typeface="Proxima Nova"/>
                <a:cs typeface="Proxima Nova"/>
                <a:sym typeface="Proxima Nova"/>
              </a:rPr>
              <a:t>Other address controlled by Gloria</a:t>
            </a:r>
            <a:endParaRPr sz="2700">
              <a:latin typeface="Proxima Nova"/>
              <a:ea typeface="Proxima Nova"/>
              <a:cs typeface="Proxima Nova"/>
              <a:sym typeface="Proxima Nova"/>
            </a:endParaRPr>
          </a:p>
        </p:txBody>
      </p:sp>
      <p:cxnSp>
        <p:nvCxnSpPr>
          <p:cNvPr id="407" name="Google Shape;407;p46"/>
          <p:cNvCxnSpPr>
            <a:stCxn id="391" idx="6"/>
            <a:endCxn id="393" idx="0"/>
          </p:cNvCxnSpPr>
          <p:nvPr/>
        </p:nvCxnSpPr>
        <p:spPr>
          <a:xfrm>
            <a:off x="3622315" y="7936550"/>
            <a:ext cx="3647400" cy="2577300"/>
          </a:xfrm>
          <a:prstGeom prst="curvedConnector2">
            <a:avLst/>
          </a:prstGeom>
          <a:noFill/>
          <a:ln w="38100" cap="flat" cmpd="sng">
            <a:solidFill>
              <a:srgbClr val="000000"/>
            </a:solidFill>
            <a:prstDash val="lgDashDot"/>
            <a:round/>
            <a:headEnd type="none" w="med" len="med"/>
            <a:tailEnd type="stealth" w="med" len="med"/>
          </a:ln>
        </p:spPr>
      </p:cxnSp>
      <p:sp>
        <p:nvSpPr>
          <p:cNvPr id="408" name="Google Shape;408;p46"/>
          <p:cNvSpPr/>
          <p:nvPr/>
        </p:nvSpPr>
        <p:spPr>
          <a:xfrm>
            <a:off x="4558192" y="8373064"/>
            <a:ext cx="2917500" cy="828900"/>
          </a:xfrm>
          <a:prstGeom prst="rect">
            <a:avLst/>
          </a:prstGeom>
          <a:solidFill>
            <a:srgbClr val="FFFFFF"/>
          </a:solidFill>
          <a:ln w="38100" cap="flat" cmpd="sng">
            <a:solidFill>
              <a:srgbClr val="000000"/>
            </a:solidFill>
            <a:prstDash val="lgDashDot"/>
            <a:round/>
            <a:headEnd type="none" w="sm" len="sm"/>
            <a:tailEnd type="none" w="sm" len="sm"/>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3700">
                <a:latin typeface="Proxima Nova"/>
                <a:ea typeface="Proxima Nova"/>
                <a:cs typeface="Proxima Nova"/>
                <a:sym typeface="Proxima Nova"/>
              </a:rPr>
              <a:t>iPhone</a:t>
            </a:r>
            <a:endParaRPr sz="3700">
              <a:latin typeface="Proxima Nova"/>
              <a:ea typeface="Proxima Nova"/>
              <a:cs typeface="Proxima Nova"/>
              <a:sym typeface="Proxima Nova"/>
            </a:endParaRPr>
          </a:p>
        </p:txBody>
      </p:sp>
      <p:cxnSp>
        <p:nvCxnSpPr>
          <p:cNvPr id="409" name="Google Shape;409;p46"/>
          <p:cNvCxnSpPr>
            <a:endCxn id="410" idx="1"/>
          </p:cNvCxnSpPr>
          <p:nvPr/>
        </p:nvCxnSpPr>
        <p:spPr>
          <a:xfrm>
            <a:off x="18208671" y="8936832"/>
            <a:ext cx="1324500" cy="0"/>
          </a:xfrm>
          <a:prstGeom prst="straightConnector1">
            <a:avLst/>
          </a:prstGeom>
          <a:noFill/>
          <a:ln w="38100" cap="flat" cmpd="sng">
            <a:solidFill>
              <a:srgbClr val="000000"/>
            </a:solidFill>
            <a:prstDash val="solid"/>
            <a:round/>
            <a:headEnd type="none" w="med" len="med"/>
            <a:tailEnd type="triangle" w="med" len="med"/>
          </a:ln>
        </p:spPr>
      </p:cxnSp>
      <p:sp>
        <p:nvSpPr>
          <p:cNvPr id="410" name="Google Shape;410;p46"/>
          <p:cNvSpPr txBox="1"/>
          <p:nvPr/>
        </p:nvSpPr>
        <p:spPr>
          <a:xfrm>
            <a:off x="19533171" y="8318082"/>
            <a:ext cx="42150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Included in next block</a:t>
            </a:r>
            <a:endParaRPr sz="3200">
              <a:latin typeface="Proxima Nova"/>
              <a:ea typeface="Proxima Nova"/>
              <a:cs typeface="Proxima Nova"/>
              <a:sym typeface="Proxima Nova"/>
            </a:endParaRPr>
          </a:p>
        </p:txBody>
      </p:sp>
      <p:sp>
        <p:nvSpPr>
          <p:cNvPr id="411" name="Google Shape;411;p4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412" name="Google Shape;412;p46"/>
          <p:cNvSpPr txBox="1"/>
          <p:nvPr/>
        </p:nvSpPr>
        <p:spPr>
          <a:xfrm>
            <a:off x="2924725" y="43293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413" name="Google Shape;413;p46"/>
          <p:cNvSpPr txBox="1"/>
          <p:nvPr/>
        </p:nvSpPr>
        <p:spPr>
          <a:xfrm>
            <a:off x="2924725" y="149746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RACE ATTACK</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18"/>
        <p:cNvGrpSpPr/>
        <p:nvPr/>
      </p:nvGrpSpPr>
      <p:grpSpPr>
        <a:xfrm>
          <a:off x="0" y="0"/>
          <a:ext cx="0" cy="0"/>
          <a:chOff x="0" y="0"/>
          <a:chExt cx="0" cy="0"/>
        </a:xfrm>
      </p:grpSpPr>
      <p:sp>
        <p:nvSpPr>
          <p:cNvPr id="419" name="Google Shape;419;p47"/>
          <p:cNvSpPr txBox="1">
            <a:spLocks noGrp="1"/>
          </p:cNvSpPr>
          <p:nvPr>
            <p:ph type="body" idx="4294967295"/>
          </p:nvPr>
        </p:nvSpPr>
        <p:spPr>
          <a:xfrm>
            <a:off x="0" y="2641600"/>
            <a:ext cx="22717125" cy="894397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5200" b="1">
              <a:latin typeface="Proxima Nova"/>
              <a:ea typeface="Proxima Nova"/>
              <a:cs typeface="Proxima Nova"/>
              <a:sym typeface="Proxima Nova"/>
            </a:endParaRPr>
          </a:p>
          <a:p>
            <a:pPr marL="0" lvl="0" indent="0" algn="l" rtl="0">
              <a:spcBef>
                <a:spcPts val="2700"/>
              </a:spcBef>
              <a:spcAft>
                <a:spcPts val="0"/>
              </a:spcAft>
              <a:buNone/>
            </a:pPr>
            <a:r>
              <a:rPr lang="en-US" sz="5200" b="1">
                <a:latin typeface="Proxima Nova"/>
                <a:ea typeface="Proxima Nova"/>
                <a:cs typeface="Proxima Nova"/>
                <a:sym typeface="Proxima Nova"/>
              </a:rPr>
              <a:t>Confirmations:</a:t>
            </a:r>
            <a:r>
              <a:rPr lang="en-US" sz="5200">
                <a:latin typeface="Proxima Nova"/>
                <a:ea typeface="Proxima Nova"/>
                <a:cs typeface="Proxima Nova"/>
                <a:sym typeface="Proxima Nova"/>
              </a:rPr>
              <a:t>   The number of blocks created on top of the block a txn is in.</a:t>
            </a:r>
            <a:endParaRPr sz="5200">
              <a:latin typeface="Proxima Nova"/>
              <a:ea typeface="Proxima Nova"/>
              <a:cs typeface="Proxima Nova"/>
              <a:sym typeface="Proxima Nova"/>
            </a:endParaRPr>
          </a:p>
          <a:p>
            <a:pPr marL="0" lvl="0" indent="0" algn="l" rtl="0">
              <a:spcBef>
                <a:spcPts val="2700"/>
              </a:spcBef>
              <a:spcAft>
                <a:spcPts val="2700"/>
              </a:spcAft>
              <a:buNone/>
            </a:pPr>
            <a:endParaRPr sz="5200">
              <a:latin typeface="Roboto Mono"/>
              <a:ea typeface="Roboto Mono"/>
              <a:cs typeface="Roboto Mono"/>
              <a:sym typeface="Roboto Mono"/>
            </a:endParaRPr>
          </a:p>
        </p:txBody>
      </p:sp>
      <p:sp>
        <p:nvSpPr>
          <p:cNvPr id="420" name="Google Shape;420;p47"/>
          <p:cNvSpPr/>
          <p:nvPr/>
        </p:nvSpPr>
        <p:spPr>
          <a:xfrm>
            <a:off x="5674154" y="6925867"/>
            <a:ext cx="3497400" cy="1638300"/>
          </a:xfrm>
          <a:prstGeom prst="rect">
            <a:avLst/>
          </a:prstGeom>
          <a:no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21" name="Google Shape;421;p47"/>
          <p:cNvSpPr/>
          <p:nvPr/>
        </p:nvSpPr>
        <p:spPr>
          <a:xfrm>
            <a:off x="10718773" y="6925867"/>
            <a:ext cx="3497400" cy="16383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22" name="Google Shape;422;p47"/>
          <p:cNvSpPr/>
          <p:nvPr/>
        </p:nvSpPr>
        <p:spPr>
          <a:xfrm>
            <a:off x="15763393" y="6925867"/>
            <a:ext cx="3497400" cy="1638300"/>
          </a:xfrm>
          <a:prstGeom prst="rect">
            <a:avLst/>
          </a:prstGeom>
          <a:no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423" name="Google Shape;423;p47"/>
          <p:cNvCxnSpPr/>
          <p:nvPr/>
        </p:nvCxnSpPr>
        <p:spPr>
          <a:xfrm rot="10800000">
            <a:off x="9171973" y="7338667"/>
            <a:ext cx="1546800" cy="0"/>
          </a:xfrm>
          <a:prstGeom prst="straightConnector1">
            <a:avLst/>
          </a:prstGeom>
          <a:noFill/>
          <a:ln w="38100" cap="flat" cmpd="sng">
            <a:solidFill>
              <a:srgbClr val="000000"/>
            </a:solidFill>
            <a:prstDash val="solid"/>
            <a:round/>
            <a:headEnd type="none" w="med" len="med"/>
            <a:tailEnd type="triangle" w="med" len="med"/>
          </a:ln>
        </p:spPr>
      </p:cxnSp>
      <p:cxnSp>
        <p:nvCxnSpPr>
          <p:cNvPr id="424" name="Google Shape;424;p47"/>
          <p:cNvCxnSpPr/>
          <p:nvPr/>
        </p:nvCxnSpPr>
        <p:spPr>
          <a:xfrm rot="10800000">
            <a:off x="14216259" y="7338667"/>
            <a:ext cx="1546800" cy="0"/>
          </a:xfrm>
          <a:prstGeom prst="straightConnector1">
            <a:avLst/>
          </a:prstGeom>
          <a:noFill/>
          <a:ln w="38100" cap="flat" cmpd="sng">
            <a:solidFill>
              <a:srgbClr val="000000"/>
            </a:solidFill>
            <a:prstDash val="solid"/>
            <a:round/>
            <a:headEnd type="none" w="med" len="med"/>
            <a:tailEnd type="triangle" w="med" len="med"/>
          </a:ln>
        </p:spPr>
      </p:cxnSp>
      <p:sp>
        <p:nvSpPr>
          <p:cNvPr id="425" name="Google Shape;425;p47"/>
          <p:cNvSpPr txBox="1"/>
          <p:nvPr/>
        </p:nvSpPr>
        <p:spPr>
          <a:xfrm>
            <a:off x="5674154" y="6925863"/>
            <a:ext cx="3497400" cy="16383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Block holding my txn</a:t>
            </a:r>
            <a:endParaRPr sz="3700">
              <a:latin typeface="Proxima Nova"/>
              <a:ea typeface="Proxima Nova"/>
              <a:cs typeface="Proxima Nova"/>
              <a:sym typeface="Proxima Nova"/>
            </a:endParaRPr>
          </a:p>
        </p:txBody>
      </p:sp>
      <p:sp>
        <p:nvSpPr>
          <p:cNvPr id="426" name="Google Shape;426;p47"/>
          <p:cNvSpPr txBox="1"/>
          <p:nvPr/>
        </p:nvSpPr>
        <p:spPr>
          <a:xfrm>
            <a:off x="15738809" y="6925847"/>
            <a:ext cx="3497400" cy="16383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Most recent block</a:t>
            </a:r>
            <a:endParaRPr sz="3700">
              <a:latin typeface="Proxima Nova"/>
              <a:ea typeface="Proxima Nova"/>
              <a:cs typeface="Proxima Nova"/>
              <a:sym typeface="Proxima Nova"/>
            </a:endParaRPr>
          </a:p>
        </p:txBody>
      </p:sp>
      <p:cxnSp>
        <p:nvCxnSpPr>
          <p:cNvPr id="427" name="Google Shape;427;p47"/>
          <p:cNvCxnSpPr/>
          <p:nvPr/>
        </p:nvCxnSpPr>
        <p:spPr>
          <a:xfrm rot="10800000">
            <a:off x="17653363" y="8578767"/>
            <a:ext cx="7200" cy="1127100"/>
          </a:xfrm>
          <a:prstGeom prst="straightConnector1">
            <a:avLst/>
          </a:prstGeom>
          <a:noFill/>
          <a:ln w="38100" cap="flat" cmpd="sng">
            <a:solidFill>
              <a:srgbClr val="000000"/>
            </a:solidFill>
            <a:prstDash val="solid"/>
            <a:round/>
            <a:headEnd type="none" w="med" len="med"/>
            <a:tailEnd type="triangle" w="med" len="med"/>
          </a:ln>
        </p:spPr>
      </p:cxnSp>
      <p:sp>
        <p:nvSpPr>
          <p:cNvPr id="428" name="Google Shape;428;p47"/>
          <p:cNvSpPr txBox="1"/>
          <p:nvPr/>
        </p:nvSpPr>
        <p:spPr>
          <a:xfrm>
            <a:off x="15980104" y="9593359"/>
            <a:ext cx="33312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0 confirmations</a:t>
            </a:r>
            <a:endParaRPr sz="3200">
              <a:latin typeface="Proxima Nova"/>
              <a:ea typeface="Proxima Nova"/>
              <a:cs typeface="Proxima Nova"/>
              <a:sym typeface="Proxima Nova"/>
            </a:endParaRPr>
          </a:p>
        </p:txBody>
      </p:sp>
      <p:cxnSp>
        <p:nvCxnSpPr>
          <p:cNvPr id="429" name="Google Shape;429;p47"/>
          <p:cNvCxnSpPr/>
          <p:nvPr/>
        </p:nvCxnSpPr>
        <p:spPr>
          <a:xfrm rot="10800000">
            <a:off x="12552161" y="8578767"/>
            <a:ext cx="7200" cy="1127100"/>
          </a:xfrm>
          <a:prstGeom prst="straightConnector1">
            <a:avLst/>
          </a:prstGeom>
          <a:noFill/>
          <a:ln w="38100" cap="flat" cmpd="sng">
            <a:solidFill>
              <a:srgbClr val="000000"/>
            </a:solidFill>
            <a:prstDash val="solid"/>
            <a:round/>
            <a:headEnd type="none" w="med" len="med"/>
            <a:tailEnd type="triangle" w="med" len="med"/>
          </a:ln>
        </p:spPr>
      </p:cxnSp>
      <p:sp>
        <p:nvSpPr>
          <p:cNvPr id="430" name="Google Shape;430;p47"/>
          <p:cNvSpPr txBox="1"/>
          <p:nvPr/>
        </p:nvSpPr>
        <p:spPr>
          <a:xfrm>
            <a:off x="10901427" y="9593359"/>
            <a:ext cx="33312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1 confirmation</a:t>
            </a:r>
            <a:endParaRPr sz="3200">
              <a:latin typeface="Proxima Nova"/>
              <a:ea typeface="Proxima Nova"/>
              <a:cs typeface="Proxima Nova"/>
              <a:sym typeface="Proxima Nova"/>
            </a:endParaRPr>
          </a:p>
        </p:txBody>
      </p:sp>
      <p:cxnSp>
        <p:nvCxnSpPr>
          <p:cNvPr id="431" name="Google Shape;431;p47"/>
          <p:cNvCxnSpPr/>
          <p:nvPr/>
        </p:nvCxnSpPr>
        <p:spPr>
          <a:xfrm rot="10800000">
            <a:off x="7473484" y="8578767"/>
            <a:ext cx="7200" cy="1127100"/>
          </a:xfrm>
          <a:prstGeom prst="straightConnector1">
            <a:avLst/>
          </a:prstGeom>
          <a:noFill/>
          <a:ln w="38100" cap="flat" cmpd="sng">
            <a:solidFill>
              <a:srgbClr val="000000"/>
            </a:solidFill>
            <a:prstDash val="solid"/>
            <a:round/>
            <a:headEnd type="none" w="med" len="med"/>
            <a:tailEnd type="triangle" w="med" len="med"/>
          </a:ln>
        </p:spPr>
      </p:cxnSp>
      <p:sp>
        <p:nvSpPr>
          <p:cNvPr id="432" name="Google Shape;432;p47"/>
          <p:cNvSpPr txBox="1"/>
          <p:nvPr/>
        </p:nvSpPr>
        <p:spPr>
          <a:xfrm>
            <a:off x="5822750" y="9593359"/>
            <a:ext cx="33312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2 confirmations</a:t>
            </a:r>
            <a:endParaRPr sz="3200">
              <a:latin typeface="Proxima Nova"/>
              <a:ea typeface="Proxima Nova"/>
              <a:cs typeface="Proxima Nova"/>
              <a:sym typeface="Proxima Nova"/>
            </a:endParaRPr>
          </a:p>
        </p:txBody>
      </p:sp>
      <p:sp>
        <p:nvSpPr>
          <p:cNvPr id="434" name="Google Shape;434;p4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435" name="Google Shape;435;p47"/>
          <p:cNvSpPr txBox="1"/>
          <p:nvPr/>
        </p:nvSpPr>
        <p:spPr>
          <a:xfrm>
            <a:off x="2924725" y="13650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436" name="Google Shape;436;p47"/>
          <p:cNvSpPr txBox="1"/>
          <p:nvPr/>
        </p:nvSpPr>
        <p:spPr>
          <a:xfrm>
            <a:off x="2924725" y="120045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CONFIRMATIONS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41"/>
        <p:cNvGrpSpPr/>
        <p:nvPr/>
      </p:nvGrpSpPr>
      <p:grpSpPr>
        <a:xfrm>
          <a:off x="0" y="0"/>
          <a:ext cx="0" cy="0"/>
          <a:chOff x="0" y="0"/>
          <a:chExt cx="0" cy="0"/>
        </a:xfrm>
      </p:grpSpPr>
      <p:sp>
        <p:nvSpPr>
          <p:cNvPr id="442" name="Google Shape;442;p48"/>
          <p:cNvSpPr txBox="1">
            <a:spLocks noGrp="1"/>
          </p:cNvSpPr>
          <p:nvPr>
            <p:ph type="body" idx="4294967295"/>
          </p:nvPr>
        </p:nvSpPr>
        <p:spPr>
          <a:xfrm>
            <a:off x="119262" y="1539874"/>
            <a:ext cx="22717125" cy="6010275"/>
          </a:xfrm>
          <a:prstGeom prst="rect">
            <a:avLst/>
          </a:prstGeom>
          <a:noFill/>
          <a:ln>
            <a:noFill/>
          </a:ln>
        </p:spPr>
        <p:txBody>
          <a:bodyPr spcFirstLastPara="1" wrap="square" lIns="243750" tIns="243750" rIns="243750" bIns="243750" anchor="t" anchorCtr="0">
            <a:noAutofit/>
          </a:bodyPr>
          <a:lstStyle/>
          <a:p>
            <a:pPr marL="0" lvl="0" indent="0" algn="l" rtl="0">
              <a:lnSpc>
                <a:spcPct val="115000"/>
              </a:lnSpc>
              <a:spcBef>
                <a:spcPts val="0"/>
              </a:spcBef>
              <a:spcAft>
                <a:spcPts val="0"/>
              </a:spcAft>
              <a:buNone/>
            </a:pPr>
            <a:r>
              <a:rPr lang="en-US" sz="4100" dirty="0">
                <a:latin typeface="Proxima Nova"/>
                <a:ea typeface="Proxima Nova"/>
                <a:cs typeface="Proxima Nova"/>
                <a:sym typeface="Proxima Nova"/>
              </a:rPr>
              <a:t>Clearly not secure if Brian doesn’t wait for any confirmations… </a:t>
            </a:r>
            <a:endParaRPr sz="4100" dirty="0">
              <a:latin typeface="Proxima Nova"/>
              <a:ea typeface="Proxima Nova"/>
              <a:cs typeface="Proxima Nova"/>
              <a:sym typeface="Proxima Nova"/>
            </a:endParaRPr>
          </a:p>
          <a:p>
            <a:pPr marL="0" lvl="0" indent="0" algn="l" rtl="0">
              <a:lnSpc>
                <a:spcPct val="115000"/>
              </a:lnSpc>
              <a:spcBef>
                <a:spcPts val="2700"/>
              </a:spcBef>
              <a:spcAft>
                <a:spcPts val="0"/>
              </a:spcAft>
              <a:buNone/>
            </a:pPr>
            <a:r>
              <a:rPr lang="en-US" sz="4100" dirty="0">
                <a:latin typeface="Proxima Nova"/>
                <a:ea typeface="Proxima Nova"/>
                <a:cs typeface="Proxima Nova"/>
                <a:sym typeface="Proxima Nova"/>
              </a:rPr>
              <a:t>What if Brian waits for </a:t>
            </a:r>
            <a:r>
              <a:rPr lang="en-US" sz="4100" b="1" dirty="0">
                <a:latin typeface="Proxima Nova"/>
                <a:ea typeface="Proxima Nova"/>
                <a:cs typeface="Proxima Nova"/>
                <a:sym typeface="Proxima Nova"/>
              </a:rPr>
              <a:t>k </a:t>
            </a:r>
            <a:r>
              <a:rPr lang="en-US" sz="4100" dirty="0">
                <a:latin typeface="Proxima Nova"/>
                <a:ea typeface="Proxima Nova"/>
                <a:cs typeface="Proxima Nova"/>
                <a:sym typeface="Proxima Nova"/>
              </a:rPr>
              <a:t>confirmations?</a:t>
            </a:r>
            <a:endParaRPr sz="4100" dirty="0">
              <a:latin typeface="Proxima Nova"/>
              <a:ea typeface="Proxima Nova"/>
              <a:cs typeface="Proxima Nova"/>
              <a:sym typeface="Proxima Nova"/>
            </a:endParaRPr>
          </a:p>
          <a:p>
            <a:pPr marL="0" lvl="0" indent="0" algn="l" rtl="0">
              <a:lnSpc>
                <a:spcPct val="115000"/>
              </a:lnSpc>
              <a:spcBef>
                <a:spcPts val="2700"/>
              </a:spcBef>
              <a:spcAft>
                <a:spcPts val="2700"/>
              </a:spcAft>
              <a:buNone/>
            </a:pPr>
            <a:r>
              <a:rPr lang="en-US" sz="4100" dirty="0">
                <a:latin typeface="Proxima Nova"/>
                <a:ea typeface="Proxima Nova"/>
                <a:cs typeface="Proxima Nova"/>
                <a:sym typeface="Proxima Nova"/>
              </a:rPr>
              <a:t>[G → B] transaction needs </a:t>
            </a:r>
            <a:r>
              <a:rPr lang="en-US" sz="4100" b="1" dirty="0">
                <a:latin typeface="Proxima Nova"/>
                <a:ea typeface="Proxima Nova"/>
                <a:cs typeface="Proxima Nova"/>
                <a:sym typeface="Proxima Nova"/>
              </a:rPr>
              <a:t>k</a:t>
            </a:r>
            <a:r>
              <a:rPr lang="en-US" sz="4100" dirty="0">
                <a:latin typeface="Proxima Nova"/>
                <a:ea typeface="Proxima Nova"/>
                <a:cs typeface="Proxima Nova"/>
                <a:sym typeface="Proxima Nova"/>
              </a:rPr>
              <a:t> confirmations before Brian sends the goods. In order to double spend on Brian, Gloria needs to start a private chain containing her malicious transaction, mine </a:t>
            </a:r>
            <a:r>
              <a:rPr lang="en-US" sz="4100" b="1" dirty="0">
                <a:latin typeface="Proxima Nova"/>
                <a:ea typeface="Proxima Nova"/>
                <a:cs typeface="Proxima Nova"/>
                <a:sym typeface="Proxima Nova"/>
              </a:rPr>
              <a:t>k</a:t>
            </a:r>
            <a:r>
              <a:rPr lang="en-US" sz="4100" dirty="0">
                <a:latin typeface="Proxima Nova"/>
                <a:ea typeface="Proxima Nova"/>
                <a:cs typeface="Proxima Nova"/>
                <a:sym typeface="Proxima Nova"/>
              </a:rPr>
              <a:t> blocks on top of her block, then broadcast </a:t>
            </a:r>
            <a:r>
              <a:rPr lang="en-US" sz="4100" i="1" dirty="0">
                <a:latin typeface="Proxima Nova"/>
                <a:ea typeface="Proxima Nova"/>
                <a:cs typeface="Proxima Nova"/>
                <a:sym typeface="Proxima Nova"/>
              </a:rPr>
              <a:t>after</a:t>
            </a:r>
            <a:r>
              <a:rPr lang="en-US" sz="4100" dirty="0">
                <a:latin typeface="Proxima Nova"/>
                <a:ea typeface="Proxima Nova"/>
                <a:cs typeface="Proxima Nova"/>
                <a:sym typeface="Proxima Nova"/>
              </a:rPr>
              <a:t> Brian sends the goods.</a:t>
            </a:r>
            <a:endParaRPr sz="4100" dirty="0">
              <a:latin typeface="Proxima Nova"/>
              <a:ea typeface="Proxima Nova"/>
              <a:cs typeface="Proxima Nova"/>
              <a:sym typeface="Proxima Nova"/>
            </a:endParaRPr>
          </a:p>
        </p:txBody>
      </p:sp>
      <p:sp>
        <p:nvSpPr>
          <p:cNvPr id="443" name="Google Shape;443;p48"/>
          <p:cNvSpPr txBox="1"/>
          <p:nvPr/>
        </p:nvSpPr>
        <p:spPr>
          <a:xfrm>
            <a:off x="9936876" y="6931399"/>
            <a:ext cx="50850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b="1" dirty="0">
                <a:solidFill>
                  <a:schemeClr val="tx1"/>
                </a:solidFill>
                <a:latin typeface="Proxima Nova"/>
                <a:ea typeface="Proxima Nova"/>
                <a:cs typeface="Proxima Nova"/>
                <a:sym typeface="Proxima Nova"/>
              </a:rPr>
              <a:t>k </a:t>
            </a:r>
            <a:r>
              <a:rPr lang="en-US" sz="2700" dirty="0">
                <a:solidFill>
                  <a:schemeClr val="tx1"/>
                </a:solidFill>
                <a:latin typeface="Proxima Nova"/>
                <a:ea typeface="Proxima Nova"/>
                <a:cs typeface="Proxima Nova"/>
                <a:sym typeface="Proxima Nova"/>
              </a:rPr>
              <a:t>= 2 confs, Brian sends goods</a:t>
            </a:r>
            <a:endParaRPr sz="2700" dirty="0">
              <a:solidFill>
                <a:schemeClr val="tx1"/>
              </a:solidFill>
              <a:latin typeface="Proxima Nova"/>
              <a:ea typeface="Proxima Nova"/>
              <a:cs typeface="Proxima Nova"/>
              <a:sym typeface="Proxima Nova"/>
            </a:endParaRPr>
          </a:p>
        </p:txBody>
      </p:sp>
      <p:sp>
        <p:nvSpPr>
          <p:cNvPr id="444" name="Google Shape;444;p48"/>
          <p:cNvSpPr/>
          <p:nvPr/>
        </p:nvSpPr>
        <p:spPr>
          <a:xfrm>
            <a:off x="2485936" y="8979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45" name="Google Shape;445;p48"/>
          <p:cNvSpPr/>
          <p:nvPr/>
        </p:nvSpPr>
        <p:spPr>
          <a:xfrm>
            <a:off x="5489035" y="8095353"/>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G → B</a:t>
            </a:r>
            <a:endParaRPr sz="3700">
              <a:latin typeface="Proxima Nova"/>
              <a:ea typeface="Proxima Nova"/>
              <a:cs typeface="Proxima Nova"/>
              <a:sym typeface="Proxima Nova"/>
            </a:endParaRPr>
          </a:p>
        </p:txBody>
      </p:sp>
      <p:sp>
        <p:nvSpPr>
          <p:cNvPr id="446" name="Google Shape;446;p48"/>
          <p:cNvSpPr/>
          <p:nvPr/>
        </p:nvSpPr>
        <p:spPr>
          <a:xfrm>
            <a:off x="5489035" y="9919353"/>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G → G</a:t>
            </a:r>
            <a:endParaRPr sz="3700">
              <a:latin typeface="Proxima Nova"/>
              <a:ea typeface="Proxima Nova"/>
              <a:cs typeface="Proxima Nova"/>
              <a:sym typeface="Proxima Nova"/>
            </a:endParaRPr>
          </a:p>
        </p:txBody>
      </p:sp>
      <p:sp>
        <p:nvSpPr>
          <p:cNvPr id="447" name="Google Shape;447;p48"/>
          <p:cNvSpPr/>
          <p:nvPr/>
        </p:nvSpPr>
        <p:spPr>
          <a:xfrm>
            <a:off x="8230867" y="9860808"/>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48" name="Google Shape;448;p48"/>
          <p:cNvSpPr/>
          <p:nvPr/>
        </p:nvSpPr>
        <p:spPr>
          <a:xfrm>
            <a:off x="10963809" y="9919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449" name="Google Shape;449;p48"/>
          <p:cNvCxnSpPr>
            <a:stCxn id="445" idx="1"/>
            <a:endCxn id="444" idx="3"/>
          </p:cNvCxnSpPr>
          <p:nvPr/>
        </p:nvCxnSpPr>
        <p:spPr>
          <a:xfrm flipH="1">
            <a:off x="4564735" y="8509803"/>
            <a:ext cx="924300" cy="884100"/>
          </a:xfrm>
          <a:prstGeom prst="curvedConnector3">
            <a:avLst>
              <a:gd name="adj1" fmla="val 50005"/>
            </a:avLst>
          </a:prstGeom>
          <a:noFill/>
          <a:ln w="9525" cap="flat" cmpd="sng">
            <a:solidFill>
              <a:schemeClr val="lt1"/>
            </a:solidFill>
            <a:prstDash val="solid"/>
            <a:round/>
            <a:headEnd type="none" w="med" len="med"/>
            <a:tailEnd type="stealth" w="med" len="med"/>
          </a:ln>
        </p:spPr>
      </p:cxnSp>
      <p:cxnSp>
        <p:nvCxnSpPr>
          <p:cNvPr id="450" name="Google Shape;450;p48"/>
          <p:cNvCxnSpPr>
            <a:stCxn id="446" idx="1"/>
            <a:endCxn id="444" idx="3"/>
          </p:cNvCxnSpPr>
          <p:nvPr/>
        </p:nvCxnSpPr>
        <p:spPr>
          <a:xfrm rot="10800000">
            <a:off x="4564735" y="9393903"/>
            <a:ext cx="924300" cy="939900"/>
          </a:xfrm>
          <a:prstGeom prst="curvedConnector3">
            <a:avLst>
              <a:gd name="adj1" fmla="val 50005"/>
            </a:avLst>
          </a:prstGeom>
          <a:noFill/>
          <a:ln w="9525" cap="flat" cmpd="sng">
            <a:solidFill>
              <a:schemeClr val="lt1"/>
            </a:solidFill>
            <a:prstDash val="solid"/>
            <a:round/>
            <a:headEnd type="none" w="med" len="med"/>
            <a:tailEnd type="stealth" w="med" len="med"/>
          </a:ln>
        </p:spPr>
      </p:cxnSp>
      <p:cxnSp>
        <p:nvCxnSpPr>
          <p:cNvPr id="451" name="Google Shape;451;p48"/>
          <p:cNvCxnSpPr>
            <a:stCxn id="447" idx="1"/>
            <a:endCxn id="446" idx="3"/>
          </p:cNvCxnSpPr>
          <p:nvPr/>
        </p:nvCxnSpPr>
        <p:spPr>
          <a:xfrm rot="10800000" flipV="1">
            <a:off x="7567735" y="10275257"/>
            <a:ext cx="663132" cy="58545"/>
          </a:xfrm>
          <a:prstGeom prst="curvedConnector3">
            <a:avLst>
              <a:gd name="adj1" fmla="val 50000"/>
            </a:avLst>
          </a:prstGeom>
          <a:noFill/>
          <a:ln w="9525" cap="flat" cmpd="sng">
            <a:solidFill>
              <a:schemeClr val="lt1"/>
            </a:solidFill>
            <a:prstDash val="solid"/>
            <a:round/>
            <a:headEnd type="none" w="med" len="med"/>
            <a:tailEnd type="stealth" w="med" len="med"/>
          </a:ln>
        </p:spPr>
      </p:cxnSp>
      <p:cxnSp>
        <p:nvCxnSpPr>
          <p:cNvPr id="452" name="Google Shape;452;p48"/>
          <p:cNvCxnSpPr>
            <a:stCxn id="448" idx="1"/>
            <a:endCxn id="447" idx="3"/>
          </p:cNvCxnSpPr>
          <p:nvPr/>
        </p:nvCxnSpPr>
        <p:spPr>
          <a:xfrm rot="10800000">
            <a:off x="10309567" y="10275258"/>
            <a:ext cx="654242" cy="58578"/>
          </a:xfrm>
          <a:prstGeom prst="curvedConnector3">
            <a:avLst>
              <a:gd name="adj1" fmla="val 50000"/>
            </a:avLst>
          </a:prstGeom>
          <a:noFill/>
          <a:ln w="9525" cap="flat" cmpd="sng">
            <a:solidFill>
              <a:schemeClr val="lt1"/>
            </a:solidFill>
            <a:prstDash val="solid"/>
            <a:round/>
            <a:headEnd type="none" w="med" len="med"/>
            <a:tailEnd type="stealth" w="med" len="med"/>
          </a:ln>
        </p:spPr>
      </p:cxnSp>
      <p:cxnSp>
        <p:nvCxnSpPr>
          <p:cNvPr id="453" name="Google Shape;453;p48"/>
          <p:cNvCxnSpPr/>
          <p:nvPr/>
        </p:nvCxnSpPr>
        <p:spPr>
          <a:xfrm flipH="1">
            <a:off x="7567867" y="8508986"/>
            <a:ext cx="663000" cy="1500"/>
          </a:xfrm>
          <a:prstGeom prst="curvedConnector3">
            <a:avLst>
              <a:gd name="adj1" fmla="val 50011"/>
            </a:avLst>
          </a:prstGeom>
          <a:noFill/>
          <a:ln w="9525" cap="flat" cmpd="sng">
            <a:solidFill>
              <a:schemeClr val="lt1"/>
            </a:solidFill>
            <a:prstDash val="solid"/>
            <a:round/>
            <a:headEnd type="none" w="med" len="med"/>
            <a:tailEnd type="stealth" w="med" len="med"/>
          </a:ln>
        </p:spPr>
      </p:cxnSp>
      <p:sp>
        <p:nvSpPr>
          <p:cNvPr id="454" name="Google Shape;454;p48"/>
          <p:cNvSpPr/>
          <p:nvPr/>
        </p:nvSpPr>
        <p:spPr>
          <a:xfrm>
            <a:off x="8231000" y="8095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55" name="Google Shape;455;p48"/>
          <p:cNvSpPr/>
          <p:nvPr/>
        </p:nvSpPr>
        <p:spPr>
          <a:xfrm>
            <a:off x="10972953" y="8095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456" name="Google Shape;456;p48"/>
          <p:cNvCxnSpPr>
            <a:stCxn id="455" idx="1"/>
            <a:endCxn id="454" idx="3"/>
          </p:cNvCxnSpPr>
          <p:nvPr/>
        </p:nvCxnSpPr>
        <p:spPr>
          <a:xfrm flipH="1">
            <a:off x="10309653" y="8509836"/>
            <a:ext cx="663300" cy="600"/>
          </a:xfrm>
          <a:prstGeom prst="curvedConnector3">
            <a:avLst>
              <a:gd name="adj1" fmla="val 50020"/>
            </a:avLst>
          </a:prstGeom>
          <a:noFill/>
          <a:ln w="9525" cap="flat" cmpd="sng">
            <a:solidFill>
              <a:schemeClr val="lt1"/>
            </a:solidFill>
            <a:prstDash val="solid"/>
            <a:round/>
            <a:headEnd type="none" w="med" len="med"/>
            <a:tailEnd type="stealth" w="med" len="med"/>
          </a:ln>
        </p:spPr>
      </p:cxnSp>
      <p:sp>
        <p:nvSpPr>
          <p:cNvPr id="457" name="Google Shape;457;p48"/>
          <p:cNvSpPr txBox="1"/>
          <p:nvPr/>
        </p:nvSpPr>
        <p:spPr>
          <a:xfrm>
            <a:off x="833648" y="6931420"/>
            <a:ext cx="39918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dirty="0">
                <a:solidFill>
                  <a:schemeClr val="tx1"/>
                </a:solidFill>
                <a:latin typeface="Proxima Nova"/>
                <a:ea typeface="Proxima Nova"/>
                <a:cs typeface="Proxima Nova"/>
                <a:sym typeface="Proxima Nova"/>
              </a:rPr>
              <a:t>Suppose Brian waits for </a:t>
            </a:r>
            <a:r>
              <a:rPr lang="en-US" sz="2700" b="1" dirty="0">
                <a:solidFill>
                  <a:schemeClr val="tx1"/>
                </a:solidFill>
                <a:latin typeface="Proxima Nova"/>
                <a:ea typeface="Proxima Nova"/>
                <a:cs typeface="Proxima Nova"/>
                <a:sym typeface="Proxima Nova"/>
              </a:rPr>
              <a:t>k</a:t>
            </a:r>
            <a:r>
              <a:rPr lang="en-US" sz="2700" dirty="0">
                <a:solidFill>
                  <a:schemeClr val="tx1"/>
                </a:solidFill>
                <a:latin typeface="Proxima Nova"/>
                <a:ea typeface="Proxima Nova"/>
                <a:cs typeface="Proxima Nova"/>
                <a:sym typeface="Proxima Nova"/>
              </a:rPr>
              <a:t> = 2 confirmations</a:t>
            </a:r>
            <a:endParaRPr sz="2700" dirty="0">
              <a:solidFill>
                <a:schemeClr val="tx1"/>
              </a:solidFill>
              <a:latin typeface="Proxima Nova"/>
              <a:ea typeface="Proxima Nova"/>
              <a:cs typeface="Proxima Nova"/>
              <a:sym typeface="Proxima Nova"/>
            </a:endParaRPr>
          </a:p>
        </p:txBody>
      </p:sp>
      <p:cxnSp>
        <p:nvCxnSpPr>
          <p:cNvPr id="458" name="Google Shape;458;p48"/>
          <p:cNvCxnSpPr>
            <a:stCxn id="455" idx="0"/>
          </p:cNvCxnSpPr>
          <p:nvPr/>
        </p:nvCxnSpPr>
        <p:spPr>
          <a:xfrm rot="10800000" flipH="1">
            <a:off x="12012303" y="7670586"/>
            <a:ext cx="9600" cy="424800"/>
          </a:xfrm>
          <a:prstGeom prst="straightConnector1">
            <a:avLst/>
          </a:prstGeom>
          <a:noFill/>
          <a:ln w="9525" cap="flat" cmpd="sng">
            <a:solidFill>
              <a:srgbClr val="000000"/>
            </a:solidFill>
            <a:prstDash val="solid"/>
            <a:round/>
            <a:headEnd type="none" w="med" len="med"/>
            <a:tailEnd type="stealth" w="med" len="med"/>
          </a:ln>
        </p:spPr>
      </p:cxnSp>
      <p:cxnSp>
        <p:nvCxnSpPr>
          <p:cNvPr id="459" name="Google Shape;459;p48"/>
          <p:cNvCxnSpPr>
            <a:stCxn id="444" idx="3"/>
          </p:cNvCxnSpPr>
          <p:nvPr/>
        </p:nvCxnSpPr>
        <p:spPr>
          <a:xfrm>
            <a:off x="4564636" y="9393836"/>
            <a:ext cx="12353400" cy="7500"/>
          </a:xfrm>
          <a:prstGeom prst="straightConnector1">
            <a:avLst/>
          </a:prstGeom>
          <a:noFill/>
          <a:ln w="114300" cap="flat" cmpd="sng">
            <a:solidFill>
              <a:srgbClr val="999999"/>
            </a:solidFill>
            <a:prstDash val="dashDot"/>
            <a:round/>
            <a:headEnd type="none" w="med" len="med"/>
            <a:tailEnd type="none" w="med" len="med"/>
          </a:ln>
        </p:spPr>
      </p:cxnSp>
      <p:sp>
        <p:nvSpPr>
          <p:cNvPr id="460" name="Google Shape;460;p48"/>
          <p:cNvSpPr txBox="1"/>
          <p:nvPr/>
        </p:nvSpPr>
        <p:spPr>
          <a:xfrm>
            <a:off x="5141007" y="10829287"/>
            <a:ext cx="106020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dirty="0">
                <a:solidFill>
                  <a:schemeClr val="tx1"/>
                </a:solidFill>
                <a:latin typeface="Proxima Nova"/>
                <a:ea typeface="Proxima Nova"/>
                <a:cs typeface="Proxima Nova"/>
                <a:sym typeface="Proxima Nova"/>
              </a:rPr>
              <a:t>Gloria mining blocks, withholding from honest network</a:t>
            </a:r>
            <a:endParaRPr sz="2700" dirty="0">
              <a:solidFill>
                <a:schemeClr val="tx1"/>
              </a:solidFill>
              <a:latin typeface="Proxima Nova"/>
              <a:ea typeface="Proxima Nova"/>
              <a:cs typeface="Proxima Nova"/>
              <a:sym typeface="Proxima Nova"/>
            </a:endParaRPr>
          </a:p>
        </p:txBody>
      </p:sp>
      <p:sp>
        <p:nvSpPr>
          <p:cNvPr id="461" name="Google Shape;461;p48"/>
          <p:cNvSpPr/>
          <p:nvPr/>
        </p:nvSpPr>
        <p:spPr>
          <a:xfrm>
            <a:off x="13697432" y="9919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462" name="Google Shape;462;p48"/>
          <p:cNvCxnSpPr>
            <a:stCxn id="461" idx="1"/>
          </p:cNvCxnSpPr>
          <p:nvPr/>
        </p:nvCxnSpPr>
        <p:spPr>
          <a:xfrm flipH="1">
            <a:off x="13043132" y="10333836"/>
            <a:ext cx="654300" cy="1500"/>
          </a:xfrm>
          <a:prstGeom prst="curvedConnector3">
            <a:avLst>
              <a:gd name="adj1" fmla="val 50000"/>
            </a:avLst>
          </a:prstGeom>
          <a:noFill/>
          <a:ln w="9525" cap="flat" cmpd="sng">
            <a:solidFill>
              <a:schemeClr val="lt1"/>
            </a:solidFill>
            <a:prstDash val="solid"/>
            <a:round/>
            <a:headEnd type="none" w="med" len="med"/>
            <a:tailEnd type="stealth" w="med" len="med"/>
          </a:ln>
        </p:spPr>
      </p:cxnSp>
      <p:sp>
        <p:nvSpPr>
          <p:cNvPr id="463" name="Google Shape;463;p48"/>
          <p:cNvSpPr txBox="1"/>
          <p:nvPr/>
        </p:nvSpPr>
        <p:spPr>
          <a:xfrm>
            <a:off x="5177847" y="6912596"/>
            <a:ext cx="3327900" cy="1237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dirty="0">
                <a:solidFill>
                  <a:schemeClr val="tx1"/>
                </a:solidFill>
                <a:latin typeface="Proxima Nova"/>
                <a:ea typeface="Proxima Nova"/>
                <a:cs typeface="Proxima Nova"/>
                <a:sym typeface="Proxima Nova"/>
              </a:rPr>
              <a:t>Honest Network</a:t>
            </a:r>
            <a:endParaRPr sz="2700" dirty="0">
              <a:solidFill>
                <a:schemeClr val="tx1"/>
              </a:solidFill>
              <a:latin typeface="Proxima Nova"/>
              <a:ea typeface="Proxima Nova"/>
              <a:cs typeface="Proxima Nova"/>
              <a:sym typeface="Proxima Nova"/>
            </a:endParaRPr>
          </a:p>
        </p:txBody>
      </p:sp>
      <p:sp>
        <p:nvSpPr>
          <p:cNvPr id="464" name="Google Shape;464;p48"/>
          <p:cNvSpPr/>
          <p:nvPr/>
        </p:nvSpPr>
        <p:spPr>
          <a:xfrm>
            <a:off x="17150933" y="80905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465" name="Google Shape;465;p48"/>
          <p:cNvCxnSpPr>
            <a:stCxn id="464" idx="1"/>
            <a:endCxn id="461" idx="3"/>
          </p:cNvCxnSpPr>
          <p:nvPr/>
        </p:nvCxnSpPr>
        <p:spPr>
          <a:xfrm flipH="1">
            <a:off x="15776033" y="8505036"/>
            <a:ext cx="1374900" cy="1828800"/>
          </a:xfrm>
          <a:prstGeom prst="curvedConnector3">
            <a:avLst>
              <a:gd name="adj1" fmla="val 50000"/>
            </a:avLst>
          </a:prstGeom>
          <a:noFill/>
          <a:ln w="9525" cap="flat" cmpd="sng">
            <a:solidFill>
              <a:schemeClr val="lt1"/>
            </a:solidFill>
            <a:prstDash val="solid"/>
            <a:round/>
            <a:headEnd type="none" w="med" len="med"/>
            <a:tailEnd type="stealth" w="med" len="med"/>
          </a:ln>
        </p:spPr>
      </p:cxnSp>
      <p:sp>
        <p:nvSpPr>
          <p:cNvPr id="466" name="Google Shape;466;p48"/>
          <p:cNvSpPr txBox="1"/>
          <p:nvPr/>
        </p:nvSpPr>
        <p:spPr>
          <a:xfrm>
            <a:off x="16888790" y="8995327"/>
            <a:ext cx="7906800" cy="21360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dirty="0">
                <a:solidFill>
                  <a:schemeClr val="tx1"/>
                </a:solidFill>
                <a:latin typeface="Proxima Nova"/>
                <a:ea typeface="Proxima Nova"/>
                <a:cs typeface="Proxima Nova"/>
                <a:sym typeface="Proxima Nova"/>
              </a:rPr>
              <a:t>Gloria broadcasts her chain, which has a higher block height, so the honest network accepts Gloria’s chain over the previous chain.</a:t>
            </a:r>
            <a:endParaRPr sz="2700" dirty="0">
              <a:solidFill>
                <a:schemeClr val="tx1"/>
              </a:solidFill>
              <a:latin typeface="Proxima Nova"/>
              <a:ea typeface="Proxima Nova"/>
              <a:cs typeface="Proxima Nova"/>
              <a:sym typeface="Proxima Nova"/>
            </a:endParaRPr>
          </a:p>
        </p:txBody>
      </p:sp>
      <p:sp>
        <p:nvSpPr>
          <p:cNvPr id="467" name="Google Shape;467;p48"/>
          <p:cNvSpPr txBox="1"/>
          <p:nvPr/>
        </p:nvSpPr>
        <p:spPr>
          <a:xfrm>
            <a:off x="18596840" y="6311295"/>
            <a:ext cx="5363400" cy="21360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dirty="0">
                <a:solidFill>
                  <a:schemeClr val="tx1"/>
                </a:solidFill>
                <a:latin typeface="Proxima Nova"/>
                <a:ea typeface="Proxima Nova"/>
                <a:cs typeface="Proxima Nova"/>
                <a:sym typeface="Proxima Nova"/>
              </a:rPr>
              <a:t>Now, Gloria has her money back, even though Brian already sent the goods!</a:t>
            </a:r>
            <a:endParaRPr sz="2700" dirty="0">
              <a:solidFill>
                <a:schemeClr val="tx1"/>
              </a:solidFill>
              <a:latin typeface="Proxima Nova"/>
              <a:ea typeface="Proxima Nova"/>
              <a:cs typeface="Proxima Nova"/>
              <a:sym typeface="Proxima Nova"/>
            </a:endParaRPr>
          </a:p>
        </p:txBody>
      </p:sp>
      <p:cxnSp>
        <p:nvCxnSpPr>
          <p:cNvPr id="468" name="Google Shape;468;p48"/>
          <p:cNvCxnSpPr/>
          <p:nvPr/>
        </p:nvCxnSpPr>
        <p:spPr>
          <a:xfrm flipH="1">
            <a:off x="1362337" y="9409839"/>
            <a:ext cx="663000" cy="1500"/>
          </a:xfrm>
          <a:prstGeom prst="curvedConnector3">
            <a:avLst>
              <a:gd name="adj1" fmla="val 50011"/>
            </a:avLst>
          </a:prstGeom>
          <a:noFill/>
          <a:ln w="9525" cap="flat" cmpd="sng">
            <a:solidFill>
              <a:srgbClr val="000000"/>
            </a:solidFill>
            <a:prstDash val="solid"/>
            <a:round/>
            <a:headEnd type="none" w="med" len="med"/>
            <a:tailEnd type="stealth" w="med" len="med"/>
          </a:ln>
        </p:spPr>
      </p:cxnSp>
      <p:sp>
        <p:nvSpPr>
          <p:cNvPr id="469" name="Google Shape;469;p48"/>
          <p:cNvSpPr/>
          <p:nvPr/>
        </p:nvSpPr>
        <p:spPr>
          <a:xfrm>
            <a:off x="0" y="89793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70" name="Google Shape;470;p48"/>
          <p:cNvSpPr/>
          <p:nvPr/>
        </p:nvSpPr>
        <p:spPr>
          <a:xfrm>
            <a:off x="19802840" y="8089086"/>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71" name="Google Shape;471;p48"/>
          <p:cNvSpPr/>
          <p:nvPr/>
        </p:nvSpPr>
        <p:spPr>
          <a:xfrm>
            <a:off x="22130447" y="8097790"/>
            <a:ext cx="2078700" cy="828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472" name="Google Shape;472;p48"/>
          <p:cNvCxnSpPr>
            <a:endCxn id="464" idx="3"/>
          </p:cNvCxnSpPr>
          <p:nvPr/>
        </p:nvCxnSpPr>
        <p:spPr>
          <a:xfrm flipH="1">
            <a:off x="19229633" y="8503536"/>
            <a:ext cx="765300" cy="1500"/>
          </a:xfrm>
          <a:prstGeom prst="curvedConnector3">
            <a:avLst>
              <a:gd name="adj1" fmla="val 50000"/>
            </a:avLst>
          </a:prstGeom>
          <a:noFill/>
          <a:ln w="9525" cap="flat" cmpd="sng">
            <a:solidFill>
              <a:schemeClr val="lt1"/>
            </a:solidFill>
            <a:prstDash val="solid"/>
            <a:round/>
            <a:headEnd type="none" w="med" len="med"/>
            <a:tailEnd type="stealth" w="med" len="med"/>
          </a:ln>
        </p:spPr>
      </p:cxnSp>
      <p:cxnSp>
        <p:nvCxnSpPr>
          <p:cNvPr id="473" name="Google Shape;473;p48"/>
          <p:cNvCxnSpPr>
            <a:cxnSpLocks/>
            <a:endCxn id="470" idx="3"/>
          </p:cNvCxnSpPr>
          <p:nvPr/>
        </p:nvCxnSpPr>
        <p:spPr>
          <a:xfrm rot="10800000">
            <a:off x="21881540" y="8503536"/>
            <a:ext cx="379472" cy="1500"/>
          </a:xfrm>
          <a:prstGeom prst="curvedConnector3">
            <a:avLst>
              <a:gd name="adj1" fmla="val 50000"/>
            </a:avLst>
          </a:prstGeom>
          <a:noFill/>
          <a:ln w="9525" cap="flat" cmpd="sng">
            <a:solidFill>
              <a:schemeClr val="lt1"/>
            </a:solidFill>
            <a:prstDash val="solid"/>
            <a:round/>
            <a:headEnd type="none" w="med" len="med"/>
            <a:tailEnd type="stealth" w="med" len="med"/>
          </a:ln>
        </p:spPr>
      </p:cxnSp>
      <p:sp>
        <p:nvSpPr>
          <p:cNvPr id="474" name="Google Shape;474;p48"/>
          <p:cNvSpPr txBox="1"/>
          <p:nvPr/>
        </p:nvSpPr>
        <p:spPr>
          <a:xfrm>
            <a:off x="2631407" y="1153007"/>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475" name="Google Shape;475;p48"/>
          <p:cNvSpPr txBox="1"/>
          <p:nvPr/>
        </p:nvSpPr>
        <p:spPr>
          <a:xfrm>
            <a:off x="2989137" y="12252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lt2"/>
                </a:solidFill>
                <a:latin typeface="Montserrat"/>
                <a:ea typeface="Montserrat"/>
                <a:cs typeface="Montserrat"/>
                <a:sym typeface="Montserrat"/>
              </a:rPr>
              <a:t>DOUBLE SPENDING</a:t>
            </a:r>
            <a:endParaRPr sz="7200" b="1" dirty="0">
              <a:solidFill>
                <a:schemeClr val="lt2"/>
              </a:solidFill>
              <a:latin typeface="Montserrat"/>
              <a:ea typeface="Montserrat"/>
              <a:cs typeface="Montserrat"/>
              <a:sym typeface="Montserrat"/>
            </a:endParaRPr>
          </a:p>
        </p:txBody>
      </p:sp>
      <p:sp>
        <p:nvSpPr>
          <p:cNvPr id="476" name="Google Shape;476;p48"/>
          <p:cNvSpPr txBox="1"/>
          <p:nvPr/>
        </p:nvSpPr>
        <p:spPr>
          <a:xfrm>
            <a:off x="2933778" y="979847"/>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k CONFIRMATIONS</a:t>
            </a:r>
            <a:endParaRPr sz="4500" b="1" dirty="0">
              <a:solidFill>
                <a:schemeClr val="accent2"/>
              </a:solidFill>
              <a:latin typeface="Proxima Nova"/>
              <a:ea typeface="Proxima Nova"/>
              <a:cs typeface="Proxima Nova"/>
              <a:sym typeface="Proxima Nova"/>
            </a:endParaRPr>
          </a:p>
        </p:txBody>
      </p:sp>
      <p:sp>
        <p:nvSpPr>
          <p:cNvPr id="477" name="Google Shape;477;p48"/>
          <p:cNvSpPr/>
          <p:nvPr/>
        </p:nvSpPr>
        <p:spPr>
          <a:xfrm>
            <a:off x="5408389" y="7919770"/>
            <a:ext cx="7906800" cy="118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48"/>
          <p:cNvCxnSpPr>
            <a:stCxn id="444" idx="1"/>
            <a:endCxn id="469" idx="3"/>
          </p:cNvCxnSpPr>
          <p:nvPr/>
        </p:nvCxnSpPr>
        <p:spPr>
          <a:xfrm flipH="1">
            <a:off x="2078836" y="9393836"/>
            <a:ext cx="407100" cy="600"/>
          </a:xfrm>
          <a:prstGeom prst="curvedConnector3">
            <a:avLst>
              <a:gd name="adj1" fmla="val 50017"/>
            </a:avLst>
          </a:prstGeom>
          <a:noFill/>
          <a:ln w="9525" cap="flat" cmpd="sng">
            <a:solidFill>
              <a:schemeClr val="lt1"/>
            </a:solidFill>
            <a:prstDash val="solid"/>
            <a:round/>
            <a:headEnd type="none" w="med" len="med"/>
            <a:tailEnd type="stealth" w="med" len="med"/>
          </a:ln>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5"/>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463"/>
                                        </p:tgtEl>
                                        <p:attrNameLst>
                                          <p:attrName>style.visibility</p:attrName>
                                        </p:attrNameLst>
                                      </p:cBhvr>
                                      <p:to>
                                        <p:strVal val="visible"/>
                                      </p:to>
                                    </p:set>
                                    <p:animEffect transition="in" filter="fade">
                                      <p:cBhvr>
                                        <p:cTn id="15" dur="1100"/>
                                        <p:tgtEl>
                                          <p:spTgt spid="46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5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5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55"/>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nodeType="afterEffect">
                                  <p:stCondLst>
                                    <p:cond delay="0"/>
                                  </p:stCondLst>
                                  <p:childTnLst>
                                    <p:set>
                                      <p:cBhvr>
                                        <p:cTn id="30" dur="1" fill="hold">
                                          <p:stCondLst>
                                            <p:cond delay="0"/>
                                          </p:stCondLst>
                                        </p:cTn>
                                        <p:tgtEl>
                                          <p:spTgt spid="443"/>
                                        </p:tgtEl>
                                        <p:attrNameLst>
                                          <p:attrName>style.visibility</p:attrName>
                                        </p:attrNameLst>
                                      </p:cBhvr>
                                      <p:to>
                                        <p:strVal val="visible"/>
                                      </p:to>
                                    </p:set>
                                    <p:animEffect transition="in" filter="fade">
                                      <p:cBhvr>
                                        <p:cTn id="31" dur="1000"/>
                                        <p:tgtEl>
                                          <p:spTgt spid="443"/>
                                        </p:tgtEl>
                                      </p:cBhvr>
                                    </p:animEffect>
                                  </p:childTnLst>
                                </p:cTn>
                              </p:par>
                              <p:par>
                                <p:cTn id="32" presetID="10" presetClass="entr" presetSubtype="0" fill="hold" nodeType="withEffect">
                                  <p:stCondLst>
                                    <p:cond delay="0"/>
                                  </p:stCondLst>
                                  <p:childTnLst>
                                    <p:set>
                                      <p:cBhvr>
                                        <p:cTn id="33" dur="1" fill="hold">
                                          <p:stCondLst>
                                            <p:cond delay="0"/>
                                          </p:stCondLst>
                                        </p:cTn>
                                        <p:tgtEl>
                                          <p:spTgt spid="458"/>
                                        </p:tgtEl>
                                        <p:attrNameLst>
                                          <p:attrName>style.visibility</p:attrName>
                                        </p:attrNameLst>
                                      </p:cBhvr>
                                      <p:to>
                                        <p:strVal val="visible"/>
                                      </p:to>
                                    </p:set>
                                    <p:animEffect transition="in" filter="fade">
                                      <p:cBhvr>
                                        <p:cTn id="34" dur="1000"/>
                                        <p:tgtEl>
                                          <p:spTgt spid="4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1100"/>
                                        <p:tgtEl>
                                          <p:spTgt spid="446"/>
                                        </p:tgtEl>
                                      </p:cBhvr>
                                    </p:animEffect>
                                  </p:childTnLst>
                                </p:cTn>
                              </p:par>
                              <p:par>
                                <p:cTn id="40" presetID="10" presetClass="entr" presetSubtype="0" fill="hold" nodeType="withEffect">
                                  <p:stCondLst>
                                    <p:cond delay="0"/>
                                  </p:stCondLst>
                                  <p:childTnLst>
                                    <p:set>
                                      <p:cBhvr>
                                        <p:cTn id="41" dur="1" fill="hold">
                                          <p:stCondLst>
                                            <p:cond delay="0"/>
                                          </p:stCondLst>
                                        </p:cTn>
                                        <p:tgtEl>
                                          <p:spTgt spid="447"/>
                                        </p:tgtEl>
                                        <p:attrNameLst>
                                          <p:attrName>style.visibility</p:attrName>
                                        </p:attrNameLst>
                                      </p:cBhvr>
                                      <p:to>
                                        <p:strVal val="visible"/>
                                      </p:to>
                                    </p:set>
                                    <p:animEffect transition="in" filter="fade">
                                      <p:cBhvr>
                                        <p:cTn id="42" dur="1000"/>
                                        <p:tgtEl>
                                          <p:spTgt spid="447"/>
                                        </p:tgtEl>
                                      </p:cBhvr>
                                    </p:animEffect>
                                  </p:childTnLst>
                                </p:cTn>
                              </p:par>
                              <p:par>
                                <p:cTn id="43" presetID="10" presetClass="entr" presetSubtype="0" fill="hold" nodeType="withEffect">
                                  <p:stCondLst>
                                    <p:cond delay="0"/>
                                  </p:stCondLst>
                                  <p:childTnLst>
                                    <p:set>
                                      <p:cBhvr>
                                        <p:cTn id="44" dur="1" fill="hold">
                                          <p:stCondLst>
                                            <p:cond delay="0"/>
                                          </p:stCondLst>
                                        </p:cTn>
                                        <p:tgtEl>
                                          <p:spTgt spid="448"/>
                                        </p:tgtEl>
                                        <p:attrNameLst>
                                          <p:attrName>style.visibility</p:attrName>
                                        </p:attrNameLst>
                                      </p:cBhvr>
                                      <p:to>
                                        <p:strVal val="visible"/>
                                      </p:to>
                                    </p:set>
                                    <p:animEffect transition="in" filter="fade">
                                      <p:cBhvr>
                                        <p:cTn id="45" dur="1000"/>
                                        <p:tgtEl>
                                          <p:spTgt spid="448"/>
                                        </p:tgtEl>
                                      </p:cBhvr>
                                    </p:animEffect>
                                  </p:childTnLst>
                                </p:cTn>
                              </p:par>
                              <p:par>
                                <p:cTn id="46" presetID="10" presetClass="entr" presetSubtype="0" fill="hold" nodeType="withEffect">
                                  <p:stCondLst>
                                    <p:cond delay="0"/>
                                  </p:stCondLst>
                                  <p:childTnLst>
                                    <p:set>
                                      <p:cBhvr>
                                        <p:cTn id="47" dur="1" fill="hold">
                                          <p:stCondLst>
                                            <p:cond delay="0"/>
                                          </p:stCondLst>
                                        </p:cTn>
                                        <p:tgtEl>
                                          <p:spTgt spid="450"/>
                                        </p:tgtEl>
                                        <p:attrNameLst>
                                          <p:attrName>style.visibility</p:attrName>
                                        </p:attrNameLst>
                                      </p:cBhvr>
                                      <p:to>
                                        <p:strVal val="visible"/>
                                      </p:to>
                                    </p:set>
                                    <p:animEffect transition="in" filter="fade">
                                      <p:cBhvr>
                                        <p:cTn id="48" dur="1000"/>
                                        <p:tgtEl>
                                          <p:spTgt spid="450"/>
                                        </p:tgtEl>
                                      </p:cBhvr>
                                    </p:animEffect>
                                  </p:childTnLst>
                                </p:cTn>
                              </p:par>
                              <p:par>
                                <p:cTn id="49" presetID="10" presetClass="entr" presetSubtype="0" fill="hold" nodeType="withEffect">
                                  <p:stCondLst>
                                    <p:cond delay="0"/>
                                  </p:stCondLst>
                                  <p:childTnLst>
                                    <p:set>
                                      <p:cBhvr>
                                        <p:cTn id="50" dur="1" fill="hold">
                                          <p:stCondLst>
                                            <p:cond delay="0"/>
                                          </p:stCondLst>
                                        </p:cTn>
                                        <p:tgtEl>
                                          <p:spTgt spid="451"/>
                                        </p:tgtEl>
                                        <p:attrNameLst>
                                          <p:attrName>style.visibility</p:attrName>
                                        </p:attrNameLst>
                                      </p:cBhvr>
                                      <p:to>
                                        <p:strVal val="visible"/>
                                      </p:to>
                                    </p:set>
                                    <p:animEffect transition="in" filter="fade">
                                      <p:cBhvr>
                                        <p:cTn id="51" dur="1000"/>
                                        <p:tgtEl>
                                          <p:spTgt spid="451"/>
                                        </p:tgtEl>
                                      </p:cBhvr>
                                    </p:animEffect>
                                  </p:childTnLst>
                                </p:cTn>
                              </p:par>
                              <p:par>
                                <p:cTn id="52" presetID="10" presetClass="entr" presetSubtype="0" fill="hold" nodeType="withEffect">
                                  <p:stCondLst>
                                    <p:cond delay="0"/>
                                  </p:stCondLst>
                                  <p:childTnLst>
                                    <p:set>
                                      <p:cBhvr>
                                        <p:cTn id="53" dur="1" fill="hold">
                                          <p:stCondLst>
                                            <p:cond delay="0"/>
                                          </p:stCondLst>
                                        </p:cTn>
                                        <p:tgtEl>
                                          <p:spTgt spid="452"/>
                                        </p:tgtEl>
                                        <p:attrNameLst>
                                          <p:attrName>style.visibility</p:attrName>
                                        </p:attrNameLst>
                                      </p:cBhvr>
                                      <p:to>
                                        <p:strVal val="visible"/>
                                      </p:to>
                                    </p:set>
                                    <p:animEffect transition="in" filter="fade">
                                      <p:cBhvr>
                                        <p:cTn id="54" dur="1000"/>
                                        <p:tgtEl>
                                          <p:spTgt spid="452"/>
                                        </p:tgtEl>
                                      </p:cBhvr>
                                    </p:animEffect>
                                  </p:childTnLst>
                                </p:cTn>
                              </p:par>
                              <p:par>
                                <p:cTn id="55" presetID="10" presetClass="entr" presetSubtype="0" fill="hold" nodeType="withEffect">
                                  <p:stCondLst>
                                    <p:cond delay="0"/>
                                  </p:stCondLst>
                                  <p:childTnLst>
                                    <p:set>
                                      <p:cBhvr>
                                        <p:cTn id="56" dur="1" fill="hold">
                                          <p:stCondLst>
                                            <p:cond delay="0"/>
                                          </p:stCondLst>
                                        </p:cTn>
                                        <p:tgtEl>
                                          <p:spTgt spid="462"/>
                                        </p:tgtEl>
                                        <p:attrNameLst>
                                          <p:attrName>style.visibility</p:attrName>
                                        </p:attrNameLst>
                                      </p:cBhvr>
                                      <p:to>
                                        <p:strVal val="visible"/>
                                      </p:to>
                                    </p:set>
                                    <p:animEffect transition="in" filter="fade">
                                      <p:cBhvr>
                                        <p:cTn id="57" dur="1000"/>
                                        <p:tgtEl>
                                          <p:spTgt spid="462"/>
                                        </p:tgtEl>
                                      </p:cBhvr>
                                    </p:animEffect>
                                  </p:childTnLst>
                                </p:cTn>
                              </p:par>
                              <p:par>
                                <p:cTn id="58" presetID="10" presetClass="entr" presetSubtype="0" fill="hold" nodeType="withEffect">
                                  <p:stCondLst>
                                    <p:cond delay="0"/>
                                  </p:stCondLst>
                                  <p:childTnLst>
                                    <p:set>
                                      <p:cBhvr>
                                        <p:cTn id="59" dur="1" fill="hold">
                                          <p:stCondLst>
                                            <p:cond delay="0"/>
                                          </p:stCondLst>
                                        </p:cTn>
                                        <p:tgtEl>
                                          <p:spTgt spid="461"/>
                                        </p:tgtEl>
                                        <p:attrNameLst>
                                          <p:attrName>style.visibility</p:attrName>
                                        </p:attrNameLst>
                                      </p:cBhvr>
                                      <p:to>
                                        <p:strVal val="visible"/>
                                      </p:to>
                                    </p:set>
                                    <p:animEffect transition="in" filter="fade">
                                      <p:cBhvr>
                                        <p:cTn id="60" dur="1000"/>
                                        <p:tgtEl>
                                          <p:spTgt spid="461"/>
                                        </p:tgtEl>
                                      </p:cBhvr>
                                    </p:animEffect>
                                  </p:childTnLst>
                                </p:cTn>
                              </p:par>
                              <p:par>
                                <p:cTn id="61" presetID="10" presetClass="entr" presetSubtype="0" fill="hold" nodeType="withEffect">
                                  <p:stCondLst>
                                    <p:cond delay="0"/>
                                  </p:stCondLst>
                                  <p:childTnLst>
                                    <p:set>
                                      <p:cBhvr>
                                        <p:cTn id="62" dur="1" fill="hold">
                                          <p:stCondLst>
                                            <p:cond delay="0"/>
                                          </p:stCondLst>
                                        </p:cTn>
                                        <p:tgtEl>
                                          <p:spTgt spid="460"/>
                                        </p:tgtEl>
                                        <p:attrNameLst>
                                          <p:attrName>style.visibility</p:attrName>
                                        </p:attrNameLst>
                                      </p:cBhvr>
                                      <p:to>
                                        <p:strVal val="visible"/>
                                      </p:to>
                                    </p:set>
                                    <p:animEffect transition="in" filter="fade">
                                      <p:cBhvr>
                                        <p:cTn id="63" dur="1100"/>
                                        <p:tgtEl>
                                          <p:spTgt spid="460"/>
                                        </p:tgtEl>
                                      </p:cBhvr>
                                    </p:animEffect>
                                  </p:childTnLst>
                                </p:cTn>
                              </p:par>
                              <p:par>
                                <p:cTn id="64" presetID="10" presetClass="entr" presetSubtype="0" fill="hold" nodeType="withEffect">
                                  <p:stCondLst>
                                    <p:cond delay="0"/>
                                  </p:stCondLst>
                                  <p:childTnLst>
                                    <p:set>
                                      <p:cBhvr>
                                        <p:cTn id="65" dur="1" fill="hold">
                                          <p:stCondLst>
                                            <p:cond delay="0"/>
                                          </p:stCondLst>
                                        </p:cTn>
                                        <p:tgtEl>
                                          <p:spTgt spid="459"/>
                                        </p:tgtEl>
                                        <p:attrNameLst>
                                          <p:attrName>style.visibility</p:attrName>
                                        </p:attrNameLst>
                                      </p:cBhvr>
                                      <p:to>
                                        <p:strVal val="visible"/>
                                      </p:to>
                                    </p:set>
                                    <p:animEffect transition="in" filter="fade">
                                      <p:cBhvr>
                                        <p:cTn id="66" dur="1000"/>
                                        <p:tgtEl>
                                          <p:spTgt spid="4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6"/>
                                        </p:tgtEl>
                                        <p:attrNameLst>
                                          <p:attrName>style.visibility</p:attrName>
                                        </p:attrNameLst>
                                      </p:cBhvr>
                                      <p:to>
                                        <p:strVal val="visible"/>
                                      </p:to>
                                    </p:set>
                                    <p:animEffect transition="in" filter="fade">
                                      <p:cBhvr>
                                        <p:cTn id="71" dur="1000"/>
                                        <p:tgtEl>
                                          <p:spTgt spid="466"/>
                                        </p:tgtEl>
                                      </p:cBhvr>
                                    </p:animEffect>
                                  </p:childTnLst>
                                </p:cTn>
                              </p:par>
                            </p:childTnLst>
                          </p:cTn>
                        </p:par>
                        <p:par>
                          <p:cTn id="72" fill="hold">
                            <p:stCondLst>
                              <p:cond delay="1000"/>
                            </p:stCondLst>
                            <p:childTnLst>
                              <p:par>
                                <p:cTn id="73" presetID="23" presetClass="entr" presetSubtype="16" fill="hold" nodeType="afterEffect">
                                  <p:stCondLst>
                                    <p:cond delay="0"/>
                                  </p:stCondLst>
                                  <p:childTnLst>
                                    <p:set>
                                      <p:cBhvr>
                                        <p:cTn id="74" dur="1" fill="hold">
                                          <p:stCondLst>
                                            <p:cond delay="0"/>
                                          </p:stCondLst>
                                        </p:cTn>
                                        <p:tgtEl>
                                          <p:spTgt spid="477"/>
                                        </p:tgtEl>
                                        <p:attrNameLst>
                                          <p:attrName>style.visibility</p:attrName>
                                        </p:attrNameLst>
                                      </p:cBhvr>
                                      <p:to>
                                        <p:strVal val="visible"/>
                                      </p:to>
                                    </p:set>
                                    <p:anim calcmode="lin" valueType="num">
                                      <p:cBhvr additive="base">
                                        <p:cTn id="75" dur="700"/>
                                        <p:tgtEl>
                                          <p:spTgt spid="477"/>
                                        </p:tgtEl>
                                        <p:attrNameLst>
                                          <p:attrName>ppt_w</p:attrName>
                                        </p:attrNameLst>
                                      </p:cBhvr>
                                      <p:tavLst>
                                        <p:tav tm="0">
                                          <p:val>
                                            <p:strVal val="0"/>
                                          </p:val>
                                        </p:tav>
                                        <p:tav tm="100000">
                                          <p:val>
                                            <p:strVal val="#ppt_w"/>
                                          </p:val>
                                        </p:tav>
                                      </p:tavLst>
                                    </p:anim>
                                    <p:anim calcmode="lin" valueType="num">
                                      <p:cBhvr additive="base">
                                        <p:cTn id="76" dur="700"/>
                                        <p:tgtEl>
                                          <p:spTgt spid="477"/>
                                        </p:tgtEl>
                                        <p:attrNameLst>
                                          <p:attrName>ppt_h</p:attrName>
                                        </p:attrNameLst>
                                      </p:cBhvr>
                                      <p:tavLst>
                                        <p:tav tm="0">
                                          <p:val>
                                            <p:str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64"/>
                                        </p:tgtEl>
                                        <p:attrNameLst>
                                          <p:attrName>style.visibility</p:attrName>
                                        </p:attrNameLst>
                                      </p:cBhvr>
                                      <p:to>
                                        <p:strVal val="visible"/>
                                      </p:to>
                                    </p:set>
                                    <p:animEffect transition="in" filter="fade">
                                      <p:cBhvr>
                                        <p:cTn id="81" dur="1000"/>
                                        <p:tgtEl>
                                          <p:spTgt spid="464"/>
                                        </p:tgtEl>
                                      </p:cBhvr>
                                    </p:animEffect>
                                  </p:childTnLst>
                                </p:cTn>
                              </p:par>
                              <p:par>
                                <p:cTn id="82" presetID="10" presetClass="entr" presetSubtype="0" fill="hold" nodeType="withEffect">
                                  <p:stCondLst>
                                    <p:cond delay="0"/>
                                  </p:stCondLst>
                                  <p:childTnLst>
                                    <p:set>
                                      <p:cBhvr>
                                        <p:cTn id="83" dur="1" fill="hold">
                                          <p:stCondLst>
                                            <p:cond delay="0"/>
                                          </p:stCondLst>
                                        </p:cTn>
                                        <p:tgtEl>
                                          <p:spTgt spid="465"/>
                                        </p:tgtEl>
                                        <p:attrNameLst>
                                          <p:attrName>style.visibility</p:attrName>
                                        </p:attrNameLst>
                                      </p:cBhvr>
                                      <p:to>
                                        <p:strVal val="visible"/>
                                      </p:to>
                                    </p:set>
                                    <p:animEffect transition="in" filter="fade">
                                      <p:cBhvr>
                                        <p:cTn id="84" dur="1000"/>
                                        <p:tgtEl>
                                          <p:spTgt spid="465"/>
                                        </p:tgtEl>
                                      </p:cBhvr>
                                    </p:animEffect>
                                  </p:childTnLst>
                                </p:cTn>
                              </p:par>
                              <p:par>
                                <p:cTn id="85" presetID="10" presetClass="entr" presetSubtype="0" fill="hold" nodeType="withEffect">
                                  <p:stCondLst>
                                    <p:cond delay="0"/>
                                  </p:stCondLst>
                                  <p:childTnLst>
                                    <p:set>
                                      <p:cBhvr>
                                        <p:cTn id="86" dur="1" fill="hold">
                                          <p:stCondLst>
                                            <p:cond delay="0"/>
                                          </p:stCondLst>
                                        </p:cTn>
                                        <p:tgtEl>
                                          <p:spTgt spid="470"/>
                                        </p:tgtEl>
                                        <p:attrNameLst>
                                          <p:attrName>style.visibility</p:attrName>
                                        </p:attrNameLst>
                                      </p:cBhvr>
                                      <p:to>
                                        <p:strVal val="visible"/>
                                      </p:to>
                                    </p:set>
                                    <p:animEffect transition="in" filter="fade">
                                      <p:cBhvr>
                                        <p:cTn id="87" dur="1000"/>
                                        <p:tgtEl>
                                          <p:spTgt spid="470"/>
                                        </p:tgtEl>
                                      </p:cBhvr>
                                    </p:animEffect>
                                  </p:childTnLst>
                                </p:cTn>
                              </p:par>
                              <p:par>
                                <p:cTn id="88" presetID="10" presetClass="entr" presetSubtype="0" fill="hold" nodeType="withEffect">
                                  <p:stCondLst>
                                    <p:cond delay="0"/>
                                  </p:stCondLst>
                                  <p:childTnLst>
                                    <p:set>
                                      <p:cBhvr>
                                        <p:cTn id="89" dur="1" fill="hold">
                                          <p:stCondLst>
                                            <p:cond delay="0"/>
                                          </p:stCondLst>
                                        </p:cTn>
                                        <p:tgtEl>
                                          <p:spTgt spid="471"/>
                                        </p:tgtEl>
                                        <p:attrNameLst>
                                          <p:attrName>style.visibility</p:attrName>
                                        </p:attrNameLst>
                                      </p:cBhvr>
                                      <p:to>
                                        <p:strVal val="visible"/>
                                      </p:to>
                                    </p:set>
                                    <p:animEffect transition="in" filter="fade">
                                      <p:cBhvr>
                                        <p:cTn id="90" dur="1000"/>
                                        <p:tgtEl>
                                          <p:spTgt spid="471"/>
                                        </p:tgtEl>
                                      </p:cBhvr>
                                    </p:animEffect>
                                  </p:childTnLst>
                                </p:cTn>
                              </p:par>
                              <p:par>
                                <p:cTn id="91" presetID="10" presetClass="entr" presetSubtype="0" fill="hold" nodeType="withEffect">
                                  <p:stCondLst>
                                    <p:cond delay="0"/>
                                  </p:stCondLst>
                                  <p:childTnLst>
                                    <p:set>
                                      <p:cBhvr>
                                        <p:cTn id="92" dur="1" fill="hold">
                                          <p:stCondLst>
                                            <p:cond delay="0"/>
                                          </p:stCondLst>
                                        </p:cTn>
                                        <p:tgtEl>
                                          <p:spTgt spid="472"/>
                                        </p:tgtEl>
                                        <p:attrNameLst>
                                          <p:attrName>style.visibility</p:attrName>
                                        </p:attrNameLst>
                                      </p:cBhvr>
                                      <p:to>
                                        <p:strVal val="visible"/>
                                      </p:to>
                                    </p:set>
                                    <p:animEffect transition="in" filter="fade">
                                      <p:cBhvr>
                                        <p:cTn id="93" dur="1000"/>
                                        <p:tgtEl>
                                          <p:spTgt spid="472"/>
                                        </p:tgtEl>
                                      </p:cBhvr>
                                    </p:animEffect>
                                  </p:childTnLst>
                                </p:cTn>
                              </p:par>
                              <p:par>
                                <p:cTn id="94" presetID="10" presetClass="entr" presetSubtype="0" fill="hold" nodeType="withEffect">
                                  <p:stCondLst>
                                    <p:cond delay="0"/>
                                  </p:stCondLst>
                                  <p:childTnLst>
                                    <p:set>
                                      <p:cBhvr>
                                        <p:cTn id="95" dur="1" fill="hold">
                                          <p:stCondLst>
                                            <p:cond delay="0"/>
                                          </p:stCondLst>
                                        </p:cTn>
                                        <p:tgtEl>
                                          <p:spTgt spid="473"/>
                                        </p:tgtEl>
                                        <p:attrNameLst>
                                          <p:attrName>style.visibility</p:attrName>
                                        </p:attrNameLst>
                                      </p:cBhvr>
                                      <p:to>
                                        <p:strVal val="visible"/>
                                      </p:to>
                                    </p:set>
                                    <p:animEffect transition="in" filter="fade">
                                      <p:cBhvr>
                                        <p:cTn id="96" dur="1000"/>
                                        <p:tgtEl>
                                          <p:spTgt spid="473"/>
                                        </p:tgtEl>
                                      </p:cBhvr>
                                    </p:animEffect>
                                  </p:childTnLst>
                                </p:cTn>
                              </p:par>
                              <p:par>
                                <p:cTn id="97" presetID="10" presetClass="entr" presetSubtype="0" fill="hold" nodeType="withEffect">
                                  <p:stCondLst>
                                    <p:cond delay="0"/>
                                  </p:stCondLst>
                                  <p:childTnLst>
                                    <p:set>
                                      <p:cBhvr>
                                        <p:cTn id="98" dur="1" fill="hold">
                                          <p:stCondLst>
                                            <p:cond delay="0"/>
                                          </p:stCondLst>
                                        </p:cTn>
                                        <p:tgtEl>
                                          <p:spTgt spid="467"/>
                                        </p:tgtEl>
                                        <p:attrNameLst>
                                          <p:attrName>style.visibility</p:attrName>
                                        </p:attrNameLst>
                                      </p:cBhvr>
                                      <p:to>
                                        <p:strVal val="visible"/>
                                      </p:to>
                                    </p:set>
                                    <p:animEffect transition="in" filter="fade">
                                      <p:cBhvr>
                                        <p:cTn id="99"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84"/>
        <p:cNvGrpSpPr/>
        <p:nvPr/>
      </p:nvGrpSpPr>
      <p:grpSpPr>
        <a:xfrm>
          <a:off x="0" y="0"/>
          <a:ext cx="0" cy="0"/>
          <a:chOff x="0" y="0"/>
          <a:chExt cx="0" cy="0"/>
        </a:xfrm>
      </p:grpSpPr>
      <p:sp>
        <p:nvSpPr>
          <p:cNvPr id="486" name="Google Shape;486;p49"/>
          <p:cNvSpPr txBox="1"/>
          <p:nvPr/>
        </p:nvSpPr>
        <p:spPr>
          <a:xfrm>
            <a:off x="2924725" y="34302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“CLICKER” QUESTION:</a:t>
            </a:r>
            <a:endParaRPr sz="7200" b="1" dirty="0">
              <a:solidFill>
                <a:schemeClr val="bg1"/>
              </a:solidFill>
              <a:latin typeface="Montserrat"/>
              <a:ea typeface="Montserrat"/>
              <a:cs typeface="Montserrat"/>
              <a:sym typeface="Montserrat"/>
            </a:endParaRPr>
          </a:p>
        </p:txBody>
      </p:sp>
      <p:sp>
        <p:nvSpPr>
          <p:cNvPr id="488" name="Google Shape;488;p49"/>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Proxima Nova"/>
                <a:ea typeface="Proxima Nova"/>
                <a:cs typeface="Proxima Nova"/>
                <a:sym typeface="Proxima Nova"/>
              </a:rPr>
              <a:t>How many confirmations should I wait for to be sure my transaction is “valid”?</a:t>
            </a:r>
            <a:endParaRPr sz="3600">
              <a:latin typeface="Proxima Nova"/>
              <a:ea typeface="Proxima Nova"/>
              <a:cs typeface="Proxima Nova"/>
              <a:sym typeface="Proxima Nova"/>
            </a:endParaRPr>
          </a:p>
          <a:p>
            <a:pPr marL="0" lvl="0" indent="0" algn="l" rtl="0">
              <a:spcBef>
                <a:spcPts val="0"/>
              </a:spcBef>
              <a:spcAft>
                <a:spcPts val="0"/>
              </a:spcAft>
              <a:buNone/>
            </a:pPr>
            <a:endParaRPr sz="72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A) 0</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B) 1</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C) 2</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D) none of these</a:t>
            </a:r>
            <a:endParaRPr sz="6000">
              <a:latin typeface="Proxima Nova"/>
              <a:ea typeface="Proxima Nova"/>
              <a:cs typeface="Proxima Nova"/>
              <a:sym typeface="Proxima Nova"/>
            </a:endParaRPr>
          </a:p>
        </p:txBody>
      </p:sp>
      <p:sp>
        <p:nvSpPr>
          <p:cNvPr id="489" name="Google Shape;489;p49"/>
          <p:cNvSpPr txBox="1"/>
          <p:nvPr/>
        </p:nvSpPr>
        <p:spPr>
          <a:xfrm>
            <a:off x="2924725" y="1400969"/>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CONFIRMATIONS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93"/>
        <p:cNvGrpSpPr/>
        <p:nvPr/>
      </p:nvGrpSpPr>
      <p:grpSpPr>
        <a:xfrm>
          <a:off x="0" y="0"/>
          <a:ext cx="0" cy="0"/>
          <a:chOff x="0" y="0"/>
          <a:chExt cx="0" cy="0"/>
        </a:xfrm>
      </p:grpSpPr>
      <p:sp>
        <p:nvSpPr>
          <p:cNvPr id="495" name="Google Shape;495;p50"/>
          <p:cNvSpPr txBox="1">
            <a:spLocks noGrp="1"/>
          </p:cNvSpPr>
          <p:nvPr>
            <p:ph type="body" idx="4294967295"/>
          </p:nvPr>
        </p:nvSpPr>
        <p:spPr>
          <a:xfrm>
            <a:off x="0" y="4954588"/>
            <a:ext cx="10663238" cy="5000625"/>
          </a:xfrm>
          <a:prstGeom prst="rect">
            <a:avLst/>
          </a:prstGeom>
          <a:noFill/>
          <a:ln>
            <a:noFill/>
          </a:ln>
        </p:spPr>
        <p:txBody>
          <a:bodyPr spcFirstLastPara="1" wrap="square" lIns="243750" tIns="243750" rIns="243750" bIns="243750" anchor="t" anchorCtr="0">
            <a:noAutofit/>
          </a:bodyPr>
          <a:lstStyle/>
          <a:p>
            <a:pPr marL="0" lvl="0" indent="0" algn="l" rtl="0">
              <a:lnSpc>
                <a:spcPct val="115000"/>
              </a:lnSpc>
              <a:spcBef>
                <a:spcPts val="0"/>
              </a:spcBef>
              <a:spcAft>
                <a:spcPts val="0"/>
              </a:spcAft>
              <a:buNone/>
            </a:pPr>
            <a:r>
              <a:rPr lang="en-US" sz="4600">
                <a:latin typeface="Proxima Nova"/>
                <a:ea typeface="Proxima Nova"/>
                <a:cs typeface="Proxima Nova"/>
                <a:sym typeface="Proxima Nova"/>
              </a:rPr>
              <a:t>Probabilities of success for the attacker</a:t>
            </a:r>
            <a:endParaRPr sz="4600">
              <a:latin typeface="Proxima Nova"/>
              <a:ea typeface="Proxima Nova"/>
              <a:cs typeface="Proxima Nova"/>
              <a:sym typeface="Proxima Nova"/>
            </a:endParaRPr>
          </a:p>
          <a:p>
            <a:pPr marL="0" lvl="0" indent="0" algn="l" rtl="0">
              <a:lnSpc>
                <a:spcPct val="115000"/>
              </a:lnSpc>
              <a:spcBef>
                <a:spcPts val="2700"/>
              </a:spcBef>
              <a:spcAft>
                <a:spcPts val="2700"/>
              </a:spcAft>
              <a:buNone/>
            </a:pPr>
            <a:r>
              <a:rPr lang="en-US" sz="4600">
                <a:latin typeface="Proxima Nova"/>
                <a:ea typeface="Proxima Nova"/>
                <a:cs typeface="Proxima Nova"/>
                <a:sym typeface="Proxima Nova"/>
              </a:rPr>
              <a:t>(Inverse represents bounds of the probability of safety for the vendor given assumptions of the attacker’s hashpower)</a:t>
            </a:r>
            <a:endParaRPr sz="4600">
              <a:latin typeface="Proxima Nova"/>
              <a:ea typeface="Proxima Nova"/>
              <a:cs typeface="Proxima Nova"/>
              <a:sym typeface="Proxima Nova"/>
            </a:endParaRPr>
          </a:p>
        </p:txBody>
      </p:sp>
      <p:pic>
        <p:nvPicPr>
          <p:cNvPr id="496" name="Google Shape;496;p50"/>
          <p:cNvPicPr preferRelativeResize="0"/>
          <p:nvPr/>
        </p:nvPicPr>
        <p:blipFill>
          <a:blip r:embed="rId5">
            <a:alphaModFix/>
          </a:blip>
          <a:stretch>
            <a:fillRect/>
          </a:stretch>
        </p:blipFill>
        <p:spPr>
          <a:xfrm>
            <a:off x="12978721" y="6481497"/>
            <a:ext cx="8923785" cy="6267266"/>
          </a:xfrm>
          <a:prstGeom prst="rect">
            <a:avLst/>
          </a:prstGeom>
          <a:noFill/>
          <a:ln>
            <a:noFill/>
          </a:ln>
        </p:spPr>
      </p:pic>
      <p:pic>
        <p:nvPicPr>
          <p:cNvPr id="497" name="Google Shape;497;p50"/>
          <p:cNvPicPr preferRelativeResize="0"/>
          <p:nvPr/>
        </p:nvPicPr>
        <p:blipFill>
          <a:blip r:embed="rId6">
            <a:alphaModFix/>
          </a:blip>
          <a:stretch>
            <a:fillRect/>
          </a:stretch>
        </p:blipFill>
        <p:spPr>
          <a:xfrm>
            <a:off x="12978745" y="967229"/>
            <a:ext cx="8923785" cy="5911768"/>
          </a:xfrm>
          <a:prstGeom prst="rect">
            <a:avLst/>
          </a:prstGeom>
          <a:noFill/>
          <a:ln>
            <a:noFill/>
          </a:ln>
        </p:spPr>
      </p:pic>
      <p:sp>
        <p:nvSpPr>
          <p:cNvPr id="498" name="Google Shape;498;p5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499" name="Google Shape;499;p50"/>
          <p:cNvSpPr txBox="1"/>
          <p:nvPr/>
        </p:nvSpPr>
        <p:spPr>
          <a:xfrm>
            <a:off x="2802604" y="16713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500" name="Google Shape;500;p50"/>
          <p:cNvSpPr txBox="1"/>
          <p:nvPr/>
        </p:nvSpPr>
        <p:spPr>
          <a:xfrm>
            <a:off x="2802604" y="1170031"/>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PROBABILITIES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05"/>
        <p:cNvGrpSpPr/>
        <p:nvPr/>
      </p:nvGrpSpPr>
      <p:grpSpPr>
        <a:xfrm>
          <a:off x="0" y="0"/>
          <a:ext cx="0" cy="0"/>
          <a:chOff x="0" y="0"/>
          <a:chExt cx="0" cy="0"/>
        </a:xfrm>
      </p:grpSpPr>
      <p:sp>
        <p:nvSpPr>
          <p:cNvPr id="507" name="Google Shape;507;p51"/>
          <p:cNvSpPr txBox="1">
            <a:spLocks noGrp="1"/>
          </p:cNvSpPr>
          <p:nvPr>
            <p:ph type="body" idx="4294967295"/>
          </p:nvPr>
        </p:nvSpPr>
        <p:spPr>
          <a:xfrm>
            <a:off x="0" y="4954588"/>
            <a:ext cx="21069300" cy="5000625"/>
          </a:xfrm>
          <a:prstGeom prst="rect">
            <a:avLst/>
          </a:prstGeom>
          <a:noFill/>
          <a:ln>
            <a:noFill/>
          </a:ln>
        </p:spPr>
        <p:txBody>
          <a:bodyPr spcFirstLastPara="1" wrap="square" lIns="243750" tIns="243750" rIns="243750" bIns="243750"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4300" b="1" dirty="0">
                <a:solidFill>
                  <a:schemeClr val="dk2"/>
                </a:solidFill>
                <a:latin typeface="Proxima Nova"/>
                <a:ea typeface="Proxima Nova"/>
                <a:cs typeface="Proxima Nova"/>
                <a:sym typeface="Proxima Nova"/>
              </a:rPr>
              <a:t>What if Gloria controls more than 50% of the total network hash power?</a:t>
            </a:r>
            <a:endParaRPr sz="4300" b="1"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Clr>
                <a:schemeClr val="dk2"/>
              </a:buClr>
              <a:buSzPts val="1100"/>
              <a:buFont typeface="Arial"/>
              <a:buNone/>
            </a:pPr>
            <a:r>
              <a:rPr lang="en-US" sz="4300" dirty="0">
                <a:solidFill>
                  <a:schemeClr val="dk2"/>
                </a:solidFill>
                <a:latin typeface="Proxima Nova"/>
                <a:ea typeface="Proxima Nova"/>
                <a:cs typeface="Proxima Nova"/>
                <a:sym typeface="Proxima Nova"/>
              </a:rPr>
              <a:t>Whenever Gloria’s chain is behind the honest network’s chain, she will </a:t>
            </a:r>
            <a:r>
              <a:rPr lang="en-US" sz="4300" i="1" dirty="0">
                <a:solidFill>
                  <a:schemeClr val="dk2"/>
                </a:solidFill>
                <a:latin typeface="Proxima Nova"/>
                <a:ea typeface="Proxima Nova"/>
                <a:cs typeface="Proxima Nova"/>
                <a:sym typeface="Proxima Nova"/>
              </a:rPr>
              <a:t>always</a:t>
            </a:r>
            <a:r>
              <a:rPr lang="en-US" sz="4300" dirty="0">
                <a:solidFill>
                  <a:schemeClr val="dk2"/>
                </a:solidFill>
                <a:latin typeface="Proxima Nova"/>
                <a:ea typeface="Proxima Nova"/>
                <a:cs typeface="Proxima Nova"/>
                <a:sym typeface="Proxima Nova"/>
              </a:rPr>
              <a:t> (in expectation) be able to catch up and out-produce the honest miners.</a:t>
            </a:r>
            <a:endParaRPr sz="43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Clr>
                <a:schemeClr val="dk2"/>
              </a:buClr>
              <a:buSzPts val="1100"/>
              <a:buFont typeface="Arial"/>
              <a:buNone/>
            </a:pPr>
            <a:r>
              <a:rPr lang="en-US" sz="4300" dirty="0">
                <a:solidFill>
                  <a:schemeClr val="dk2"/>
                </a:solidFill>
                <a:latin typeface="Proxima Nova"/>
                <a:ea typeface="Proxima Nova"/>
                <a:cs typeface="Proxima Nova"/>
                <a:sym typeface="Proxima Nova"/>
              </a:rPr>
              <a:t>Therefore, the probability that Gloria can successfully </a:t>
            </a:r>
            <a:r>
              <a:rPr lang="en-US" sz="4300" b="1" dirty="0">
                <a:solidFill>
                  <a:schemeClr val="dk2"/>
                </a:solidFill>
                <a:latin typeface="Proxima Nova"/>
                <a:ea typeface="Proxima Nova"/>
                <a:cs typeface="Proxima Nova"/>
                <a:sym typeface="Proxima Nova"/>
              </a:rPr>
              <a:t>double spend</a:t>
            </a:r>
            <a:r>
              <a:rPr lang="en-US" sz="4300" dirty="0">
                <a:solidFill>
                  <a:schemeClr val="dk2"/>
                </a:solidFill>
                <a:latin typeface="Proxima Nova"/>
                <a:ea typeface="Proxima Nova"/>
                <a:cs typeface="Proxima Nova"/>
                <a:sym typeface="Proxima Nova"/>
              </a:rPr>
              <a:t> with &gt;50% hash power reaches 100%!</a:t>
            </a:r>
            <a:endParaRPr sz="43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2700"/>
              </a:spcAft>
              <a:buNone/>
            </a:pPr>
            <a:endParaRPr sz="4600" dirty="0">
              <a:latin typeface="Proxima Nova"/>
              <a:ea typeface="Proxima Nova"/>
              <a:cs typeface="Proxima Nova"/>
              <a:sym typeface="Proxima Nova"/>
            </a:endParaRPr>
          </a:p>
        </p:txBody>
      </p:sp>
      <p:sp>
        <p:nvSpPr>
          <p:cNvPr id="508" name="Google Shape;508;p5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509" name="Google Shape;509;p51"/>
          <p:cNvSpPr txBox="1"/>
          <p:nvPr/>
        </p:nvSpPr>
        <p:spPr>
          <a:xfrm>
            <a:off x="2924725" y="40992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510" name="Google Shape;510;p51"/>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51% ATTACK</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15"/>
        <p:cNvGrpSpPr/>
        <p:nvPr/>
      </p:nvGrpSpPr>
      <p:grpSpPr>
        <a:xfrm>
          <a:off x="0" y="0"/>
          <a:ext cx="0" cy="0"/>
          <a:chOff x="0" y="0"/>
          <a:chExt cx="0" cy="0"/>
        </a:xfrm>
      </p:grpSpPr>
      <p:sp>
        <p:nvSpPr>
          <p:cNvPr id="517" name="Google Shape;517;p52"/>
          <p:cNvSpPr txBox="1">
            <a:spLocks noGrp="1"/>
          </p:cNvSpPr>
          <p:nvPr>
            <p:ph type="body" idx="4294967295"/>
          </p:nvPr>
        </p:nvSpPr>
        <p:spPr>
          <a:xfrm>
            <a:off x="0" y="2982913"/>
            <a:ext cx="11682413" cy="8943975"/>
          </a:xfrm>
          <a:prstGeom prst="rect">
            <a:avLst/>
          </a:prstGeom>
          <a:noFill/>
          <a:ln>
            <a:noFill/>
          </a:ln>
        </p:spPr>
        <p:txBody>
          <a:bodyPr spcFirstLastPara="1" wrap="square" lIns="243750" tIns="243750" rIns="243750" bIns="243750" anchor="t" anchorCtr="0">
            <a:noAutofit/>
          </a:bodyPr>
          <a:lstStyle/>
          <a:p>
            <a:pPr marL="0" lvl="0" indent="0" algn="l" rtl="0">
              <a:lnSpc>
                <a:spcPct val="115000"/>
              </a:lnSpc>
              <a:spcBef>
                <a:spcPts val="0"/>
              </a:spcBef>
              <a:spcAft>
                <a:spcPts val="0"/>
              </a:spcAft>
              <a:buClr>
                <a:schemeClr val="dk1"/>
              </a:buClr>
              <a:buSzPts val="2900"/>
              <a:buFont typeface="Arial"/>
              <a:buNone/>
            </a:pPr>
            <a:r>
              <a:rPr lang="en-US" sz="4000" b="1" dirty="0">
                <a:solidFill>
                  <a:schemeClr val="dk2"/>
                </a:solidFill>
                <a:latin typeface="Proxima Nova"/>
                <a:ea typeface="Proxima Nova"/>
                <a:cs typeface="Proxima Nova"/>
                <a:sym typeface="Proxima Nova"/>
              </a:rPr>
              <a:t>Why would Gloria not want to double spend?</a:t>
            </a:r>
            <a:endParaRPr sz="4000" b="1"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Clr>
                <a:schemeClr val="dk1"/>
              </a:buClr>
              <a:buSzPts val="2900"/>
              <a:buFont typeface="Arial"/>
              <a:buNone/>
            </a:pPr>
            <a:r>
              <a:rPr lang="en-US" sz="4000" dirty="0">
                <a:solidFill>
                  <a:schemeClr val="dk2"/>
                </a:solidFill>
                <a:latin typeface="Proxima Nova"/>
                <a:ea typeface="Proxima Nova"/>
                <a:cs typeface="Proxima Nova"/>
                <a:sym typeface="Proxima Nova"/>
              </a:rPr>
              <a:t>If the rest of the network detects the double spend, it is assumed that confidence in the cryptocurrency and exchange rate would </a:t>
            </a:r>
            <a:r>
              <a:rPr lang="en-US" sz="4000" i="1" dirty="0">
                <a:solidFill>
                  <a:schemeClr val="dk2"/>
                </a:solidFill>
                <a:latin typeface="Proxima Nova"/>
                <a:ea typeface="Proxima Nova"/>
                <a:cs typeface="Proxima Nova"/>
                <a:sym typeface="Proxima Nova"/>
              </a:rPr>
              <a:t>plummet</a:t>
            </a:r>
            <a:r>
              <a:rPr lang="en-US" sz="4000" dirty="0">
                <a:solidFill>
                  <a:schemeClr val="dk2"/>
                </a:solidFill>
                <a:latin typeface="Proxima Nova"/>
                <a:ea typeface="Proxima Nova"/>
                <a:cs typeface="Proxima Nova"/>
                <a:sym typeface="Proxima Nova"/>
              </a:rPr>
              <a:t>.</a:t>
            </a:r>
            <a:endParaRPr sz="40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None/>
            </a:pPr>
            <a:r>
              <a:rPr lang="en-US" sz="4000" b="1" dirty="0">
                <a:latin typeface="Proxima Nova"/>
                <a:ea typeface="Proxima Nova"/>
                <a:cs typeface="Proxima Nova"/>
                <a:sym typeface="Proxima Nova"/>
              </a:rPr>
              <a:t>Bribing Miners:</a:t>
            </a:r>
            <a:endParaRPr sz="4000" b="1" dirty="0">
              <a:latin typeface="Proxima Nova"/>
              <a:ea typeface="Proxima Nova"/>
              <a:cs typeface="Proxima Nova"/>
              <a:sym typeface="Proxima Nova"/>
            </a:endParaRPr>
          </a:p>
          <a:p>
            <a:pPr marL="0" lvl="0" indent="0" algn="l" rtl="0">
              <a:lnSpc>
                <a:spcPct val="115000"/>
              </a:lnSpc>
              <a:spcBef>
                <a:spcPts val="2700"/>
              </a:spcBef>
              <a:spcAft>
                <a:spcPts val="0"/>
              </a:spcAft>
              <a:buClr>
                <a:schemeClr val="dk1"/>
              </a:buClr>
              <a:buSzPts val="2900"/>
              <a:buFont typeface="Arial"/>
              <a:buNone/>
            </a:pPr>
            <a:r>
              <a:rPr lang="en-US" sz="4000" dirty="0">
                <a:latin typeface="Proxima Nova"/>
                <a:ea typeface="Proxima Nova"/>
                <a:cs typeface="Proxima Nova"/>
                <a:sym typeface="Proxima Nova"/>
              </a:rPr>
              <a:t>Gloria might not physically control the mining hardware necessary to perform a double spend.</a:t>
            </a:r>
            <a:endParaRPr sz="4000" dirty="0">
              <a:latin typeface="Proxima Nova"/>
              <a:ea typeface="Proxima Nova"/>
              <a:cs typeface="Proxima Nova"/>
              <a:sym typeface="Proxima Nova"/>
            </a:endParaRPr>
          </a:p>
          <a:p>
            <a:pPr marL="0" lvl="0" indent="0" algn="l" rtl="0">
              <a:lnSpc>
                <a:spcPct val="115000"/>
              </a:lnSpc>
              <a:spcBef>
                <a:spcPts val="2700"/>
              </a:spcBef>
              <a:spcAft>
                <a:spcPts val="2700"/>
              </a:spcAft>
              <a:buNone/>
            </a:pPr>
            <a:r>
              <a:rPr lang="en-US" sz="4000" dirty="0">
                <a:latin typeface="Proxima Nova"/>
                <a:ea typeface="Proxima Nova"/>
                <a:cs typeface="Proxima Nova"/>
                <a:sym typeface="Proxima Nova"/>
              </a:rPr>
              <a:t>Instead, Gloria can bribe miners or even entire pools to mine on her withheld chain.</a:t>
            </a:r>
            <a:endParaRPr sz="4000" dirty="0">
              <a:latin typeface="Proxima Nova"/>
              <a:ea typeface="Proxima Nova"/>
              <a:cs typeface="Proxima Nova"/>
              <a:sym typeface="Proxima Nova"/>
            </a:endParaRPr>
          </a:p>
        </p:txBody>
      </p:sp>
      <p:sp>
        <p:nvSpPr>
          <p:cNvPr id="518" name="Google Shape;518;p5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519" name="Google Shape;519;p52"/>
          <p:cNvSpPr txBox="1"/>
          <p:nvPr/>
        </p:nvSpPr>
        <p:spPr>
          <a:xfrm>
            <a:off x="2924725" y="54206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520" name="Google Shape;520;p52"/>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INCENTIVES</a:t>
            </a:r>
            <a:endParaRPr sz="4500" b="1" dirty="0">
              <a:solidFill>
                <a:schemeClr val="accent2"/>
              </a:solidFill>
              <a:latin typeface="Proxima Nova"/>
              <a:ea typeface="Proxima Nova"/>
              <a:cs typeface="Proxima Nova"/>
              <a:sym typeface="Proxima Nova"/>
            </a:endParaRPr>
          </a:p>
        </p:txBody>
      </p:sp>
      <p:sp>
        <p:nvSpPr>
          <p:cNvPr id="521" name="Google Shape;521;p52"/>
          <p:cNvSpPr txBox="1"/>
          <p:nvPr/>
        </p:nvSpPr>
        <p:spPr>
          <a:xfrm>
            <a:off x="12858775" y="2983400"/>
            <a:ext cx="11138700" cy="854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3700" dirty="0">
                <a:solidFill>
                  <a:schemeClr val="dk2"/>
                </a:solidFill>
                <a:latin typeface="Proxima Nova"/>
                <a:ea typeface="Proxima Nova"/>
                <a:cs typeface="Proxima Nova"/>
                <a:sym typeface="Proxima Nova"/>
              </a:rPr>
              <a:t>What if Gloria is a </a:t>
            </a:r>
            <a:r>
              <a:rPr lang="en-US" sz="3700" b="1" dirty="0">
                <a:solidFill>
                  <a:schemeClr val="dk2"/>
                </a:solidFill>
                <a:latin typeface="Proxima Nova"/>
                <a:ea typeface="Proxima Nova"/>
                <a:cs typeface="Proxima Nova"/>
                <a:sym typeface="Proxima Nova"/>
              </a:rPr>
              <a:t>hostile government</a:t>
            </a:r>
            <a:r>
              <a:rPr lang="en-US" sz="3700" dirty="0">
                <a:solidFill>
                  <a:schemeClr val="dk2"/>
                </a:solidFill>
                <a:latin typeface="Proxima Nova"/>
                <a:ea typeface="Proxima Nova"/>
                <a:cs typeface="Proxima Nova"/>
                <a:sym typeface="Proxima Nova"/>
              </a:rPr>
              <a:t> / </a:t>
            </a:r>
            <a:r>
              <a:rPr lang="en-US" sz="3700" b="1" dirty="0">
                <a:solidFill>
                  <a:schemeClr val="dk2"/>
                </a:solidFill>
                <a:latin typeface="Proxima Nova"/>
                <a:ea typeface="Proxima Nova"/>
                <a:cs typeface="Proxima Nova"/>
                <a:sym typeface="Proxima Nova"/>
              </a:rPr>
              <a:t>adversarial altcoin</a:t>
            </a:r>
            <a:r>
              <a:rPr lang="en-US" sz="3700" dirty="0">
                <a:solidFill>
                  <a:schemeClr val="dk2"/>
                </a:solidFill>
                <a:latin typeface="Proxima Nova"/>
                <a:ea typeface="Proxima Nova"/>
                <a:cs typeface="Proxima Nova"/>
                <a:sym typeface="Proxima Nova"/>
              </a:rPr>
              <a:t> / </a:t>
            </a:r>
            <a:r>
              <a:rPr lang="en-US" sz="3700" b="1" dirty="0">
                <a:solidFill>
                  <a:schemeClr val="dk2"/>
                </a:solidFill>
                <a:latin typeface="Proxima Nova"/>
                <a:ea typeface="Proxima Nova"/>
                <a:cs typeface="Proxima Nova"/>
                <a:sym typeface="Proxima Nova"/>
              </a:rPr>
              <a:t>large finance institution</a:t>
            </a:r>
            <a:r>
              <a:rPr lang="en-US" sz="3700" dirty="0">
                <a:solidFill>
                  <a:schemeClr val="dk2"/>
                </a:solidFill>
                <a:latin typeface="Proxima Nova"/>
                <a:ea typeface="Proxima Nova"/>
                <a:cs typeface="Proxima Nova"/>
                <a:sym typeface="Proxima Nova"/>
              </a:rPr>
              <a:t> with </a:t>
            </a:r>
            <a:r>
              <a:rPr lang="en-US" sz="3700" i="1" dirty="0">
                <a:solidFill>
                  <a:schemeClr val="dk2"/>
                </a:solidFill>
                <a:latin typeface="Proxima Nova"/>
                <a:ea typeface="Proxima Nova"/>
                <a:cs typeface="Proxima Nova"/>
                <a:sym typeface="Proxima Nova"/>
              </a:rPr>
              <a:t>significant capital</a:t>
            </a:r>
            <a:r>
              <a:rPr lang="en-US" sz="3700" dirty="0">
                <a:solidFill>
                  <a:schemeClr val="dk2"/>
                </a:solidFill>
                <a:latin typeface="Proxima Nova"/>
                <a:ea typeface="Proxima Nova"/>
                <a:cs typeface="Proxima Nova"/>
                <a:sym typeface="Proxima Nova"/>
              </a:rPr>
              <a:t> available?</a:t>
            </a:r>
            <a:endParaRPr sz="37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None/>
            </a:pPr>
            <a:r>
              <a:rPr lang="en-US" sz="3700" dirty="0">
                <a:solidFill>
                  <a:schemeClr val="dk2"/>
                </a:solidFill>
                <a:latin typeface="Proxima Nova"/>
                <a:ea typeface="Proxima Nova"/>
                <a:cs typeface="Proxima Nova"/>
                <a:sym typeface="Proxima Nova"/>
              </a:rPr>
              <a:t>Gloria can acquire enough mining ASICs or bribe enough miners / pools to achieve &gt;50% effective hash power.</a:t>
            </a:r>
            <a:endParaRPr sz="37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0"/>
              </a:spcAft>
              <a:buNone/>
            </a:pPr>
            <a:r>
              <a:rPr lang="en-US" sz="3700" dirty="0">
                <a:solidFill>
                  <a:schemeClr val="dk2"/>
                </a:solidFill>
                <a:latin typeface="Proxima Nova"/>
                <a:ea typeface="Proxima Nova"/>
                <a:cs typeface="Proxima Nova"/>
                <a:sym typeface="Proxima Nova"/>
              </a:rPr>
              <a:t>Gloria can perform a so-called </a:t>
            </a:r>
            <a:r>
              <a:rPr lang="en-US" sz="3700" b="1" dirty="0">
                <a:solidFill>
                  <a:schemeClr val="dk2"/>
                </a:solidFill>
                <a:latin typeface="Proxima Nova"/>
                <a:ea typeface="Proxima Nova"/>
                <a:cs typeface="Proxima Nova"/>
                <a:sym typeface="Proxima Nova"/>
              </a:rPr>
              <a:t>“</a:t>
            </a:r>
            <a:r>
              <a:rPr lang="en-US" sz="3700" b="1" dirty="0" err="1">
                <a:solidFill>
                  <a:schemeClr val="dk2"/>
                </a:solidFill>
                <a:latin typeface="Proxima Nova"/>
                <a:ea typeface="Proxima Nova"/>
                <a:cs typeface="Proxima Nova"/>
                <a:sym typeface="Proxima Nova"/>
              </a:rPr>
              <a:t>Goldfinger</a:t>
            </a:r>
            <a:r>
              <a:rPr lang="en-US" sz="3700" b="1" dirty="0">
                <a:solidFill>
                  <a:schemeClr val="dk2"/>
                </a:solidFill>
                <a:latin typeface="Proxima Nova"/>
                <a:ea typeface="Proxima Nova"/>
                <a:cs typeface="Proxima Nova"/>
                <a:sym typeface="Proxima Nova"/>
              </a:rPr>
              <a:t>” attack</a:t>
            </a:r>
            <a:r>
              <a:rPr lang="en-US" sz="3700" dirty="0">
                <a:solidFill>
                  <a:schemeClr val="dk2"/>
                </a:solidFill>
                <a:latin typeface="Proxima Nova"/>
                <a:ea typeface="Proxima Nova"/>
                <a:cs typeface="Proxima Nova"/>
                <a:sym typeface="Proxima Nova"/>
              </a:rPr>
              <a:t> with the objective of </a:t>
            </a:r>
            <a:r>
              <a:rPr lang="en-US" sz="3700" i="1" dirty="0">
                <a:solidFill>
                  <a:schemeClr val="dk2"/>
                </a:solidFill>
                <a:latin typeface="Proxima Nova"/>
                <a:ea typeface="Proxima Nova"/>
                <a:cs typeface="Proxima Nova"/>
                <a:sym typeface="Proxima Nova"/>
              </a:rPr>
              <a:t>destroying </a:t>
            </a:r>
            <a:r>
              <a:rPr lang="en-US" sz="3700" dirty="0">
                <a:solidFill>
                  <a:schemeClr val="dk2"/>
                </a:solidFill>
                <a:latin typeface="Proxima Nova"/>
                <a:ea typeface="Proxima Nova"/>
                <a:cs typeface="Proxima Nova"/>
                <a:sym typeface="Proxima Nova"/>
              </a:rPr>
              <a:t>the target cryptocurrency, either by destroying confidence in the currency with a double spend or spamming the network with empty blocks. </a:t>
            </a:r>
            <a:r>
              <a:rPr lang="en-US" sz="3400" dirty="0">
                <a:solidFill>
                  <a:schemeClr val="dk2"/>
                </a:solidFill>
                <a:latin typeface="Proxima Nova"/>
                <a:ea typeface="Proxima Nova"/>
                <a:cs typeface="Proxima Nova"/>
                <a:sym typeface="Proxima Nova"/>
              </a:rPr>
              <a:t>If Gloria isn’t staked in Bitcoin she can </a:t>
            </a:r>
            <a:r>
              <a:rPr lang="en-US" sz="3400" i="1" dirty="0">
                <a:solidFill>
                  <a:schemeClr val="dk2"/>
                </a:solidFill>
                <a:latin typeface="Proxima Nova"/>
                <a:ea typeface="Proxima Nova"/>
                <a:cs typeface="Proxima Nova"/>
                <a:sym typeface="Proxima Nova"/>
              </a:rPr>
              <a:t>short</a:t>
            </a:r>
            <a:r>
              <a:rPr lang="en-US" sz="3400" dirty="0">
                <a:solidFill>
                  <a:schemeClr val="dk2"/>
                </a:solidFill>
                <a:latin typeface="Proxima Nova"/>
                <a:ea typeface="Proxima Nova"/>
                <a:cs typeface="Proxima Nova"/>
                <a:sym typeface="Proxima Nova"/>
              </a:rPr>
              <a:t> the currency to profit after her attempted double spend.</a:t>
            </a:r>
            <a:endParaRPr sz="3700" dirty="0">
              <a:solidFill>
                <a:schemeClr val="dk2"/>
              </a:solidFill>
              <a:latin typeface="Proxima Nova"/>
              <a:ea typeface="Proxima Nova"/>
              <a:cs typeface="Proxima Nova"/>
              <a:sym typeface="Proxima Nova"/>
            </a:endParaRPr>
          </a:p>
          <a:p>
            <a:pPr marL="0" lvl="0" indent="0" algn="l" rtl="0">
              <a:lnSpc>
                <a:spcPct val="115000"/>
              </a:lnSpc>
              <a:spcBef>
                <a:spcPts val="2700"/>
              </a:spcBef>
              <a:spcAft>
                <a:spcPts val="2700"/>
              </a:spcAft>
              <a:buNone/>
            </a:pPr>
            <a:r>
              <a:rPr lang="en-US" sz="3200" u="sng" dirty="0">
                <a:solidFill>
                  <a:schemeClr val="hlink"/>
                </a:solidFill>
                <a:latin typeface="Proxima Nova"/>
                <a:ea typeface="Proxima Nova"/>
                <a:cs typeface="Proxima Nova"/>
                <a:sym typeface="Proxima Nova"/>
                <a:hlinkClick r:id="rId5"/>
              </a:rPr>
              <a:t>Ex: </a:t>
            </a:r>
            <a:r>
              <a:rPr lang="en-US" sz="3200" u="sng" dirty="0" err="1">
                <a:solidFill>
                  <a:schemeClr val="hlink"/>
                </a:solidFill>
                <a:latin typeface="Proxima Nova"/>
                <a:ea typeface="Proxima Nova"/>
                <a:cs typeface="Proxima Nova"/>
                <a:sym typeface="Proxima Nova"/>
                <a:hlinkClick r:id="rId5"/>
              </a:rPr>
              <a:t>Eligius</a:t>
            </a:r>
            <a:r>
              <a:rPr lang="en-US" sz="3200" u="sng" dirty="0">
                <a:solidFill>
                  <a:schemeClr val="hlink"/>
                </a:solidFill>
                <a:latin typeface="Proxima Nova"/>
                <a:ea typeface="Proxima Nova"/>
                <a:cs typeface="Proxima Nova"/>
                <a:sym typeface="Proxima Nova"/>
                <a:hlinkClick r:id="rId5"/>
              </a:rPr>
              <a:t> pool kills </a:t>
            </a:r>
            <a:r>
              <a:rPr lang="en-US" sz="3200" u="sng" dirty="0" err="1">
                <a:solidFill>
                  <a:schemeClr val="hlink"/>
                </a:solidFill>
                <a:latin typeface="Proxima Nova"/>
                <a:ea typeface="Proxima Nova"/>
                <a:cs typeface="Proxima Nova"/>
                <a:sym typeface="Proxima Nova"/>
                <a:hlinkClick r:id="rId5"/>
              </a:rPr>
              <a:t>CoiledCoin</a:t>
            </a:r>
            <a:r>
              <a:rPr lang="en-US" sz="3200" u="sng" dirty="0">
                <a:solidFill>
                  <a:schemeClr val="hlink"/>
                </a:solidFill>
                <a:latin typeface="Proxima Nova"/>
                <a:ea typeface="Proxima Nova"/>
                <a:cs typeface="Proxima Nova"/>
                <a:sym typeface="Proxima Nova"/>
                <a:hlinkClick r:id="rId5"/>
              </a:rPr>
              <a:t> altcoin</a:t>
            </a:r>
            <a:endParaRPr sz="3200" dirty="0">
              <a:solidFill>
                <a:srgbClr val="666666"/>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26"/>
        <p:cNvGrpSpPr/>
        <p:nvPr/>
      </p:nvGrpSpPr>
      <p:grpSpPr>
        <a:xfrm>
          <a:off x="0" y="0"/>
          <a:ext cx="0" cy="0"/>
          <a:chOff x="0" y="0"/>
          <a:chExt cx="0" cy="0"/>
        </a:xfrm>
      </p:grpSpPr>
      <p:sp>
        <p:nvSpPr>
          <p:cNvPr id="527" name="Google Shape;527;p53"/>
          <p:cNvSpPr txBox="1">
            <a:spLocks noGrp="1"/>
          </p:cNvSpPr>
          <p:nvPr>
            <p:ph type="body" idx="4294967295"/>
          </p:nvPr>
        </p:nvSpPr>
        <p:spPr>
          <a:xfrm>
            <a:off x="2708275" y="3325813"/>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If I’m buying a coffee with bitcoin, should I have to wait 6 confirmations </a:t>
            </a: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a:t>
            </a:r>
            <a:r>
              <a:rPr lang="en-US" sz="4800" i="1" dirty="0" err="1">
                <a:solidFill>
                  <a:schemeClr val="dk2"/>
                </a:solidFill>
                <a:latin typeface="Proxima Nova"/>
                <a:ea typeface="Proxima Nova"/>
                <a:cs typeface="Proxima Nova"/>
                <a:sym typeface="Proxima Nova"/>
              </a:rPr>
              <a:t>approx</a:t>
            </a:r>
            <a:r>
              <a:rPr lang="en-US" sz="4800" i="1" dirty="0">
                <a:solidFill>
                  <a:schemeClr val="dk2"/>
                </a:solidFill>
                <a:latin typeface="Proxima Nova"/>
                <a:ea typeface="Proxima Nova"/>
                <a:cs typeface="Proxima Nova"/>
                <a:sym typeface="Proxima Nova"/>
              </a:rPr>
              <a:t> 1 </a:t>
            </a:r>
            <a:r>
              <a:rPr lang="en-US" sz="4800" i="1" dirty="0" err="1">
                <a:solidFill>
                  <a:schemeClr val="dk2"/>
                </a:solidFill>
                <a:latin typeface="Proxima Nova"/>
                <a:ea typeface="Proxima Nova"/>
                <a:cs typeface="Proxima Nova"/>
                <a:sym typeface="Proxima Nova"/>
              </a:rPr>
              <a:t>hr</a:t>
            </a:r>
            <a:r>
              <a:rPr lang="en-US" sz="4800" i="1" dirty="0">
                <a:solidFill>
                  <a:schemeClr val="dk2"/>
                </a:solidFill>
                <a:latin typeface="Proxima Nova"/>
                <a:ea typeface="Proxima Nova"/>
                <a:cs typeface="Proxima Nova"/>
                <a:sym typeface="Proxima Nova"/>
              </a:rPr>
              <a:t>) before I can get my coffee? What if I’m buying a house? </a:t>
            </a:r>
            <a:endParaRPr sz="4800" i="1" dirty="0">
              <a:solidFill>
                <a:schemeClr val="dk2"/>
              </a:solidFill>
              <a:latin typeface="Proxima Nova"/>
              <a:ea typeface="Proxima Nova"/>
              <a:cs typeface="Proxima Nova"/>
              <a:sym typeface="Proxima Nova"/>
            </a:endParaRPr>
          </a:p>
        </p:txBody>
      </p:sp>
      <p:sp>
        <p:nvSpPr>
          <p:cNvPr id="529" name="Google Shape;529;p53"/>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530" name="Google Shape;530;p53"/>
          <p:cNvSpPr txBox="1"/>
          <p:nvPr/>
        </p:nvSpPr>
        <p:spPr>
          <a:xfrm>
            <a:off x="2708275" y="480069"/>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DOUBLE SPENDING</a:t>
            </a:r>
            <a:endParaRPr sz="7200" b="1" dirty="0">
              <a:solidFill>
                <a:schemeClr val="bg1"/>
              </a:solidFill>
              <a:latin typeface="Montserrat"/>
              <a:ea typeface="Montserrat"/>
              <a:cs typeface="Montserrat"/>
              <a:sym typeface="Montserrat"/>
            </a:endParaRPr>
          </a:p>
        </p:txBody>
      </p:sp>
      <p:sp>
        <p:nvSpPr>
          <p:cNvPr id="532" name="Google Shape;532;p53"/>
          <p:cNvSpPr txBox="1"/>
          <p:nvPr/>
        </p:nvSpPr>
        <p:spPr>
          <a:xfrm>
            <a:off x="2545583" y="1541482"/>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CONFIRMATIONS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POOL STRATEGIES</a:t>
            </a:r>
          </a:p>
        </p:txBody>
      </p:sp>
    </p:spTree>
    <p:extLst>
      <p:ext uri="{BB962C8B-B14F-4D97-AF65-F5344CB8AC3E}">
        <p14:creationId xmlns:p14="http://schemas.microsoft.com/office/powerpoint/2010/main" val="281799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CENSORSHIP</a:t>
            </a:r>
          </a:p>
        </p:txBody>
      </p:sp>
    </p:spTree>
    <p:extLst>
      <p:ext uri="{BB962C8B-B14F-4D97-AF65-F5344CB8AC3E}">
        <p14:creationId xmlns:p14="http://schemas.microsoft.com/office/powerpoint/2010/main" val="1236818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49"/>
        <p:cNvGrpSpPr/>
        <p:nvPr/>
      </p:nvGrpSpPr>
      <p:grpSpPr>
        <a:xfrm>
          <a:off x="0" y="0"/>
          <a:ext cx="0" cy="0"/>
          <a:chOff x="0" y="0"/>
          <a:chExt cx="0" cy="0"/>
        </a:xfrm>
      </p:grpSpPr>
      <p:sp>
        <p:nvSpPr>
          <p:cNvPr id="550" name="Google Shape;550;p55"/>
          <p:cNvSpPr/>
          <p:nvPr/>
        </p:nvSpPr>
        <p:spPr>
          <a:xfrm>
            <a:off x="9713623" y="6858000"/>
            <a:ext cx="4809000" cy="46848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55"/>
          <p:cNvSpPr txBox="1">
            <a:spLocks noGrp="1"/>
          </p:cNvSpPr>
          <p:nvPr>
            <p:ph type="body" idx="4294967295"/>
          </p:nvPr>
        </p:nvSpPr>
        <p:spPr>
          <a:xfrm>
            <a:off x="0" y="1954213"/>
            <a:ext cx="15435263" cy="4773612"/>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300" dirty="0">
                <a:latin typeface="Proxima Nova"/>
                <a:ea typeface="Proxima Nova"/>
                <a:cs typeface="Proxima Nova"/>
                <a:sym typeface="Proxima Nova"/>
              </a:rPr>
              <a:t>Say Gloria is a government or has control over a government that has jurisdiction over mining pools.  (The </a:t>
            </a:r>
            <a:r>
              <a:rPr lang="en-US" sz="4300" dirty="0" err="1">
                <a:latin typeface="Proxima Nova"/>
                <a:ea typeface="Proxima Nova"/>
                <a:cs typeface="Proxima Nova"/>
                <a:sym typeface="Proxima Nova"/>
              </a:rPr>
              <a:t>Glorian</a:t>
            </a:r>
            <a:r>
              <a:rPr lang="en-US" sz="4300" dirty="0">
                <a:latin typeface="Proxima Nova"/>
                <a:ea typeface="Proxima Nova"/>
                <a:cs typeface="Proxima Nova"/>
                <a:sym typeface="Proxima Nova"/>
              </a:rPr>
              <a:t> nation)</a:t>
            </a:r>
            <a:endParaRPr sz="4300" dirty="0">
              <a:latin typeface="Proxima Nova"/>
              <a:ea typeface="Proxima Nova"/>
              <a:cs typeface="Proxima Nova"/>
              <a:sym typeface="Proxima Nova"/>
            </a:endParaRPr>
          </a:p>
          <a:p>
            <a:pPr marL="0" lvl="0" indent="0" algn="l" rtl="0">
              <a:spcBef>
                <a:spcPts val="0"/>
              </a:spcBef>
              <a:spcAft>
                <a:spcPts val="0"/>
              </a:spcAft>
              <a:buNone/>
            </a:pPr>
            <a:r>
              <a:rPr lang="en-US" sz="4300" dirty="0">
                <a:latin typeface="Proxima Nova"/>
                <a:ea typeface="Proxima Nova"/>
                <a:cs typeface="Proxima Nova"/>
                <a:sym typeface="Proxima Nova"/>
              </a:rPr>
              <a:t>In addition, Gloria’s mining pools have </a:t>
            </a:r>
            <a:r>
              <a:rPr lang="en-US" sz="4300" b="1" dirty="0">
                <a:latin typeface="Proxima Nova"/>
                <a:ea typeface="Proxima Nova"/>
                <a:cs typeface="Proxima Nova"/>
                <a:sym typeface="Proxima Nova"/>
              </a:rPr>
              <a:t>over</a:t>
            </a:r>
            <a:r>
              <a:rPr lang="en-US" sz="4300" dirty="0">
                <a:latin typeface="Proxima Nova"/>
                <a:ea typeface="Proxima Nova"/>
                <a:cs typeface="Proxima Nova"/>
                <a:sym typeface="Proxima Nova"/>
              </a:rPr>
              <a:t> </a:t>
            </a:r>
            <a:r>
              <a:rPr lang="en-US" sz="4300" b="1" dirty="0">
                <a:latin typeface="Proxima Nova"/>
                <a:ea typeface="Proxima Nova"/>
                <a:cs typeface="Proxima Nova"/>
                <a:sym typeface="Proxima Nova"/>
              </a:rPr>
              <a:t>51% of the network’s </a:t>
            </a:r>
            <a:r>
              <a:rPr lang="hu-HU" sz="4300" b="1" dirty="0" err="1">
                <a:latin typeface="Proxima Nova"/>
                <a:ea typeface="Proxima Nova"/>
                <a:cs typeface="Proxima Nova"/>
                <a:sym typeface="Proxima Nova"/>
              </a:rPr>
              <a:t>hash</a:t>
            </a:r>
            <a:r>
              <a:rPr lang="hu-HU" sz="4300" b="1" dirty="0">
                <a:latin typeface="Proxima Nova"/>
                <a:ea typeface="Proxima Nova"/>
                <a:cs typeface="Proxima Nova"/>
                <a:sym typeface="Proxima Nova"/>
              </a:rPr>
              <a:t> </a:t>
            </a:r>
            <a:r>
              <a:rPr lang="hu-HU" sz="4300" b="1" dirty="0" err="1">
                <a:latin typeface="Proxima Nova"/>
                <a:ea typeface="Proxima Nova"/>
                <a:cs typeface="Proxima Nova"/>
                <a:sym typeface="Proxima Nova"/>
              </a:rPr>
              <a:t>power</a:t>
            </a:r>
            <a:r>
              <a:rPr lang="en-US" sz="4300" b="1" dirty="0">
                <a:latin typeface="Proxima Nova"/>
                <a:ea typeface="Proxima Nova"/>
                <a:cs typeface="Proxima Nova"/>
                <a:sym typeface="Proxima Nova"/>
              </a:rPr>
              <a:t>. </a:t>
            </a:r>
            <a:endParaRPr sz="4300" b="1" dirty="0">
              <a:latin typeface="Proxima Nova"/>
              <a:ea typeface="Proxima Nova"/>
              <a:cs typeface="Proxima Nova"/>
              <a:sym typeface="Proxima Nova"/>
            </a:endParaRPr>
          </a:p>
          <a:p>
            <a:pPr marL="0" lvl="0" indent="0" algn="l" rtl="0">
              <a:spcBef>
                <a:spcPts val="0"/>
              </a:spcBef>
              <a:spcAft>
                <a:spcPts val="0"/>
              </a:spcAft>
              <a:buNone/>
            </a:pPr>
            <a:endParaRPr sz="4300" u="sng" dirty="0">
              <a:latin typeface="Proxima Nova"/>
              <a:ea typeface="Proxima Nova"/>
              <a:cs typeface="Proxima Nova"/>
              <a:sym typeface="Proxima Nova"/>
            </a:endParaRPr>
          </a:p>
          <a:p>
            <a:pPr marL="0" lvl="0" indent="0" algn="l" rtl="0">
              <a:spcBef>
                <a:spcPts val="0"/>
              </a:spcBef>
              <a:spcAft>
                <a:spcPts val="0"/>
              </a:spcAft>
              <a:buNone/>
            </a:pPr>
            <a:r>
              <a:rPr lang="en-US" sz="4300" b="1" dirty="0">
                <a:latin typeface="Proxima Nova"/>
                <a:ea typeface="Proxima Nova"/>
                <a:cs typeface="Proxima Nova"/>
                <a:sym typeface="Proxima Nova"/>
              </a:rPr>
              <a:t>Objective</a:t>
            </a:r>
            <a:r>
              <a:rPr lang="en-US" sz="4300" dirty="0">
                <a:latin typeface="Proxima Nova"/>
                <a:ea typeface="Proxima Nova"/>
                <a:cs typeface="Proxima Nova"/>
                <a:sym typeface="Proxima Nova"/>
              </a:rPr>
              <a:t>: Censor the Bitcoin addresses owned by certain people, say </a:t>
            </a:r>
            <a:r>
              <a:rPr lang="en-US" sz="4300" u="sng" dirty="0">
                <a:latin typeface="Proxima Nova"/>
                <a:ea typeface="Proxima Nova"/>
                <a:cs typeface="Proxima Nova"/>
                <a:sym typeface="Proxima Nova"/>
              </a:rPr>
              <a:t>Brian</a:t>
            </a:r>
            <a:r>
              <a:rPr lang="en-US" sz="4300" dirty="0">
                <a:latin typeface="Proxima Nova"/>
                <a:ea typeface="Proxima Nova"/>
                <a:cs typeface="Proxima Nova"/>
                <a:sym typeface="Proxima Nova"/>
              </a:rPr>
              <a:t>, and prevent them from spending any of their Bitcoin</a:t>
            </a:r>
            <a:endParaRPr sz="3200" dirty="0">
              <a:latin typeface="Proxima Nova"/>
              <a:ea typeface="Proxima Nova"/>
              <a:cs typeface="Proxima Nova"/>
              <a:sym typeface="Proxima Nova"/>
            </a:endParaRPr>
          </a:p>
        </p:txBody>
      </p:sp>
      <p:sp>
        <p:nvSpPr>
          <p:cNvPr id="553" name="Google Shape;553;p55"/>
          <p:cNvSpPr txBox="1"/>
          <p:nvPr/>
        </p:nvSpPr>
        <p:spPr>
          <a:xfrm>
            <a:off x="15022893" y="10145525"/>
            <a:ext cx="3122400" cy="22167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3700">
                <a:latin typeface="Proxima Nova"/>
                <a:ea typeface="Proxima Nova"/>
                <a:cs typeface="Proxima Nova"/>
                <a:sym typeface="Proxima Nova"/>
              </a:rPr>
              <a:t>Block mined by Gloria</a:t>
            </a:r>
            <a:endParaRPr sz="3700">
              <a:latin typeface="Proxima Nova"/>
              <a:ea typeface="Proxima Nova"/>
              <a:cs typeface="Proxima Nova"/>
              <a:sym typeface="Proxima Nova"/>
            </a:endParaRPr>
          </a:p>
        </p:txBody>
      </p:sp>
      <p:sp>
        <p:nvSpPr>
          <p:cNvPr id="554" name="Google Shape;554;p55"/>
          <p:cNvSpPr txBox="1"/>
          <p:nvPr/>
        </p:nvSpPr>
        <p:spPr>
          <a:xfrm>
            <a:off x="5120750" y="10065408"/>
            <a:ext cx="2457000" cy="16368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3700" dirty="0">
                <a:latin typeface="Proxima Nova"/>
                <a:ea typeface="Proxima Nova"/>
                <a:cs typeface="Proxima Nova"/>
                <a:sym typeface="Proxima Nova"/>
              </a:rPr>
              <a:t>Normal block</a:t>
            </a:r>
            <a:endParaRPr sz="3700" dirty="0">
              <a:latin typeface="Proxima Nova"/>
              <a:ea typeface="Proxima Nova"/>
              <a:cs typeface="Proxima Nova"/>
              <a:sym typeface="Proxima Nova"/>
            </a:endParaRPr>
          </a:p>
        </p:txBody>
      </p:sp>
      <p:sp>
        <p:nvSpPr>
          <p:cNvPr id="555" name="Google Shape;555;p55"/>
          <p:cNvSpPr txBox="1"/>
          <p:nvPr/>
        </p:nvSpPr>
        <p:spPr>
          <a:xfrm>
            <a:off x="17849772" y="8235817"/>
            <a:ext cx="4466700" cy="22167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3700">
                <a:latin typeface="Proxima Nova"/>
                <a:ea typeface="Proxima Nova"/>
                <a:cs typeface="Proxima Nova"/>
                <a:sym typeface="Proxima Nova"/>
              </a:rPr>
              <a:t>Block containing transactions from Brian</a:t>
            </a:r>
            <a:endParaRPr sz="3700">
              <a:latin typeface="Proxima Nova"/>
              <a:ea typeface="Proxima Nova"/>
              <a:cs typeface="Proxima Nova"/>
              <a:sym typeface="Proxima Nova"/>
            </a:endParaRPr>
          </a:p>
        </p:txBody>
      </p:sp>
      <p:sp>
        <p:nvSpPr>
          <p:cNvPr id="556" name="Google Shape;556;p5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558" name="Google Shape;558;p55"/>
          <p:cNvSpPr txBox="1"/>
          <p:nvPr/>
        </p:nvSpPr>
        <p:spPr>
          <a:xfrm>
            <a:off x="2000234" y="1131325"/>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FREEZE PEACH IS DEAD</a:t>
            </a:r>
            <a:endParaRPr sz="4500" b="1" dirty="0">
              <a:solidFill>
                <a:schemeClr val="accent2"/>
              </a:solidFill>
              <a:latin typeface="Proxima Nova"/>
              <a:ea typeface="Proxima Nova"/>
              <a:cs typeface="Proxima Nova"/>
              <a:sym typeface="Proxima Nova"/>
            </a:endParaRPr>
          </a:p>
        </p:txBody>
      </p:sp>
      <p:pic>
        <p:nvPicPr>
          <p:cNvPr id="559" name="Google Shape;559;p55"/>
          <p:cNvPicPr preferRelativeResize="0"/>
          <p:nvPr/>
        </p:nvPicPr>
        <p:blipFill rotWithShape="1">
          <a:blip r:embed="rId5">
            <a:alphaModFix/>
          </a:blip>
          <a:srcRect t="10616" b="24999"/>
          <a:stretch/>
        </p:blipFill>
        <p:spPr>
          <a:xfrm>
            <a:off x="9713623" y="6858000"/>
            <a:ext cx="4809000" cy="4684800"/>
          </a:xfrm>
          <a:prstGeom prst="rect">
            <a:avLst/>
          </a:prstGeom>
          <a:noFill/>
          <a:ln w="76200" cap="flat" cmpd="sng">
            <a:solidFill>
              <a:srgbClr val="000000"/>
            </a:solidFill>
            <a:prstDash val="solid"/>
            <a:round/>
            <a:headEnd type="none" w="sm" len="sm"/>
            <a:tailEnd type="none" w="sm" len="sm"/>
          </a:ln>
        </p:spPr>
      </p:pic>
      <p:pic>
        <p:nvPicPr>
          <p:cNvPr id="560" name="Google Shape;560;p55"/>
          <p:cNvPicPr preferRelativeResize="0"/>
          <p:nvPr/>
        </p:nvPicPr>
        <p:blipFill rotWithShape="1">
          <a:blip r:embed="rId6">
            <a:alphaModFix/>
          </a:blip>
          <a:srcRect t="12837" b="22130"/>
          <a:stretch/>
        </p:blipFill>
        <p:spPr>
          <a:xfrm>
            <a:off x="17678625" y="3311225"/>
            <a:ext cx="4808999" cy="4684795"/>
          </a:xfrm>
          <a:prstGeom prst="rect">
            <a:avLst/>
          </a:prstGeom>
          <a:noFill/>
          <a:ln w="76200" cap="flat" cmpd="sng">
            <a:solidFill>
              <a:srgbClr val="000000"/>
            </a:solidFill>
            <a:prstDash val="solid"/>
            <a:round/>
            <a:headEnd type="none" w="sm" len="sm"/>
            <a:tailEnd type="none" w="sm" len="sm"/>
          </a:ln>
        </p:spPr>
      </p:pic>
      <p:sp>
        <p:nvSpPr>
          <p:cNvPr id="2" name="Google Shape;582;p57">
            <a:extLst>
              <a:ext uri="{FF2B5EF4-FFF2-40B4-BE49-F238E27FC236}">
                <a16:creationId xmlns:a16="http://schemas.microsoft.com/office/drawing/2014/main" id="{CEA7B812-0157-628A-D3F9-425C678FED0A}"/>
              </a:ext>
            </a:extLst>
          </p:cNvPr>
          <p:cNvSpPr txBox="1"/>
          <p:nvPr/>
        </p:nvSpPr>
        <p:spPr>
          <a:xfrm>
            <a:off x="2000234" y="1701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552;p55">
            <a:extLst>
              <a:ext uri="{FF2B5EF4-FFF2-40B4-BE49-F238E27FC236}">
                <a16:creationId xmlns:a16="http://schemas.microsoft.com/office/drawing/2014/main" id="{8986F65C-370B-0CDB-CC45-4ED55774EB5B}"/>
              </a:ext>
            </a:extLst>
          </p:cNvPr>
          <p:cNvSpPr/>
          <p:nvPr/>
        </p:nvSpPr>
        <p:spPr>
          <a:xfrm>
            <a:off x="3944750" y="6727391"/>
            <a:ext cx="4809000" cy="46848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 name="Google Shape;554;p55">
            <a:extLst>
              <a:ext uri="{FF2B5EF4-FFF2-40B4-BE49-F238E27FC236}">
                <a16:creationId xmlns:a16="http://schemas.microsoft.com/office/drawing/2014/main" id="{937D2D42-EBDC-5F90-C269-F1CAB24C711F}"/>
              </a:ext>
            </a:extLst>
          </p:cNvPr>
          <p:cNvSpPr txBox="1"/>
          <p:nvPr/>
        </p:nvSpPr>
        <p:spPr>
          <a:xfrm>
            <a:off x="5120750" y="8251399"/>
            <a:ext cx="2457000" cy="16368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3700" dirty="0">
                <a:latin typeface="Proxima Nova"/>
                <a:ea typeface="Proxima Nova"/>
                <a:cs typeface="Proxima Nova"/>
                <a:sym typeface="Proxima Nova"/>
              </a:rPr>
              <a:t>Normal block</a:t>
            </a:r>
            <a:endParaRPr sz="37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65"/>
        <p:cNvGrpSpPr/>
        <p:nvPr/>
      </p:nvGrpSpPr>
      <p:grpSpPr>
        <a:xfrm>
          <a:off x="0" y="0"/>
          <a:ext cx="0" cy="0"/>
          <a:chOff x="0" y="0"/>
          <a:chExt cx="0" cy="0"/>
        </a:xfrm>
      </p:grpSpPr>
      <p:sp>
        <p:nvSpPr>
          <p:cNvPr id="566" name="Google Shape;566;p56"/>
          <p:cNvSpPr txBox="1">
            <a:spLocks noGrp="1"/>
          </p:cNvSpPr>
          <p:nvPr>
            <p:ph type="body" idx="4294967295"/>
          </p:nvPr>
        </p:nvSpPr>
        <p:spPr>
          <a:xfrm>
            <a:off x="0" y="3267075"/>
            <a:ext cx="20948650" cy="5637213"/>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500" b="1">
                <a:latin typeface="Proxima Nova"/>
                <a:ea typeface="Proxima Nova"/>
                <a:cs typeface="Proxima Nova"/>
                <a:sym typeface="Proxima Nova"/>
              </a:rPr>
              <a:t>First strategy: </a:t>
            </a:r>
            <a:endParaRPr sz="4500" b="1">
              <a:latin typeface="Proxima Nova"/>
              <a:ea typeface="Proxima Nova"/>
              <a:cs typeface="Proxima Nova"/>
              <a:sym typeface="Proxima Nova"/>
            </a:endParaRPr>
          </a:p>
          <a:p>
            <a:pPr marL="0" lvl="0" indent="0" algn="l" rtl="0">
              <a:spcBef>
                <a:spcPts val="0"/>
              </a:spcBef>
              <a:spcAft>
                <a:spcPts val="0"/>
              </a:spcAft>
              <a:buNone/>
            </a:pPr>
            <a:r>
              <a:rPr lang="en-US" sz="4500">
                <a:latin typeface="Proxima Nova"/>
                <a:ea typeface="Proxima Nova"/>
                <a:cs typeface="Proxima Nova"/>
                <a:sym typeface="Proxima Nova"/>
              </a:rPr>
              <a:t>Gloria tells her mining pools not to include Brian’s transactions </a:t>
            </a:r>
            <a:r>
              <a:rPr lang="en-US" sz="4500" b="1">
                <a:latin typeface="Proxima Nova"/>
                <a:ea typeface="Proxima Nova"/>
                <a:cs typeface="Proxima Nova"/>
                <a:sym typeface="Proxima Nova"/>
              </a:rPr>
              <a:t>(blacklisting)</a:t>
            </a:r>
            <a:endParaRPr sz="4300">
              <a:latin typeface="Proxima Nova"/>
              <a:ea typeface="Proxima Nova"/>
              <a:cs typeface="Proxima Nova"/>
              <a:sym typeface="Proxima Nova"/>
            </a:endParaRPr>
          </a:p>
        </p:txBody>
      </p:sp>
      <p:sp>
        <p:nvSpPr>
          <p:cNvPr id="572" name="Google Shape;572;p56"/>
          <p:cNvSpPr txBox="1">
            <a:spLocks noGrp="1"/>
          </p:cNvSpPr>
          <p:nvPr>
            <p:ph type="body" idx="4294967295"/>
          </p:nvPr>
        </p:nvSpPr>
        <p:spPr>
          <a:xfrm>
            <a:off x="2708275" y="3971925"/>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a:solidFill>
                  <a:schemeClr val="dk2"/>
                </a:solidFill>
                <a:latin typeface="Proxima Nova"/>
                <a:ea typeface="Proxima Nova"/>
                <a:cs typeface="Proxima Nova"/>
                <a:sym typeface="Proxima Nova"/>
              </a:rPr>
              <a:t>Does this strategy actually work?</a:t>
            </a:r>
            <a:endParaRPr sz="4800" i="1">
              <a:solidFill>
                <a:schemeClr val="dk2"/>
              </a:solidFill>
              <a:latin typeface="Proxima Nova"/>
              <a:ea typeface="Proxima Nova"/>
              <a:cs typeface="Proxima Nova"/>
              <a:sym typeface="Proxima Nova"/>
            </a:endParaRPr>
          </a:p>
        </p:txBody>
      </p:sp>
      <p:sp>
        <p:nvSpPr>
          <p:cNvPr id="568" name="Google Shape;568;p5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 name="Google Shape;582;p57">
            <a:extLst>
              <a:ext uri="{FF2B5EF4-FFF2-40B4-BE49-F238E27FC236}">
                <a16:creationId xmlns:a16="http://schemas.microsoft.com/office/drawing/2014/main" id="{3AC6F12A-BDC1-2056-FDF0-E4307277D794}"/>
              </a:ext>
            </a:extLst>
          </p:cNvPr>
          <p:cNvSpPr txBox="1"/>
          <p:nvPr/>
        </p:nvSpPr>
        <p:spPr>
          <a:xfrm>
            <a:off x="2000234" y="1701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583;p57">
            <a:extLst>
              <a:ext uri="{FF2B5EF4-FFF2-40B4-BE49-F238E27FC236}">
                <a16:creationId xmlns:a16="http://schemas.microsoft.com/office/drawing/2014/main" id="{60389935-FFED-5C4F-6803-09CD7CB543C2}"/>
              </a:ext>
            </a:extLst>
          </p:cNvPr>
          <p:cNvSpPr txBox="1"/>
          <p:nvPr/>
        </p:nvSpPr>
        <p:spPr>
          <a:xfrm>
            <a:off x="1982703" y="117301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NAIVE CENSORSHIP STRATEGY</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76"/>
        <p:cNvGrpSpPr/>
        <p:nvPr/>
      </p:nvGrpSpPr>
      <p:grpSpPr>
        <a:xfrm>
          <a:off x="0" y="0"/>
          <a:ext cx="0" cy="0"/>
          <a:chOff x="0" y="0"/>
          <a:chExt cx="0" cy="0"/>
        </a:xfrm>
      </p:grpSpPr>
      <p:sp>
        <p:nvSpPr>
          <p:cNvPr id="577" name="Google Shape;577;p57"/>
          <p:cNvSpPr txBox="1">
            <a:spLocks noGrp="1"/>
          </p:cNvSpPr>
          <p:nvPr>
            <p:ph type="body" idx="4294967295"/>
          </p:nvPr>
        </p:nvSpPr>
        <p:spPr>
          <a:xfrm>
            <a:off x="0" y="1939925"/>
            <a:ext cx="20948650" cy="5637213"/>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500" b="1" dirty="0">
                <a:latin typeface="Proxima Nova"/>
                <a:ea typeface="Proxima Nova"/>
                <a:cs typeface="Proxima Nova"/>
                <a:sym typeface="Proxima Nova"/>
              </a:rPr>
              <a:t>First strategy: </a:t>
            </a:r>
            <a:endParaRPr sz="4500" b="1" dirty="0">
              <a:latin typeface="Proxima Nova"/>
              <a:ea typeface="Proxima Nova"/>
              <a:cs typeface="Proxima Nova"/>
              <a:sym typeface="Proxima Nova"/>
            </a:endParaRPr>
          </a:p>
          <a:p>
            <a:pPr marL="0" lvl="0" indent="0" algn="l" rtl="0">
              <a:spcBef>
                <a:spcPts val="0"/>
              </a:spcBef>
              <a:spcAft>
                <a:spcPts val="0"/>
              </a:spcAft>
              <a:buNone/>
            </a:pPr>
            <a:r>
              <a:rPr lang="en-US" sz="4500" dirty="0">
                <a:latin typeface="Proxima Nova"/>
                <a:ea typeface="Proxima Nova"/>
                <a:cs typeface="Proxima Nova"/>
                <a:sym typeface="Proxima Nova"/>
              </a:rPr>
              <a:t>Gloria tells her mining pools not to include Brian’s transactions </a:t>
            </a:r>
            <a:r>
              <a:rPr lang="en-US" sz="4500" b="1" dirty="0">
                <a:latin typeface="Proxima Nova"/>
                <a:ea typeface="Proxima Nova"/>
                <a:cs typeface="Proxima Nova"/>
                <a:sym typeface="Proxima Nova"/>
              </a:rPr>
              <a:t>(blacklisting)</a:t>
            </a:r>
            <a:endParaRPr sz="4500" b="1"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Doesn't work unless you are 100% of the network</a:t>
            </a:r>
            <a:endParaRPr sz="4500"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Other miners will eventually include Brian’s transactions in a block</a:t>
            </a:r>
            <a:endParaRPr sz="4500"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Can only cause delays and inconveniences</a:t>
            </a:r>
            <a:endParaRPr sz="4300" dirty="0">
              <a:latin typeface="Proxima Nova"/>
              <a:ea typeface="Proxima Nova"/>
              <a:cs typeface="Proxima Nova"/>
              <a:sym typeface="Proxima Nova"/>
            </a:endParaRPr>
          </a:p>
        </p:txBody>
      </p:sp>
      <p:cxnSp>
        <p:nvCxnSpPr>
          <p:cNvPr id="578" name="Google Shape;578;p57"/>
          <p:cNvCxnSpPr/>
          <p:nvPr/>
        </p:nvCxnSpPr>
        <p:spPr>
          <a:xfrm rot="10800000">
            <a:off x="2707203" y="9752083"/>
            <a:ext cx="1121400" cy="0"/>
          </a:xfrm>
          <a:prstGeom prst="straightConnector1">
            <a:avLst/>
          </a:prstGeom>
          <a:noFill/>
          <a:ln w="38100" cap="flat" cmpd="sng">
            <a:solidFill>
              <a:srgbClr val="000000"/>
            </a:solidFill>
            <a:prstDash val="solid"/>
            <a:round/>
            <a:headEnd type="none" w="med" len="med"/>
            <a:tailEnd type="triangle" w="med" len="med"/>
          </a:ln>
        </p:spPr>
      </p:cxnSp>
      <p:sp>
        <p:nvSpPr>
          <p:cNvPr id="579" name="Google Shape;579;p57"/>
          <p:cNvSpPr/>
          <p:nvPr/>
        </p:nvSpPr>
        <p:spPr>
          <a:xfrm>
            <a:off x="830984" y="8786483"/>
            <a:ext cx="1741200" cy="19311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5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582" name="Google Shape;582;p57"/>
          <p:cNvSpPr txBox="1"/>
          <p:nvPr/>
        </p:nvSpPr>
        <p:spPr>
          <a:xfrm>
            <a:off x="2000234" y="1701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583" name="Google Shape;583;p57"/>
          <p:cNvSpPr txBox="1"/>
          <p:nvPr/>
        </p:nvSpPr>
        <p:spPr>
          <a:xfrm>
            <a:off x="1982703" y="117301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NAIVE CENSORSHIP STRATEGY</a:t>
            </a:r>
            <a:endParaRPr sz="4500" b="1" dirty="0">
              <a:solidFill>
                <a:schemeClr val="accent2"/>
              </a:solidFill>
              <a:latin typeface="Proxima Nova"/>
              <a:ea typeface="Proxima Nova"/>
              <a:cs typeface="Proxima Nova"/>
              <a:sym typeface="Proxima Nova"/>
            </a:endParaRPr>
          </a:p>
        </p:txBody>
      </p:sp>
      <p:pic>
        <p:nvPicPr>
          <p:cNvPr id="584" name="Google Shape;584;p57"/>
          <p:cNvPicPr preferRelativeResize="0"/>
          <p:nvPr/>
        </p:nvPicPr>
        <p:blipFill rotWithShape="1">
          <a:blip r:embed="rId5">
            <a:alphaModFix/>
          </a:blip>
          <a:srcRect t="10998" b="24573"/>
          <a:stretch/>
        </p:blipFill>
        <p:spPr>
          <a:xfrm>
            <a:off x="4132948" y="8502200"/>
            <a:ext cx="2564211" cy="2499750"/>
          </a:xfrm>
          <a:prstGeom prst="rect">
            <a:avLst/>
          </a:prstGeom>
          <a:noFill/>
          <a:ln w="76200" cap="flat" cmpd="sng">
            <a:solidFill>
              <a:schemeClr val="dk2"/>
            </a:solidFill>
            <a:prstDash val="solid"/>
            <a:round/>
            <a:headEnd type="none" w="sm" len="sm"/>
            <a:tailEnd type="none" w="sm" len="sm"/>
          </a:ln>
        </p:spPr>
      </p:pic>
      <p:pic>
        <p:nvPicPr>
          <p:cNvPr id="586" name="Google Shape;586;p57"/>
          <p:cNvPicPr preferRelativeResize="0"/>
          <p:nvPr/>
        </p:nvPicPr>
        <p:blipFill rotWithShape="1">
          <a:blip r:embed="rId5">
            <a:alphaModFix/>
          </a:blip>
          <a:srcRect t="10998" b="24573"/>
          <a:stretch/>
        </p:blipFill>
        <p:spPr>
          <a:xfrm>
            <a:off x="8257923" y="8502200"/>
            <a:ext cx="2564211" cy="2499750"/>
          </a:xfrm>
          <a:prstGeom prst="rect">
            <a:avLst/>
          </a:prstGeom>
          <a:noFill/>
          <a:ln w="76200" cap="flat" cmpd="sng">
            <a:solidFill>
              <a:schemeClr val="dk2"/>
            </a:solidFill>
            <a:prstDash val="solid"/>
            <a:round/>
            <a:headEnd type="none" w="sm" len="sm"/>
            <a:tailEnd type="none" w="sm" len="sm"/>
          </a:ln>
        </p:spPr>
      </p:pic>
      <p:pic>
        <p:nvPicPr>
          <p:cNvPr id="587" name="Google Shape;587;p57"/>
          <p:cNvPicPr preferRelativeResize="0"/>
          <p:nvPr/>
        </p:nvPicPr>
        <p:blipFill rotWithShape="1">
          <a:blip r:embed="rId5">
            <a:alphaModFix/>
          </a:blip>
          <a:srcRect t="10998" b="24573"/>
          <a:stretch/>
        </p:blipFill>
        <p:spPr>
          <a:xfrm>
            <a:off x="12382898" y="8502200"/>
            <a:ext cx="2564211" cy="2499750"/>
          </a:xfrm>
          <a:prstGeom prst="rect">
            <a:avLst/>
          </a:prstGeom>
          <a:noFill/>
          <a:ln w="76200" cap="flat" cmpd="sng">
            <a:solidFill>
              <a:schemeClr val="dk2"/>
            </a:solidFill>
            <a:prstDash val="solid"/>
            <a:round/>
            <a:headEnd type="none" w="sm" len="sm"/>
            <a:tailEnd type="none" w="sm" len="sm"/>
          </a:ln>
        </p:spPr>
      </p:pic>
      <p:pic>
        <p:nvPicPr>
          <p:cNvPr id="588" name="Google Shape;588;p57"/>
          <p:cNvPicPr preferRelativeResize="0"/>
          <p:nvPr/>
        </p:nvPicPr>
        <p:blipFill rotWithShape="1">
          <a:blip r:embed="rId5">
            <a:alphaModFix/>
          </a:blip>
          <a:srcRect t="10998" b="24573"/>
          <a:stretch/>
        </p:blipFill>
        <p:spPr>
          <a:xfrm>
            <a:off x="20538748" y="8502200"/>
            <a:ext cx="2564211" cy="2499750"/>
          </a:xfrm>
          <a:prstGeom prst="rect">
            <a:avLst/>
          </a:prstGeom>
          <a:noFill/>
          <a:ln w="76200" cap="flat" cmpd="sng">
            <a:solidFill>
              <a:schemeClr val="dk2"/>
            </a:solidFill>
            <a:prstDash val="solid"/>
            <a:round/>
            <a:headEnd type="none" w="sm" len="sm"/>
            <a:tailEnd type="none" w="sm" len="sm"/>
          </a:ln>
        </p:spPr>
      </p:pic>
      <p:cxnSp>
        <p:nvCxnSpPr>
          <p:cNvPr id="589" name="Google Shape;589;p57"/>
          <p:cNvCxnSpPr/>
          <p:nvPr/>
        </p:nvCxnSpPr>
        <p:spPr>
          <a:xfrm rot="10800000">
            <a:off x="6916840" y="9752033"/>
            <a:ext cx="1121400" cy="0"/>
          </a:xfrm>
          <a:prstGeom prst="straightConnector1">
            <a:avLst/>
          </a:prstGeom>
          <a:noFill/>
          <a:ln w="38100" cap="flat" cmpd="sng">
            <a:solidFill>
              <a:srgbClr val="000000"/>
            </a:solidFill>
            <a:prstDash val="solid"/>
            <a:round/>
            <a:headEnd type="none" w="med" len="med"/>
            <a:tailEnd type="triangle" w="med" len="med"/>
          </a:ln>
        </p:spPr>
      </p:cxnSp>
      <p:cxnSp>
        <p:nvCxnSpPr>
          <p:cNvPr id="590" name="Google Shape;590;p57"/>
          <p:cNvCxnSpPr/>
          <p:nvPr/>
        </p:nvCxnSpPr>
        <p:spPr>
          <a:xfrm rot="10800000">
            <a:off x="11041815" y="9752033"/>
            <a:ext cx="1121400" cy="0"/>
          </a:xfrm>
          <a:prstGeom prst="straightConnector1">
            <a:avLst/>
          </a:prstGeom>
          <a:noFill/>
          <a:ln w="38100" cap="flat" cmpd="sng">
            <a:solidFill>
              <a:srgbClr val="000000"/>
            </a:solidFill>
            <a:prstDash val="solid"/>
            <a:round/>
            <a:headEnd type="none" w="med" len="med"/>
            <a:tailEnd type="triangle" w="med" len="med"/>
          </a:ln>
        </p:spPr>
      </p:cxnSp>
      <p:cxnSp>
        <p:nvCxnSpPr>
          <p:cNvPr id="591" name="Google Shape;591;p57"/>
          <p:cNvCxnSpPr/>
          <p:nvPr/>
        </p:nvCxnSpPr>
        <p:spPr>
          <a:xfrm rot="10800000">
            <a:off x="15166790" y="9752033"/>
            <a:ext cx="1121400" cy="0"/>
          </a:xfrm>
          <a:prstGeom prst="straightConnector1">
            <a:avLst/>
          </a:prstGeom>
          <a:noFill/>
          <a:ln w="38100" cap="flat" cmpd="sng">
            <a:solidFill>
              <a:srgbClr val="000000"/>
            </a:solidFill>
            <a:prstDash val="solid"/>
            <a:round/>
            <a:headEnd type="none" w="med" len="med"/>
            <a:tailEnd type="triangle" w="med" len="med"/>
          </a:ln>
        </p:spPr>
      </p:cxnSp>
      <p:cxnSp>
        <p:nvCxnSpPr>
          <p:cNvPr id="592" name="Google Shape;592;p57"/>
          <p:cNvCxnSpPr/>
          <p:nvPr/>
        </p:nvCxnSpPr>
        <p:spPr>
          <a:xfrm rot="10800000">
            <a:off x="19197665" y="9752083"/>
            <a:ext cx="1121400" cy="0"/>
          </a:xfrm>
          <a:prstGeom prst="straightConnector1">
            <a:avLst/>
          </a:prstGeom>
          <a:noFill/>
          <a:ln w="38100" cap="flat" cmpd="sng">
            <a:solidFill>
              <a:srgbClr val="000000"/>
            </a:solidFill>
            <a:prstDash val="solid"/>
            <a:round/>
            <a:headEnd type="none" w="med" len="med"/>
            <a:tailEnd type="triangle" w="med" len="med"/>
          </a:ln>
        </p:spPr>
      </p:cxnSp>
      <p:pic>
        <p:nvPicPr>
          <p:cNvPr id="593" name="Google Shape;593;p57"/>
          <p:cNvPicPr preferRelativeResize="0"/>
          <p:nvPr/>
        </p:nvPicPr>
        <p:blipFill rotWithShape="1">
          <a:blip r:embed="rId6">
            <a:alphaModFix/>
          </a:blip>
          <a:srcRect t="12837" b="22130"/>
          <a:stretch/>
        </p:blipFill>
        <p:spPr>
          <a:xfrm>
            <a:off x="16460838" y="8503075"/>
            <a:ext cx="2564196" cy="2497994"/>
          </a:xfrm>
          <a:prstGeom prst="rect">
            <a:avLst/>
          </a:prstGeom>
          <a:noFill/>
          <a:ln w="76200" cap="flat" cmpd="sng">
            <a:solidFill>
              <a:srgbClr val="000000"/>
            </a:solidFill>
            <a:prstDash val="solid"/>
            <a:round/>
            <a:headEnd type="none" w="sm" len="sm"/>
            <a:tailEnd type="none" w="sm" len="sm"/>
          </a:ln>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97"/>
        <p:cNvGrpSpPr/>
        <p:nvPr/>
      </p:nvGrpSpPr>
      <p:grpSpPr>
        <a:xfrm>
          <a:off x="0" y="0"/>
          <a:ext cx="0" cy="0"/>
          <a:chOff x="0" y="0"/>
          <a:chExt cx="0" cy="0"/>
        </a:xfrm>
      </p:grpSpPr>
      <p:sp>
        <p:nvSpPr>
          <p:cNvPr id="598" name="Google Shape;598;p58"/>
          <p:cNvSpPr txBox="1">
            <a:spLocks noGrp="1"/>
          </p:cNvSpPr>
          <p:nvPr>
            <p:ph type="body" idx="4294967295"/>
          </p:nvPr>
        </p:nvSpPr>
        <p:spPr>
          <a:xfrm>
            <a:off x="0" y="2382838"/>
            <a:ext cx="22717125" cy="46450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dirty="0">
                <a:latin typeface="Proxima Nova"/>
                <a:ea typeface="Proxima Nova"/>
                <a:cs typeface="Proxima Nova"/>
                <a:sym typeface="Proxima Nova"/>
              </a:rPr>
              <a:t>Second strategy</a:t>
            </a:r>
            <a:r>
              <a:rPr lang="en-US" sz="4800" dirty="0">
                <a:latin typeface="Proxima Nova"/>
                <a:ea typeface="Proxima Nova"/>
                <a:cs typeface="Proxima Nova"/>
                <a:sym typeface="Proxima Nova"/>
              </a:rPr>
              <a:t>:</a:t>
            </a:r>
            <a:endParaRPr sz="4800"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Remember you are Gloria: </a:t>
            </a:r>
            <a:r>
              <a:rPr lang="en-US" sz="4800" b="1" dirty="0">
                <a:latin typeface="Proxima Nova"/>
                <a:ea typeface="Proxima Nova"/>
                <a:cs typeface="Proxima Nova"/>
                <a:sym typeface="Proxima Nova"/>
              </a:rPr>
              <a:t>you have &gt;51% of the network </a:t>
            </a:r>
            <a:r>
              <a:rPr lang="hu-HU" sz="4800" b="1" dirty="0" err="1">
                <a:latin typeface="Proxima Nova"/>
                <a:ea typeface="Proxima Nova"/>
                <a:cs typeface="Proxima Nova"/>
                <a:sym typeface="Proxima Nova"/>
              </a:rPr>
              <a:t>hash</a:t>
            </a:r>
            <a:r>
              <a:rPr lang="hu-HU" sz="4800" b="1" dirty="0">
                <a:latin typeface="Proxima Nova"/>
                <a:ea typeface="Proxima Nova"/>
                <a:cs typeface="Proxima Nova"/>
                <a:sym typeface="Proxima Nova"/>
              </a:rPr>
              <a:t> </a:t>
            </a:r>
            <a:r>
              <a:rPr lang="hu-HU" sz="4800" b="1" dirty="0" err="1">
                <a:latin typeface="Proxima Nova"/>
                <a:ea typeface="Proxima Nova"/>
                <a:cs typeface="Proxima Nova"/>
                <a:sym typeface="Proxima Nova"/>
              </a:rPr>
              <a:t>rate</a:t>
            </a:r>
            <a:endParaRPr sz="4800" b="1"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Mandate that </a:t>
            </a:r>
            <a:r>
              <a:rPr lang="en-US" sz="4800" dirty="0" err="1">
                <a:latin typeface="Proxima Nova"/>
                <a:ea typeface="Proxima Nova"/>
                <a:cs typeface="Proxima Nova"/>
                <a:sym typeface="Proxima Nova"/>
              </a:rPr>
              <a:t>Glorian</a:t>
            </a:r>
            <a:r>
              <a:rPr lang="en-US" sz="4800" dirty="0">
                <a:latin typeface="Proxima Nova"/>
                <a:ea typeface="Proxima Nova"/>
                <a:cs typeface="Proxima Nova"/>
                <a:sym typeface="Proxima Nova"/>
              </a:rPr>
              <a:t> pools will refuse to work on a chain containing transactions spending from Brian’s address</a:t>
            </a:r>
            <a:endParaRPr sz="4800"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Announce this to the world</a:t>
            </a:r>
            <a:endParaRPr sz="4800" dirty="0">
              <a:latin typeface="Proxima Nova"/>
              <a:ea typeface="Proxima Nova"/>
              <a:cs typeface="Proxima Nova"/>
              <a:sym typeface="Proxima Nova"/>
            </a:endParaRPr>
          </a:p>
        </p:txBody>
      </p:sp>
      <p:sp>
        <p:nvSpPr>
          <p:cNvPr id="616" name="Google Shape;616;p58"/>
          <p:cNvSpPr txBox="1">
            <a:spLocks noGrp="1"/>
          </p:cNvSpPr>
          <p:nvPr>
            <p:ph type="body" idx="4294967295"/>
          </p:nvPr>
        </p:nvSpPr>
        <p:spPr>
          <a:xfrm>
            <a:off x="15724188" y="6764338"/>
            <a:ext cx="8653462" cy="4533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a:solidFill>
                  <a:schemeClr val="dk2"/>
                </a:solidFill>
                <a:latin typeface="Proxima Nova"/>
                <a:ea typeface="Proxima Nova"/>
                <a:cs typeface="Proxima Nova"/>
                <a:sym typeface="Proxima Nova"/>
              </a:rPr>
              <a:t>Does this strategy actually work?</a:t>
            </a:r>
            <a:endParaRPr sz="4800" i="1">
              <a:solidFill>
                <a:schemeClr val="dk2"/>
              </a:solidFill>
              <a:latin typeface="Proxima Nova"/>
              <a:ea typeface="Proxima Nova"/>
              <a:cs typeface="Proxima Nova"/>
              <a:sym typeface="Proxima Nova"/>
            </a:endParaRPr>
          </a:p>
        </p:txBody>
      </p:sp>
      <p:sp>
        <p:nvSpPr>
          <p:cNvPr id="599" name="Google Shape;599;p58"/>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1" name="Google Shape;601;p5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pic>
        <p:nvPicPr>
          <p:cNvPr id="604" name="Google Shape;604;p58"/>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605" name="Google Shape;605;p58"/>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606" name="Google Shape;606;p58"/>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607" name="Google Shape;607;p58"/>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608" name="Google Shape;608;p58"/>
          <p:cNvCxnSpPr>
            <a:stCxn id="599"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09" name="Google Shape;609;p58"/>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10" name="Google Shape;610;p58"/>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11" name="Google Shape;611;p58"/>
          <p:cNvCxnSpPr>
            <a:stCxn id="610"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612" name="Google Shape;612;p58"/>
          <p:cNvPicPr preferRelativeResize="0"/>
          <p:nvPr/>
        </p:nvPicPr>
        <p:blipFill rotWithShape="1">
          <a:blip r:embed="rId7">
            <a:alphaModFix/>
          </a:blip>
          <a:srcRect t="12837" b="22130"/>
          <a:stretch/>
        </p:blipFill>
        <p:spPr>
          <a:xfrm>
            <a:off x="11868800" y="8097225"/>
            <a:ext cx="2030650" cy="1978196"/>
          </a:xfrm>
          <a:prstGeom prst="rect">
            <a:avLst/>
          </a:prstGeom>
          <a:noFill/>
          <a:ln w="76200" cap="flat" cmpd="sng">
            <a:solidFill>
              <a:srgbClr val="000000"/>
            </a:solidFill>
            <a:prstDash val="solid"/>
            <a:round/>
            <a:headEnd type="none" w="sm" len="sm"/>
            <a:tailEnd type="none" w="sm" len="sm"/>
          </a:ln>
        </p:spPr>
      </p:pic>
      <p:cxnSp>
        <p:nvCxnSpPr>
          <p:cNvPr id="614" name="Google Shape;614;p58"/>
          <p:cNvCxnSpPr>
            <a:endCxn id="610"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615" name="Google Shape;615;p58"/>
          <p:cNvCxnSpPr/>
          <p:nvPr/>
        </p:nvCxnSpPr>
        <p:spPr>
          <a:xfrm rot="10800000">
            <a:off x="10776872" y="9098145"/>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2" name="Google Shape;678;p61">
            <a:extLst>
              <a:ext uri="{FF2B5EF4-FFF2-40B4-BE49-F238E27FC236}">
                <a16:creationId xmlns:a16="http://schemas.microsoft.com/office/drawing/2014/main" id="{8230B525-8863-FCF4-90D0-465D756A5639}"/>
              </a:ext>
            </a:extLst>
          </p:cNvPr>
          <p:cNvSpPr txBox="1"/>
          <p:nvPr/>
        </p:nvSpPr>
        <p:spPr>
          <a:xfrm>
            <a:off x="2924572" y="39817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679;p61">
            <a:extLst>
              <a:ext uri="{FF2B5EF4-FFF2-40B4-BE49-F238E27FC236}">
                <a16:creationId xmlns:a16="http://schemas.microsoft.com/office/drawing/2014/main" id="{CE971950-622A-7498-42F5-BA193B3CE7E0}"/>
              </a:ext>
            </a:extLst>
          </p:cNvPr>
          <p:cNvSpPr txBox="1"/>
          <p:nvPr/>
        </p:nvSpPr>
        <p:spPr>
          <a:xfrm>
            <a:off x="2924572" y="15421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PUNITIVE FORKING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20"/>
        <p:cNvGrpSpPr/>
        <p:nvPr/>
      </p:nvGrpSpPr>
      <p:grpSpPr>
        <a:xfrm>
          <a:off x="0" y="0"/>
          <a:ext cx="0" cy="0"/>
          <a:chOff x="0" y="0"/>
          <a:chExt cx="0" cy="0"/>
        </a:xfrm>
      </p:grpSpPr>
      <p:sp>
        <p:nvSpPr>
          <p:cNvPr id="621" name="Google Shape;621;p59"/>
          <p:cNvSpPr txBox="1">
            <a:spLocks noGrp="1"/>
          </p:cNvSpPr>
          <p:nvPr>
            <p:ph type="body" idx="4294967295"/>
          </p:nvPr>
        </p:nvSpPr>
        <p:spPr>
          <a:xfrm>
            <a:off x="0" y="3267075"/>
            <a:ext cx="22717125" cy="46450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Second strategy</a:t>
            </a:r>
            <a:r>
              <a:rPr lang="en-US" sz="4800">
                <a:latin typeface="Proxima Nova"/>
                <a:ea typeface="Proxima Nova"/>
                <a:cs typeface="Proxima Nova"/>
                <a:sym typeface="Proxima Nova"/>
              </a:rPr>
              <a:t>:</a:t>
            </a:r>
            <a:endParaRPr sz="480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a:latin typeface="Proxima Nova"/>
                <a:ea typeface="Proxima Nova"/>
                <a:cs typeface="Proxima Nova"/>
                <a:sym typeface="Proxima Nova"/>
              </a:rPr>
              <a:t>Remember you are Gloria: </a:t>
            </a:r>
            <a:r>
              <a:rPr lang="en-US" sz="4800" b="1">
                <a:latin typeface="Proxima Nova"/>
                <a:ea typeface="Proxima Nova"/>
                <a:cs typeface="Proxima Nova"/>
                <a:sym typeface="Proxima Nova"/>
              </a:rPr>
              <a:t>you have &gt;51% of the network hashrate</a:t>
            </a:r>
            <a:endParaRPr sz="4800" b="1">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a:latin typeface="Proxima Nova"/>
                <a:ea typeface="Proxima Nova"/>
                <a:cs typeface="Proxima Nova"/>
                <a:sym typeface="Proxima Nova"/>
              </a:rPr>
              <a:t>Mandate that Glorian pools will refuse to work on a chain containing transactions spending from Brian’s address</a:t>
            </a:r>
            <a:endParaRPr sz="480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a:latin typeface="Proxima Nova"/>
                <a:ea typeface="Proxima Nova"/>
                <a:cs typeface="Proxima Nova"/>
                <a:sym typeface="Proxima Nova"/>
              </a:rPr>
              <a:t>Announce this to the world</a:t>
            </a:r>
            <a:endParaRPr sz="4800">
              <a:latin typeface="Proxima Nova"/>
              <a:ea typeface="Proxima Nova"/>
              <a:cs typeface="Proxima Nova"/>
              <a:sym typeface="Proxima Nova"/>
            </a:endParaRPr>
          </a:p>
        </p:txBody>
      </p:sp>
      <p:sp>
        <p:nvSpPr>
          <p:cNvPr id="622" name="Google Shape;622;p59"/>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4" name="Google Shape;624;p5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pic>
        <p:nvPicPr>
          <p:cNvPr id="627" name="Google Shape;627;p59"/>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628" name="Google Shape;628;p59"/>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629" name="Google Shape;629;p59"/>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630" name="Google Shape;630;p59"/>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631" name="Google Shape;631;p59"/>
          <p:cNvCxnSpPr>
            <a:stCxn id="622"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32" name="Google Shape;632;p59"/>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33" name="Google Shape;633;p59"/>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34" name="Google Shape;634;p59"/>
          <p:cNvCxnSpPr>
            <a:stCxn id="633"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635" name="Google Shape;635;p59"/>
          <p:cNvPicPr preferRelativeResize="0"/>
          <p:nvPr/>
        </p:nvPicPr>
        <p:blipFill rotWithShape="1">
          <a:blip r:embed="rId7">
            <a:alphaModFix/>
          </a:blip>
          <a:srcRect t="12837" b="22130"/>
          <a:stretch/>
        </p:blipFill>
        <p:spPr>
          <a:xfrm>
            <a:off x="11868800" y="8097225"/>
            <a:ext cx="2030650" cy="1978196"/>
          </a:xfrm>
          <a:prstGeom prst="rect">
            <a:avLst/>
          </a:prstGeom>
          <a:noFill/>
          <a:ln w="76200" cap="flat" cmpd="sng">
            <a:solidFill>
              <a:srgbClr val="000000"/>
            </a:solidFill>
            <a:prstDash val="solid"/>
            <a:round/>
            <a:headEnd type="none" w="sm" len="sm"/>
            <a:tailEnd type="none" w="sm" len="sm"/>
          </a:ln>
        </p:spPr>
      </p:pic>
      <p:cxnSp>
        <p:nvCxnSpPr>
          <p:cNvPr id="637" name="Google Shape;637;p59"/>
          <p:cNvCxnSpPr>
            <a:endCxn id="633"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638" name="Google Shape;638;p59"/>
          <p:cNvCxnSpPr/>
          <p:nvPr/>
        </p:nvCxnSpPr>
        <p:spPr>
          <a:xfrm rot="10800000">
            <a:off x="10776872" y="9098145"/>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2" name="Google Shape;678;p61">
            <a:extLst>
              <a:ext uri="{FF2B5EF4-FFF2-40B4-BE49-F238E27FC236}">
                <a16:creationId xmlns:a16="http://schemas.microsoft.com/office/drawing/2014/main" id="{2949CA0E-6776-F053-0892-29F0738A6957}"/>
              </a:ext>
            </a:extLst>
          </p:cNvPr>
          <p:cNvSpPr txBox="1"/>
          <p:nvPr/>
        </p:nvSpPr>
        <p:spPr>
          <a:xfrm>
            <a:off x="2924572" y="39817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679;p61">
            <a:extLst>
              <a:ext uri="{FF2B5EF4-FFF2-40B4-BE49-F238E27FC236}">
                <a16:creationId xmlns:a16="http://schemas.microsoft.com/office/drawing/2014/main" id="{4593621E-559A-3C48-F8D9-5E917F1F3327}"/>
              </a:ext>
            </a:extLst>
          </p:cNvPr>
          <p:cNvSpPr txBox="1"/>
          <p:nvPr/>
        </p:nvSpPr>
        <p:spPr>
          <a:xfrm>
            <a:off x="2924572" y="15421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PUNITIVE FORKING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42"/>
        <p:cNvGrpSpPr/>
        <p:nvPr/>
      </p:nvGrpSpPr>
      <p:grpSpPr>
        <a:xfrm>
          <a:off x="0" y="0"/>
          <a:ext cx="0" cy="0"/>
          <a:chOff x="0" y="0"/>
          <a:chExt cx="0" cy="0"/>
        </a:xfrm>
      </p:grpSpPr>
      <p:sp>
        <p:nvSpPr>
          <p:cNvPr id="643" name="Google Shape;643;p60"/>
          <p:cNvSpPr txBox="1">
            <a:spLocks noGrp="1"/>
          </p:cNvSpPr>
          <p:nvPr>
            <p:ph type="body" idx="4294967295"/>
          </p:nvPr>
        </p:nvSpPr>
        <p:spPr>
          <a:xfrm>
            <a:off x="0" y="3267075"/>
            <a:ext cx="22717125" cy="4645025"/>
          </a:xfrm>
          <a:prstGeom prst="rect">
            <a:avLst/>
          </a:prstGeom>
          <a:noFill/>
          <a:ln>
            <a:noFill/>
          </a:ln>
        </p:spPr>
        <p:txBody>
          <a:bodyPr spcFirstLastPara="1" wrap="square" lIns="243750" tIns="243750" rIns="243750" bIns="243750" anchor="ctr" anchorCtr="0">
            <a:noAutofit/>
          </a:bodyPr>
          <a:lstStyle/>
          <a:p>
            <a:pPr marL="1219200" lvl="0" indent="-914400" algn="l" rtl="0">
              <a:spcBef>
                <a:spcPts val="0"/>
              </a:spcBef>
              <a:spcAft>
                <a:spcPts val="0"/>
              </a:spcAft>
              <a:buSzPts val="4800"/>
              <a:buFont typeface="Proxima Nova"/>
              <a:buChar char="●"/>
            </a:pPr>
            <a:r>
              <a:rPr lang="en-US" sz="4800">
                <a:latin typeface="Proxima Nova"/>
                <a:ea typeface="Proxima Nova"/>
                <a:cs typeface="Proxima Nova"/>
                <a:sym typeface="Proxima Nova"/>
              </a:rPr>
              <a:t>If miners include a transaction from Brian in a block, Gloria will fork and create a longer proof-of-work chain</a:t>
            </a:r>
            <a:endParaRPr sz="480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a:latin typeface="Proxima Nova"/>
                <a:ea typeface="Proxima Nova"/>
                <a:cs typeface="Proxima Nova"/>
                <a:sym typeface="Proxima Nova"/>
              </a:rPr>
              <a:t>Block containing Brian’s transaction now invalidated, can never be published</a:t>
            </a:r>
            <a:endParaRPr sz="4800">
              <a:latin typeface="Proxima Nova"/>
              <a:ea typeface="Proxima Nova"/>
              <a:cs typeface="Proxima Nova"/>
              <a:sym typeface="Proxima Nova"/>
            </a:endParaRPr>
          </a:p>
        </p:txBody>
      </p:sp>
      <p:sp>
        <p:nvSpPr>
          <p:cNvPr id="645" name="Google Shape;645;p6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648" name="Google Shape;648;p60"/>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49" name="Google Shape;649;p60"/>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650" name="Google Shape;650;p60"/>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651" name="Google Shape;651;p60"/>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652" name="Google Shape;652;p60"/>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653" name="Google Shape;653;p60"/>
          <p:cNvCxnSpPr>
            <a:stCxn id="648"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54" name="Google Shape;654;p60"/>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55" name="Google Shape;655;p60"/>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56" name="Google Shape;656;p60"/>
          <p:cNvCxnSpPr>
            <a:stCxn id="655"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57" name="Google Shape;657;p60"/>
          <p:cNvCxnSpPr>
            <a:stCxn id="658" idx="1"/>
          </p:cNvCxnSpPr>
          <p:nvPr/>
        </p:nvCxnSpPr>
        <p:spPr>
          <a:xfrm flipH="1">
            <a:off x="10776825" y="9086323"/>
            <a:ext cx="1092000" cy="11700"/>
          </a:xfrm>
          <a:prstGeom prst="straightConnector1">
            <a:avLst/>
          </a:prstGeom>
          <a:noFill/>
          <a:ln w="38100" cap="flat" cmpd="sng">
            <a:solidFill>
              <a:srgbClr val="000000"/>
            </a:solidFill>
            <a:prstDash val="solid"/>
            <a:round/>
            <a:headEnd type="none" w="med" len="med"/>
            <a:tailEnd type="triangle" w="med" len="med"/>
          </a:ln>
        </p:spPr>
      </p:cxnSp>
      <p:pic>
        <p:nvPicPr>
          <p:cNvPr id="658" name="Google Shape;658;p60"/>
          <p:cNvPicPr preferRelativeResize="0"/>
          <p:nvPr/>
        </p:nvPicPr>
        <p:blipFill rotWithShape="1">
          <a:blip r:embed="rId7">
            <a:alphaModFix/>
          </a:blip>
          <a:srcRect t="12837" b="22130"/>
          <a:stretch/>
        </p:blipFill>
        <p:spPr>
          <a:xfrm>
            <a:off x="11868825" y="8097225"/>
            <a:ext cx="2030650" cy="1978196"/>
          </a:xfrm>
          <a:prstGeom prst="rect">
            <a:avLst/>
          </a:prstGeom>
          <a:noFill/>
          <a:ln w="76200" cap="flat" cmpd="sng">
            <a:solidFill>
              <a:srgbClr val="000000"/>
            </a:solidFill>
            <a:prstDash val="solid"/>
            <a:round/>
            <a:headEnd type="none" w="sm" len="sm"/>
            <a:tailEnd type="none" w="sm" len="sm"/>
          </a:ln>
        </p:spPr>
      </p:pic>
      <p:cxnSp>
        <p:nvCxnSpPr>
          <p:cNvPr id="659" name="Google Shape;659;p60"/>
          <p:cNvCxnSpPr>
            <a:endCxn id="655"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660" name="Google Shape;660;p60"/>
          <p:cNvCxnSpPr/>
          <p:nvPr/>
        </p:nvCxnSpPr>
        <p:spPr>
          <a:xfrm rot="10800000">
            <a:off x="138994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661" name="Google Shape;661;p60"/>
          <p:cNvPicPr preferRelativeResize="0"/>
          <p:nvPr/>
        </p:nvPicPr>
        <p:blipFill rotWithShape="1">
          <a:blip r:embed="rId6">
            <a:alphaModFix/>
          </a:blip>
          <a:srcRect t="10998" b="24573"/>
          <a:stretch/>
        </p:blipFill>
        <p:spPr>
          <a:xfrm>
            <a:off x="14928475" y="10437463"/>
            <a:ext cx="2030650" cy="1979628"/>
          </a:xfrm>
          <a:prstGeom prst="rect">
            <a:avLst/>
          </a:prstGeom>
          <a:noFill/>
          <a:ln w="76200" cap="flat" cmpd="sng">
            <a:solidFill>
              <a:schemeClr val="dk2"/>
            </a:solidFill>
            <a:prstDash val="solid"/>
            <a:round/>
            <a:headEnd type="none" w="sm" len="sm"/>
            <a:tailEnd type="none" w="sm" len="sm"/>
          </a:ln>
        </p:spPr>
      </p:pic>
      <p:cxnSp>
        <p:nvCxnSpPr>
          <p:cNvPr id="662" name="Google Shape;662;p60"/>
          <p:cNvCxnSpPr/>
          <p:nvPr/>
        </p:nvCxnSpPr>
        <p:spPr>
          <a:xfrm rot="10800000">
            <a:off x="169590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663" name="Google Shape;663;p60"/>
          <p:cNvPicPr preferRelativeResize="0"/>
          <p:nvPr/>
        </p:nvPicPr>
        <p:blipFill rotWithShape="1">
          <a:blip r:embed="rId6">
            <a:alphaModFix/>
          </a:blip>
          <a:srcRect t="10998" b="24573"/>
          <a:stretch/>
        </p:blipFill>
        <p:spPr>
          <a:xfrm>
            <a:off x="17988075" y="10437463"/>
            <a:ext cx="2030650" cy="1979628"/>
          </a:xfrm>
          <a:prstGeom prst="rect">
            <a:avLst/>
          </a:prstGeom>
          <a:noFill/>
          <a:ln w="76200" cap="flat" cmpd="sng">
            <a:solidFill>
              <a:schemeClr val="dk2"/>
            </a:solidFill>
            <a:prstDash val="solid"/>
            <a:round/>
            <a:headEnd type="none" w="sm" len="sm"/>
            <a:tailEnd type="none" w="sm" len="sm"/>
          </a:ln>
        </p:spPr>
      </p:pic>
      <p:sp>
        <p:nvSpPr>
          <p:cNvPr id="664" name="Google Shape;664;p60"/>
          <p:cNvSpPr/>
          <p:nvPr/>
        </p:nvSpPr>
        <p:spPr>
          <a:xfrm>
            <a:off x="14991372" y="836272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65" name="Google Shape;665;p60"/>
          <p:cNvCxnSpPr>
            <a:stCxn id="664" idx="1"/>
          </p:cNvCxnSpPr>
          <p:nvPr/>
        </p:nvCxnSpPr>
        <p:spPr>
          <a:xfrm rot="10800000">
            <a:off x="13962372" y="90860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66" name="Google Shape;666;p60"/>
          <p:cNvSpPr/>
          <p:nvPr/>
        </p:nvSpPr>
        <p:spPr>
          <a:xfrm>
            <a:off x="21047722" y="83685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67" name="Google Shape;667;p60"/>
          <p:cNvCxnSpPr>
            <a:stCxn id="666" idx="1"/>
            <a:endCxn id="663" idx="3"/>
          </p:cNvCxnSpPr>
          <p:nvPr/>
        </p:nvCxnSpPr>
        <p:spPr>
          <a:xfrm flipH="1">
            <a:off x="20018722" y="9092170"/>
            <a:ext cx="1029000" cy="2335200"/>
          </a:xfrm>
          <a:prstGeom prst="straightConnector1">
            <a:avLst/>
          </a:prstGeom>
          <a:noFill/>
          <a:ln w="38100" cap="flat" cmpd="sng">
            <a:solidFill>
              <a:srgbClr val="000000"/>
            </a:solidFill>
            <a:prstDash val="solid"/>
            <a:round/>
            <a:headEnd type="none" w="med" len="med"/>
            <a:tailEnd type="triangle" w="med" len="med"/>
          </a:ln>
        </p:spPr>
      </p:cxnSp>
      <p:sp>
        <p:nvSpPr>
          <p:cNvPr id="669" name="Google Shape;669;p60"/>
          <p:cNvSpPr/>
          <p:nvPr/>
        </p:nvSpPr>
        <p:spPr>
          <a:xfrm>
            <a:off x="11816275" y="8018325"/>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0"/>
          <p:cNvSpPr/>
          <p:nvPr/>
        </p:nvSpPr>
        <p:spPr>
          <a:xfrm>
            <a:off x="14922525" y="8386125"/>
            <a:ext cx="1442100" cy="14001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78;p61">
            <a:extLst>
              <a:ext uri="{FF2B5EF4-FFF2-40B4-BE49-F238E27FC236}">
                <a16:creationId xmlns:a16="http://schemas.microsoft.com/office/drawing/2014/main" id="{F0751B9D-FAE2-7A43-B516-5C218C4CB190}"/>
              </a:ext>
            </a:extLst>
          </p:cNvPr>
          <p:cNvSpPr txBox="1"/>
          <p:nvPr/>
        </p:nvSpPr>
        <p:spPr>
          <a:xfrm>
            <a:off x="2924572" y="39817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679;p61">
            <a:extLst>
              <a:ext uri="{FF2B5EF4-FFF2-40B4-BE49-F238E27FC236}">
                <a16:creationId xmlns:a16="http://schemas.microsoft.com/office/drawing/2014/main" id="{DAADEEE6-F1DE-E022-F6CE-7398E1B08CE4}"/>
              </a:ext>
            </a:extLst>
          </p:cNvPr>
          <p:cNvSpPr txBox="1"/>
          <p:nvPr/>
        </p:nvSpPr>
        <p:spPr>
          <a:xfrm>
            <a:off x="2924572" y="15421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PUNITIVE FORKING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74"/>
        <p:cNvGrpSpPr/>
        <p:nvPr/>
      </p:nvGrpSpPr>
      <p:grpSpPr>
        <a:xfrm>
          <a:off x="0" y="0"/>
          <a:ext cx="0" cy="0"/>
          <a:chOff x="0" y="0"/>
          <a:chExt cx="0" cy="0"/>
        </a:xfrm>
      </p:grpSpPr>
      <p:pic>
        <p:nvPicPr>
          <p:cNvPr id="675" name="Google Shape;675;p61"/>
          <p:cNvPicPr preferRelativeResize="0"/>
          <p:nvPr/>
        </p:nvPicPr>
        <p:blipFill rotWithShape="1">
          <a:blip r:embed="rId5">
            <a:alphaModFix/>
          </a:blip>
          <a:srcRect t="12837" b="22130"/>
          <a:stretch/>
        </p:blipFill>
        <p:spPr>
          <a:xfrm>
            <a:off x="11868800" y="10438187"/>
            <a:ext cx="2030650" cy="1978196"/>
          </a:xfrm>
          <a:prstGeom prst="rect">
            <a:avLst/>
          </a:prstGeom>
          <a:noFill/>
          <a:ln w="76200" cap="flat" cmpd="sng">
            <a:solidFill>
              <a:srgbClr val="000000"/>
            </a:solidFill>
            <a:prstDash val="solid"/>
            <a:round/>
            <a:headEnd type="none" w="sm" len="sm"/>
            <a:tailEnd type="none" w="sm" len="sm"/>
          </a:ln>
        </p:spPr>
      </p:pic>
      <p:sp>
        <p:nvSpPr>
          <p:cNvPr id="677" name="Google Shape;677;p6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678" name="Google Shape;678;p61"/>
          <p:cNvSpPr txBox="1"/>
          <p:nvPr/>
        </p:nvSpPr>
        <p:spPr>
          <a:xfrm>
            <a:off x="2924572" y="398175"/>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679" name="Google Shape;679;p61"/>
          <p:cNvSpPr txBox="1"/>
          <p:nvPr/>
        </p:nvSpPr>
        <p:spPr>
          <a:xfrm>
            <a:off x="2924572" y="15421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PUNITIVE FORKING</a:t>
            </a:r>
            <a:endParaRPr sz="4500" b="1" dirty="0">
              <a:solidFill>
                <a:schemeClr val="accent2"/>
              </a:solidFill>
              <a:latin typeface="Proxima Nova"/>
              <a:ea typeface="Proxima Nova"/>
              <a:cs typeface="Proxima Nova"/>
              <a:sym typeface="Proxima Nova"/>
            </a:endParaRPr>
          </a:p>
        </p:txBody>
      </p:sp>
      <p:sp>
        <p:nvSpPr>
          <p:cNvPr id="680" name="Google Shape;680;p61"/>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81" name="Google Shape;681;p61"/>
          <p:cNvPicPr preferRelativeResize="0"/>
          <p:nvPr/>
        </p:nvPicPr>
        <p:blipFill>
          <a:blip r:embed="rId6">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682" name="Google Shape;682;p61"/>
          <p:cNvPicPr preferRelativeResize="0"/>
          <p:nvPr/>
        </p:nvPicPr>
        <p:blipFill rotWithShape="1">
          <a:blip r:embed="rId7">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683" name="Google Shape;683;p61"/>
          <p:cNvPicPr preferRelativeResize="0"/>
          <p:nvPr/>
        </p:nvPicPr>
        <p:blipFill rotWithShape="1">
          <a:blip r:embed="rId7">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cxnSp>
        <p:nvCxnSpPr>
          <p:cNvPr id="684" name="Google Shape;684;p61"/>
          <p:cNvCxnSpPr>
            <a:stCxn id="680"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85" name="Google Shape;685;p61"/>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86" name="Google Shape;686;p61"/>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87" name="Google Shape;687;p61"/>
          <p:cNvCxnSpPr>
            <a:stCxn id="686"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688" name="Google Shape;688;p61"/>
          <p:cNvCxnSpPr>
            <a:endCxn id="686"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sp>
        <p:nvSpPr>
          <p:cNvPr id="690" name="Google Shape;690;p61"/>
          <p:cNvSpPr/>
          <p:nvPr/>
        </p:nvSpPr>
        <p:spPr>
          <a:xfrm>
            <a:off x="11816275" y="10359425"/>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1"/>
          <p:cNvSpPr txBox="1">
            <a:spLocks noGrp="1"/>
          </p:cNvSpPr>
          <p:nvPr>
            <p:ph type="body" idx="4294967295"/>
          </p:nvPr>
        </p:nvSpPr>
        <p:spPr>
          <a:xfrm>
            <a:off x="0" y="2667000"/>
            <a:ext cx="22717125" cy="4645025"/>
          </a:xfrm>
          <a:prstGeom prst="rect">
            <a:avLst/>
          </a:prstGeom>
          <a:noFill/>
          <a:ln>
            <a:noFill/>
          </a:ln>
        </p:spPr>
        <p:txBody>
          <a:bodyPr spcFirstLastPara="1" wrap="square" lIns="243750" tIns="243750" rIns="243750" bIns="243750" anchor="t" anchorCtr="0">
            <a:noAutofit/>
          </a:bodyPr>
          <a:lstStyle/>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Non-</a:t>
            </a:r>
            <a:r>
              <a:rPr lang="en-US" sz="4800" dirty="0" err="1">
                <a:latin typeface="Proxima Nova"/>
                <a:ea typeface="Proxima Nova"/>
                <a:cs typeface="Proxima Nova"/>
                <a:sym typeface="Proxima Nova"/>
              </a:rPr>
              <a:t>Glorian</a:t>
            </a:r>
            <a:r>
              <a:rPr lang="en-US" sz="4800" dirty="0">
                <a:latin typeface="Proxima Nova"/>
                <a:ea typeface="Proxima Nova"/>
                <a:cs typeface="Proxima Nova"/>
                <a:sym typeface="Proxima Nova"/>
              </a:rPr>
              <a:t> miners eventually stop trying to include Brian’s transactions when mining blocks, since they know that their block will be invalidated by </a:t>
            </a:r>
            <a:r>
              <a:rPr lang="en-US" sz="4800" dirty="0" err="1">
                <a:latin typeface="Proxima Nova"/>
                <a:ea typeface="Proxima Nova"/>
                <a:cs typeface="Proxima Nova"/>
                <a:sym typeface="Proxima Nova"/>
              </a:rPr>
              <a:t>Glorian</a:t>
            </a:r>
            <a:r>
              <a:rPr lang="en-US" sz="4800" dirty="0">
                <a:latin typeface="Proxima Nova"/>
                <a:ea typeface="Proxima Nova"/>
                <a:cs typeface="Proxima Nova"/>
                <a:sym typeface="Proxima Nova"/>
              </a:rPr>
              <a:t> miners when they do</a:t>
            </a:r>
            <a:endParaRPr sz="4800" dirty="0">
              <a:latin typeface="Proxima Nova"/>
              <a:ea typeface="Proxima Nova"/>
              <a:cs typeface="Proxima Nova"/>
              <a:sym typeface="Proxima Nova"/>
            </a:endParaRPr>
          </a:p>
          <a:p>
            <a:pPr marL="0" lvl="0" indent="0" algn="l" rtl="0">
              <a:spcBef>
                <a:spcPts val="2700"/>
              </a:spcBef>
              <a:spcAft>
                <a:spcPts val="2700"/>
              </a:spcAft>
              <a:buClr>
                <a:srgbClr val="000000"/>
              </a:buClr>
              <a:buSzPts val="2900"/>
              <a:buFont typeface="Arial"/>
              <a:buNone/>
            </a:pPr>
            <a:r>
              <a:rPr lang="en-US" sz="4800" dirty="0">
                <a:latin typeface="Proxima Nova"/>
                <a:ea typeface="Proxima Nova"/>
                <a:cs typeface="Proxima Nova"/>
                <a:sym typeface="Proxima Nova"/>
              </a:rPr>
              <a:t>We have now shown how a 51% majority can prevent anyone from accessing their funds. This is called </a:t>
            </a:r>
            <a:r>
              <a:rPr lang="en-US" sz="4800" b="1" dirty="0">
                <a:latin typeface="Proxima Nova"/>
                <a:ea typeface="Proxima Nova"/>
                <a:cs typeface="Proxima Nova"/>
                <a:sym typeface="Proxima Nova"/>
              </a:rPr>
              <a:t>punitive forking.</a:t>
            </a:r>
            <a:endParaRPr sz="4800" dirty="0">
              <a:latin typeface="Proxima Nova"/>
              <a:ea typeface="Proxima Nova"/>
              <a:cs typeface="Proxima Nova"/>
              <a:sym typeface="Proxima Nova"/>
            </a:endParaRPr>
          </a:p>
        </p:txBody>
      </p:sp>
      <p:sp>
        <p:nvSpPr>
          <p:cNvPr id="692" name="Google Shape;692;p61"/>
          <p:cNvSpPr/>
          <p:nvPr/>
        </p:nvSpPr>
        <p:spPr>
          <a:xfrm>
            <a:off x="11773047" y="836272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93" name="Google Shape;693;p61"/>
          <p:cNvCxnSpPr>
            <a:stCxn id="692" idx="1"/>
          </p:cNvCxnSpPr>
          <p:nvPr/>
        </p:nvCxnSpPr>
        <p:spPr>
          <a:xfrm rot="10800000">
            <a:off x="10744047" y="90860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94" name="Google Shape;694;p61"/>
          <p:cNvSpPr/>
          <p:nvPr/>
        </p:nvSpPr>
        <p:spPr>
          <a:xfrm>
            <a:off x="14073622" y="836242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95" name="Google Shape;695;p61"/>
          <p:cNvCxnSpPr>
            <a:stCxn id="694" idx="1"/>
          </p:cNvCxnSpPr>
          <p:nvPr/>
        </p:nvCxnSpPr>
        <p:spPr>
          <a:xfrm rot="10800000">
            <a:off x="13044622" y="9085720"/>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696" name="Google Shape;696;p61"/>
          <p:cNvPicPr preferRelativeResize="0"/>
          <p:nvPr/>
        </p:nvPicPr>
        <p:blipFill rotWithShape="1">
          <a:blip r:embed="rId7">
            <a:alphaModFix/>
          </a:blip>
          <a:srcRect t="10998" b="24573"/>
          <a:stretch/>
        </p:blipFill>
        <p:spPr>
          <a:xfrm>
            <a:off x="16469950" y="8096050"/>
            <a:ext cx="2030650" cy="1979628"/>
          </a:xfrm>
          <a:prstGeom prst="rect">
            <a:avLst/>
          </a:prstGeom>
          <a:noFill/>
          <a:ln w="76200" cap="flat" cmpd="sng">
            <a:solidFill>
              <a:schemeClr val="dk2"/>
            </a:solidFill>
            <a:prstDash val="solid"/>
            <a:round/>
            <a:headEnd type="none" w="sm" len="sm"/>
            <a:tailEnd type="none" w="sm" len="sm"/>
          </a:ln>
        </p:spPr>
      </p:pic>
      <p:cxnSp>
        <p:nvCxnSpPr>
          <p:cNvPr id="697" name="Google Shape;697;p61"/>
          <p:cNvCxnSpPr/>
          <p:nvPr/>
        </p:nvCxnSpPr>
        <p:spPr>
          <a:xfrm rot="10800000">
            <a:off x="15378022" y="90857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698" name="Google Shape;698;p61"/>
          <p:cNvSpPr/>
          <p:nvPr/>
        </p:nvSpPr>
        <p:spPr>
          <a:xfrm>
            <a:off x="1959252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699" name="Google Shape;699;p61"/>
          <p:cNvCxnSpPr>
            <a:stCxn id="698" idx="1"/>
          </p:cNvCxnSpPr>
          <p:nvPr/>
        </p:nvCxnSpPr>
        <p:spPr>
          <a:xfrm rot="10800000">
            <a:off x="18563522" y="9086170"/>
            <a:ext cx="1029000" cy="300"/>
          </a:xfrm>
          <a:prstGeom prst="straightConnector1">
            <a:avLst/>
          </a:prstGeom>
          <a:noFill/>
          <a:ln w="38100" cap="flat" cmpd="sng">
            <a:solidFill>
              <a:srgbClr val="000000"/>
            </a:solidFill>
            <a:prstDash val="solid"/>
            <a:round/>
            <a:headEnd type="none" w="med" len="med"/>
            <a:tailEnd type="triangle" w="med" len="med"/>
          </a:ln>
        </p:spPr>
      </p:cxn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03"/>
        <p:cNvGrpSpPr/>
        <p:nvPr/>
      </p:nvGrpSpPr>
      <p:grpSpPr>
        <a:xfrm>
          <a:off x="0" y="0"/>
          <a:ext cx="0" cy="0"/>
          <a:chOff x="0" y="0"/>
          <a:chExt cx="0" cy="0"/>
        </a:xfrm>
      </p:grpSpPr>
      <p:sp>
        <p:nvSpPr>
          <p:cNvPr id="704" name="Google Shape;704;p62"/>
          <p:cNvSpPr txBox="1">
            <a:spLocks noGrp="1"/>
          </p:cNvSpPr>
          <p:nvPr>
            <p:ph type="body" idx="4294967295"/>
          </p:nvPr>
        </p:nvSpPr>
        <p:spPr>
          <a:xfrm>
            <a:off x="0" y="2103438"/>
            <a:ext cx="22717125" cy="5097462"/>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500" dirty="0">
                <a:latin typeface="Proxima Nova"/>
                <a:ea typeface="Proxima Nova"/>
                <a:cs typeface="Proxima Nova"/>
                <a:sym typeface="Proxima Nova"/>
              </a:rPr>
              <a:t>Punitive forking doesn't work unless Gloria has &gt;51% of </a:t>
            </a:r>
            <a:r>
              <a:rPr lang="en-US" sz="4500" dirty="0" err="1">
                <a:latin typeface="Proxima Nova"/>
                <a:ea typeface="Proxima Nova"/>
                <a:cs typeface="Proxima Nova"/>
                <a:sym typeface="Proxima Nova"/>
              </a:rPr>
              <a:t>hashpower</a:t>
            </a:r>
            <a:r>
              <a:rPr lang="en-US" sz="4500" dirty="0">
                <a:latin typeface="Proxima Nova"/>
                <a:ea typeface="Proxima Nova"/>
                <a:cs typeface="Proxima Nova"/>
                <a:sym typeface="Proxima Nova"/>
              </a:rPr>
              <a:t>. Is there another way? Yes! Called </a:t>
            </a:r>
            <a:r>
              <a:rPr lang="en-US" sz="4500" b="1" dirty="0">
                <a:latin typeface="Proxima Nova"/>
                <a:ea typeface="Proxima Nova"/>
                <a:cs typeface="Proxima Nova"/>
                <a:sym typeface="Proxima Nova"/>
              </a:rPr>
              <a:t>Feather Forking</a:t>
            </a:r>
            <a:endParaRPr sz="4500" b="1" dirty="0">
              <a:latin typeface="Proxima Nova"/>
              <a:ea typeface="Proxima Nova"/>
              <a:cs typeface="Proxima Nova"/>
              <a:sym typeface="Proxima Nova"/>
            </a:endParaRPr>
          </a:p>
          <a:p>
            <a:pPr marL="1219200" lvl="0" indent="-895350" algn="l" rtl="0">
              <a:spcBef>
                <a:spcPts val="0"/>
              </a:spcBef>
              <a:spcAft>
                <a:spcPts val="0"/>
              </a:spcAft>
              <a:buSzPts val="4500"/>
              <a:buChar char="●"/>
            </a:pPr>
            <a:r>
              <a:rPr lang="en-US" sz="4500" dirty="0">
                <a:latin typeface="Proxima Nova"/>
                <a:ea typeface="Proxima Nova"/>
                <a:cs typeface="Proxima Nova"/>
                <a:sym typeface="Proxima Nova"/>
              </a:rPr>
              <a:t>New strategy: Gloria announces that she will </a:t>
            </a:r>
            <a:r>
              <a:rPr lang="en-US" sz="4500" b="1" dirty="0">
                <a:latin typeface="Proxima Nova"/>
                <a:ea typeface="Proxima Nova"/>
                <a:cs typeface="Proxima Nova"/>
                <a:sym typeface="Proxima Nova"/>
              </a:rPr>
              <a:t>attempt</a:t>
            </a:r>
            <a:r>
              <a:rPr lang="en-US" sz="4500" dirty="0">
                <a:latin typeface="Proxima Nova"/>
                <a:ea typeface="Proxima Nova"/>
                <a:cs typeface="Proxima Nova"/>
                <a:sym typeface="Proxima Nova"/>
              </a:rPr>
              <a:t> to fork if she sees a block from Brian, but she will give up after a while</a:t>
            </a:r>
            <a:endParaRPr sz="4500" dirty="0">
              <a:latin typeface="Proxima Nova"/>
              <a:ea typeface="Proxima Nova"/>
              <a:cs typeface="Proxima Nova"/>
              <a:sym typeface="Proxima Nova"/>
            </a:endParaRPr>
          </a:p>
          <a:p>
            <a:pPr marL="2438400" lvl="1"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As opposed to attempting to fork forever; doesn't work without &gt;51%</a:t>
            </a:r>
            <a:endParaRPr sz="4500" dirty="0">
              <a:latin typeface="Proxima Nova"/>
              <a:ea typeface="Proxima Nova"/>
              <a:cs typeface="Proxima Nova"/>
              <a:sym typeface="Proxima Nova"/>
            </a:endParaRPr>
          </a:p>
          <a:p>
            <a:pPr marL="1219200" lvl="0" indent="-895350" algn="l" rtl="0">
              <a:spcBef>
                <a:spcPts val="0"/>
              </a:spcBef>
              <a:spcAft>
                <a:spcPts val="0"/>
              </a:spcAft>
              <a:buSzPts val="4500"/>
              <a:buChar char="●"/>
            </a:pPr>
            <a:r>
              <a:rPr lang="en-US" sz="4500" dirty="0">
                <a:latin typeface="Proxima Nova"/>
                <a:ea typeface="Proxima Nova"/>
                <a:cs typeface="Proxima Nova"/>
                <a:sym typeface="Proxima Nova"/>
              </a:rPr>
              <a:t>Ex. Give up after block with Brian’s </a:t>
            </a:r>
            <a:r>
              <a:rPr lang="en-US" sz="4500" dirty="0" err="1">
                <a:latin typeface="Proxima Nova"/>
                <a:ea typeface="Proxima Nova"/>
                <a:cs typeface="Proxima Nova"/>
                <a:sym typeface="Proxima Nova"/>
              </a:rPr>
              <a:t>tx</a:t>
            </a:r>
            <a:r>
              <a:rPr lang="en-US" sz="4500" dirty="0">
                <a:latin typeface="Proxima Nova"/>
                <a:ea typeface="Proxima Nova"/>
                <a:cs typeface="Proxima Nova"/>
                <a:sym typeface="Proxima Nova"/>
              </a:rPr>
              <a:t> contains </a:t>
            </a:r>
            <a:r>
              <a:rPr lang="en-US" sz="4500" b="1" dirty="0">
                <a:latin typeface="Proxima Nova"/>
                <a:ea typeface="Proxima Nova"/>
                <a:cs typeface="Proxima Nova"/>
                <a:sym typeface="Proxima Nova"/>
              </a:rPr>
              <a:t>k</a:t>
            </a:r>
            <a:r>
              <a:rPr lang="en-US" sz="4500" dirty="0">
                <a:latin typeface="Proxima Nova"/>
                <a:ea typeface="Proxima Nova"/>
                <a:cs typeface="Proxima Nova"/>
                <a:sym typeface="Proxima Nova"/>
              </a:rPr>
              <a:t> confirmations</a:t>
            </a:r>
            <a:endParaRPr sz="4500" dirty="0">
              <a:latin typeface="Proxima Nova"/>
              <a:ea typeface="Proxima Nova"/>
              <a:cs typeface="Proxima Nova"/>
              <a:sym typeface="Proxima Nova"/>
            </a:endParaRPr>
          </a:p>
        </p:txBody>
      </p:sp>
      <p:sp>
        <p:nvSpPr>
          <p:cNvPr id="706" name="Google Shape;706;p6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709" name="Google Shape;709;p62"/>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0" name="Google Shape;710;p62"/>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711" name="Google Shape;711;p62"/>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712" name="Google Shape;712;p62"/>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713" name="Google Shape;713;p62"/>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714" name="Google Shape;714;p62"/>
          <p:cNvCxnSpPr>
            <a:stCxn id="709"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15" name="Google Shape;715;p62"/>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716" name="Google Shape;716;p62"/>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17" name="Google Shape;717;p62"/>
          <p:cNvCxnSpPr>
            <a:stCxn id="716"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18" name="Google Shape;718;p62"/>
          <p:cNvCxnSpPr>
            <a:stCxn id="719" idx="1"/>
          </p:cNvCxnSpPr>
          <p:nvPr/>
        </p:nvCxnSpPr>
        <p:spPr>
          <a:xfrm flipH="1">
            <a:off x="10776825" y="9086323"/>
            <a:ext cx="1092000" cy="11700"/>
          </a:xfrm>
          <a:prstGeom prst="straightConnector1">
            <a:avLst/>
          </a:prstGeom>
          <a:noFill/>
          <a:ln w="38100" cap="flat" cmpd="sng">
            <a:solidFill>
              <a:srgbClr val="000000"/>
            </a:solidFill>
            <a:prstDash val="solid"/>
            <a:round/>
            <a:headEnd type="none" w="med" len="med"/>
            <a:tailEnd type="triangle" w="med" len="med"/>
          </a:ln>
        </p:spPr>
      </p:cxnSp>
      <p:pic>
        <p:nvPicPr>
          <p:cNvPr id="719" name="Google Shape;719;p62"/>
          <p:cNvPicPr preferRelativeResize="0"/>
          <p:nvPr/>
        </p:nvPicPr>
        <p:blipFill rotWithShape="1">
          <a:blip r:embed="rId7">
            <a:alphaModFix/>
          </a:blip>
          <a:srcRect t="12837" b="22130"/>
          <a:stretch/>
        </p:blipFill>
        <p:spPr>
          <a:xfrm>
            <a:off x="11868825" y="8097225"/>
            <a:ext cx="2030650" cy="1978196"/>
          </a:xfrm>
          <a:prstGeom prst="rect">
            <a:avLst/>
          </a:prstGeom>
          <a:noFill/>
          <a:ln w="76200" cap="flat" cmpd="sng">
            <a:solidFill>
              <a:srgbClr val="000000"/>
            </a:solidFill>
            <a:prstDash val="solid"/>
            <a:round/>
            <a:headEnd type="none" w="sm" len="sm"/>
            <a:tailEnd type="none" w="sm" len="sm"/>
          </a:ln>
        </p:spPr>
      </p:pic>
      <p:cxnSp>
        <p:nvCxnSpPr>
          <p:cNvPr id="720" name="Google Shape;720;p62"/>
          <p:cNvCxnSpPr>
            <a:endCxn id="716"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721" name="Google Shape;721;p62"/>
          <p:cNvCxnSpPr/>
          <p:nvPr/>
        </p:nvCxnSpPr>
        <p:spPr>
          <a:xfrm rot="10800000">
            <a:off x="138994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722" name="Google Shape;722;p62"/>
          <p:cNvPicPr preferRelativeResize="0"/>
          <p:nvPr/>
        </p:nvPicPr>
        <p:blipFill rotWithShape="1">
          <a:blip r:embed="rId6">
            <a:alphaModFix/>
          </a:blip>
          <a:srcRect t="10998" b="24573"/>
          <a:stretch/>
        </p:blipFill>
        <p:spPr>
          <a:xfrm>
            <a:off x="14928475" y="10437463"/>
            <a:ext cx="2030650" cy="1979628"/>
          </a:xfrm>
          <a:prstGeom prst="rect">
            <a:avLst/>
          </a:prstGeom>
          <a:noFill/>
          <a:ln w="76200" cap="flat" cmpd="sng">
            <a:solidFill>
              <a:schemeClr val="dk2"/>
            </a:solidFill>
            <a:prstDash val="solid"/>
            <a:round/>
            <a:headEnd type="none" w="sm" len="sm"/>
            <a:tailEnd type="none" w="sm" len="sm"/>
          </a:ln>
        </p:spPr>
      </p:pic>
      <p:sp>
        <p:nvSpPr>
          <p:cNvPr id="723" name="Google Shape;723;p62"/>
          <p:cNvSpPr/>
          <p:nvPr/>
        </p:nvSpPr>
        <p:spPr>
          <a:xfrm>
            <a:off x="14991372" y="836272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24" name="Google Shape;724;p62"/>
          <p:cNvCxnSpPr>
            <a:stCxn id="723" idx="1"/>
          </p:cNvCxnSpPr>
          <p:nvPr/>
        </p:nvCxnSpPr>
        <p:spPr>
          <a:xfrm rot="10800000">
            <a:off x="13962372" y="90860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725" name="Google Shape;725;p62"/>
          <p:cNvSpPr/>
          <p:nvPr/>
        </p:nvSpPr>
        <p:spPr>
          <a:xfrm>
            <a:off x="11816275" y="10359425"/>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14875950" y="10359438"/>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17324822" y="83685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28" name="Google Shape;728;p62"/>
          <p:cNvCxnSpPr>
            <a:stCxn id="727" idx="1"/>
          </p:cNvCxnSpPr>
          <p:nvPr/>
        </p:nvCxnSpPr>
        <p:spPr>
          <a:xfrm rot="10800000">
            <a:off x="16295822" y="909187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729" name="Google Shape;729;p62"/>
          <p:cNvSpPr/>
          <p:nvPr/>
        </p:nvSpPr>
        <p:spPr>
          <a:xfrm>
            <a:off x="19658222" y="83685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30" name="Google Shape;730;p62"/>
          <p:cNvCxnSpPr>
            <a:stCxn id="729" idx="1"/>
          </p:cNvCxnSpPr>
          <p:nvPr/>
        </p:nvCxnSpPr>
        <p:spPr>
          <a:xfrm rot="10800000">
            <a:off x="18629222" y="909187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2" name="Google Shape;765;p64">
            <a:extLst>
              <a:ext uri="{FF2B5EF4-FFF2-40B4-BE49-F238E27FC236}">
                <a16:creationId xmlns:a16="http://schemas.microsoft.com/office/drawing/2014/main" id="{07327EEE-8469-6A7C-D5DE-0298543979BA}"/>
              </a:ext>
            </a:extLst>
          </p:cNvPr>
          <p:cNvSpPr txBox="1"/>
          <p:nvPr/>
        </p:nvSpPr>
        <p:spPr>
          <a:xfrm>
            <a:off x="2666817" y="254672"/>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766;p64">
            <a:extLst>
              <a:ext uri="{FF2B5EF4-FFF2-40B4-BE49-F238E27FC236}">
                <a16:creationId xmlns:a16="http://schemas.microsoft.com/office/drawing/2014/main" id="{0E590FF3-4841-5AF3-796B-C57F01D5877F}"/>
              </a:ext>
            </a:extLst>
          </p:cNvPr>
          <p:cNvSpPr txBox="1"/>
          <p:nvPr/>
        </p:nvSpPr>
        <p:spPr>
          <a:xfrm>
            <a:off x="2656813" y="1388316"/>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FEATHER FORKING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35"/>
        <p:cNvGrpSpPr/>
        <p:nvPr/>
      </p:nvGrpSpPr>
      <p:grpSpPr>
        <a:xfrm>
          <a:off x="0" y="0"/>
          <a:ext cx="0" cy="0"/>
          <a:chOff x="0" y="0"/>
          <a:chExt cx="0" cy="0"/>
        </a:xfrm>
      </p:grpSpPr>
      <p:sp>
        <p:nvSpPr>
          <p:cNvPr id="736" name="Google Shape;736;p63"/>
          <p:cNvSpPr txBox="1">
            <a:spLocks noGrp="1"/>
          </p:cNvSpPr>
          <p:nvPr>
            <p:ph type="body" idx="4294967295"/>
          </p:nvPr>
        </p:nvSpPr>
        <p:spPr>
          <a:xfrm>
            <a:off x="0" y="2689225"/>
            <a:ext cx="22717125" cy="46450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Let </a:t>
            </a:r>
            <a:r>
              <a:rPr lang="en-US" sz="4800" b="1" dirty="0">
                <a:latin typeface="Proxima Nova"/>
                <a:ea typeface="Proxima Nova"/>
                <a:cs typeface="Proxima Nova"/>
                <a:sym typeface="Proxima Nova"/>
              </a:rPr>
              <a:t>q</a:t>
            </a:r>
            <a:r>
              <a:rPr lang="en-US" sz="4800" dirty="0">
                <a:latin typeface="Proxima Nova"/>
                <a:ea typeface="Proxima Nova"/>
                <a:cs typeface="Proxima Nova"/>
                <a:sym typeface="Proxima Nova"/>
              </a:rPr>
              <a:t> equal the proportion of mining power Gloria have, 0 &lt; </a:t>
            </a:r>
            <a:r>
              <a:rPr lang="en-US" sz="4800" b="1" dirty="0">
                <a:latin typeface="Proxima Nova"/>
                <a:ea typeface="Proxima Nova"/>
                <a:cs typeface="Proxima Nova"/>
                <a:sym typeface="Proxima Nova"/>
              </a:rPr>
              <a:t>q</a:t>
            </a:r>
            <a:r>
              <a:rPr lang="en-US" sz="4800" dirty="0">
                <a:latin typeface="Proxima Nova"/>
                <a:ea typeface="Proxima Nova"/>
                <a:cs typeface="Proxima Nova"/>
                <a:sym typeface="Proxima Nova"/>
              </a:rPr>
              <a:t> &lt; 1</a:t>
            </a:r>
            <a:endParaRPr sz="4800" dirty="0">
              <a:latin typeface="Proxima Nova"/>
              <a:ea typeface="Proxima Nova"/>
              <a:cs typeface="Proxima Nova"/>
              <a:sym typeface="Proxima Nova"/>
            </a:endParaRPr>
          </a:p>
          <a:p>
            <a:pPr marL="0" lvl="0" indent="0" algn="l" rtl="0">
              <a:spcBef>
                <a:spcPts val="0"/>
              </a:spcBef>
              <a:spcAft>
                <a:spcPts val="0"/>
              </a:spcAft>
              <a:buNone/>
            </a:pPr>
            <a:r>
              <a:rPr lang="en-US" sz="4800" dirty="0">
                <a:latin typeface="Proxima Nova"/>
                <a:ea typeface="Proxima Nova"/>
                <a:cs typeface="Proxima Nova"/>
                <a:sym typeface="Proxima Nova"/>
              </a:rPr>
              <a:t>Let </a:t>
            </a:r>
            <a:r>
              <a:rPr lang="en-US" sz="4800" b="1" dirty="0">
                <a:latin typeface="Proxima Nova"/>
                <a:ea typeface="Proxima Nova"/>
                <a:cs typeface="Proxima Nova"/>
                <a:sym typeface="Proxima Nova"/>
              </a:rPr>
              <a:t>k</a:t>
            </a:r>
            <a:r>
              <a:rPr lang="en-US" sz="4800" dirty="0">
                <a:latin typeface="Proxima Nova"/>
                <a:ea typeface="Proxima Nova"/>
                <a:cs typeface="Proxima Nova"/>
                <a:sym typeface="Proxima Nova"/>
              </a:rPr>
              <a:t> = 1: Gloria will give up after 1 confirmation (one additional block)</a:t>
            </a:r>
            <a:endParaRPr sz="4800" dirty="0">
              <a:latin typeface="Proxima Nova"/>
              <a:ea typeface="Proxima Nova"/>
              <a:cs typeface="Proxima Nova"/>
              <a:sym typeface="Proxima Nova"/>
            </a:endParaRPr>
          </a:p>
          <a:p>
            <a:pPr marL="1219200" lvl="0" indent="-914400" algn="l" rtl="0">
              <a:spcBef>
                <a:spcPts val="0"/>
              </a:spcBef>
              <a:spcAft>
                <a:spcPts val="0"/>
              </a:spcAft>
              <a:buSzPts val="4800"/>
              <a:buChar char="●"/>
            </a:pPr>
            <a:r>
              <a:rPr lang="en-US" sz="4800" dirty="0">
                <a:latin typeface="Proxima Nova"/>
                <a:ea typeface="Proxima Nova"/>
                <a:cs typeface="Proxima Nova"/>
                <a:sym typeface="Proxima Nova"/>
              </a:rPr>
              <a:t>Chance of successfully orphaning (invalidating) the Brian block = </a:t>
            </a:r>
            <a:r>
              <a:rPr lang="en-US" sz="4800" b="1" dirty="0">
                <a:latin typeface="Proxima Nova"/>
                <a:ea typeface="Proxima Nova"/>
                <a:cs typeface="Proxima Nova"/>
                <a:sym typeface="Proxima Nova"/>
              </a:rPr>
              <a:t>q</a:t>
            </a:r>
            <a:r>
              <a:rPr lang="en-US" sz="4800" b="1" baseline="30000" dirty="0">
                <a:latin typeface="Proxima Nova"/>
                <a:ea typeface="Proxima Nova"/>
                <a:cs typeface="Proxima Nova"/>
                <a:sym typeface="Proxima Nova"/>
              </a:rPr>
              <a:t>2</a:t>
            </a:r>
            <a:endParaRPr sz="4800" b="1" dirty="0">
              <a:latin typeface="Proxima Nova"/>
              <a:ea typeface="Proxima Nova"/>
              <a:cs typeface="Proxima Nova"/>
              <a:sym typeface="Proxima Nova"/>
            </a:endParaRPr>
          </a:p>
          <a:p>
            <a:pPr marL="0" lvl="0" indent="0" algn="l" rtl="0">
              <a:spcBef>
                <a:spcPts val="2700"/>
              </a:spcBef>
              <a:spcAft>
                <a:spcPts val="2700"/>
              </a:spcAft>
              <a:buNone/>
            </a:pPr>
            <a:r>
              <a:rPr lang="en-US" sz="4800" dirty="0">
                <a:latin typeface="Proxima Nova"/>
                <a:ea typeface="Proxima Nova"/>
                <a:cs typeface="Proxima Nova"/>
                <a:sym typeface="Proxima Nova"/>
              </a:rPr>
              <a:t>If </a:t>
            </a:r>
            <a:r>
              <a:rPr lang="en-US" sz="4800" b="1" dirty="0">
                <a:latin typeface="Proxima Nova"/>
                <a:ea typeface="Proxima Nova"/>
                <a:cs typeface="Proxima Nova"/>
                <a:sym typeface="Proxima Nova"/>
              </a:rPr>
              <a:t>q = .2</a:t>
            </a:r>
            <a:r>
              <a:rPr lang="en-US" sz="4800" dirty="0">
                <a:latin typeface="Proxima Nova"/>
                <a:ea typeface="Proxima Nova"/>
                <a:cs typeface="Proxima Nova"/>
                <a:sym typeface="Proxima Nova"/>
              </a:rPr>
              <a:t>, then </a:t>
            </a:r>
            <a:r>
              <a:rPr lang="en-US" sz="4800" b="1" dirty="0">
                <a:latin typeface="Proxima Nova"/>
                <a:ea typeface="Proxima Nova"/>
                <a:cs typeface="Proxima Nova"/>
                <a:sym typeface="Proxima Nova"/>
              </a:rPr>
              <a:t>q</a:t>
            </a:r>
            <a:r>
              <a:rPr lang="en-US" sz="4800" b="1" baseline="30000" dirty="0">
                <a:latin typeface="Proxima Nova"/>
                <a:ea typeface="Proxima Nova"/>
                <a:cs typeface="Proxima Nova"/>
                <a:sym typeface="Proxima Nova"/>
              </a:rPr>
              <a:t>2</a:t>
            </a:r>
            <a:r>
              <a:rPr lang="en-US" sz="4800" b="1" dirty="0">
                <a:latin typeface="Proxima Nova"/>
                <a:ea typeface="Proxima Nova"/>
                <a:cs typeface="Proxima Nova"/>
                <a:sym typeface="Proxima Nova"/>
              </a:rPr>
              <a:t> = 4%</a:t>
            </a:r>
            <a:r>
              <a:rPr lang="en-US" sz="4800" dirty="0">
                <a:latin typeface="Proxima Nova"/>
                <a:ea typeface="Proxima Nova"/>
                <a:cs typeface="Proxima Nova"/>
                <a:sym typeface="Proxima Nova"/>
              </a:rPr>
              <a:t> chance of orphaning block. Not very good</a:t>
            </a:r>
            <a:endParaRPr sz="4800" dirty="0">
              <a:latin typeface="Proxima Nova"/>
              <a:ea typeface="Proxima Nova"/>
              <a:cs typeface="Proxima Nova"/>
              <a:sym typeface="Proxima Nova"/>
            </a:endParaRPr>
          </a:p>
        </p:txBody>
      </p:sp>
      <p:sp>
        <p:nvSpPr>
          <p:cNvPr id="738" name="Google Shape;738;p6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741" name="Google Shape;741;p63"/>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42" name="Google Shape;742;p63"/>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743" name="Google Shape;743;p63"/>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44" name="Google Shape;744;p63"/>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745" name="Google Shape;745;p63"/>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746" name="Google Shape;746;p63"/>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747" name="Google Shape;747;p63"/>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748" name="Google Shape;748;p63"/>
          <p:cNvCxnSpPr>
            <a:stCxn id="743"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49" name="Google Shape;749;p63"/>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750" name="Google Shape;750;p63"/>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51" name="Google Shape;751;p63"/>
          <p:cNvCxnSpPr>
            <a:stCxn id="750"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52" name="Google Shape;752;p63"/>
          <p:cNvCxnSpPr>
            <a:stCxn id="753" idx="1"/>
          </p:cNvCxnSpPr>
          <p:nvPr/>
        </p:nvCxnSpPr>
        <p:spPr>
          <a:xfrm flipH="1">
            <a:off x="10776825" y="9086323"/>
            <a:ext cx="1092000" cy="11700"/>
          </a:xfrm>
          <a:prstGeom prst="straightConnector1">
            <a:avLst/>
          </a:prstGeom>
          <a:noFill/>
          <a:ln w="38100" cap="flat" cmpd="sng">
            <a:solidFill>
              <a:srgbClr val="000000"/>
            </a:solidFill>
            <a:prstDash val="solid"/>
            <a:round/>
            <a:headEnd type="none" w="med" len="med"/>
            <a:tailEnd type="triangle" w="med" len="med"/>
          </a:ln>
        </p:spPr>
      </p:cxnSp>
      <p:pic>
        <p:nvPicPr>
          <p:cNvPr id="753" name="Google Shape;753;p63"/>
          <p:cNvPicPr preferRelativeResize="0"/>
          <p:nvPr/>
        </p:nvPicPr>
        <p:blipFill rotWithShape="1">
          <a:blip r:embed="rId7">
            <a:alphaModFix/>
          </a:blip>
          <a:srcRect t="12837" b="22130"/>
          <a:stretch/>
        </p:blipFill>
        <p:spPr>
          <a:xfrm>
            <a:off x="11868825" y="8097225"/>
            <a:ext cx="2030650" cy="1978196"/>
          </a:xfrm>
          <a:prstGeom prst="rect">
            <a:avLst/>
          </a:prstGeom>
          <a:noFill/>
          <a:ln w="76200" cap="flat" cmpd="sng">
            <a:solidFill>
              <a:srgbClr val="000000"/>
            </a:solidFill>
            <a:prstDash val="solid"/>
            <a:round/>
            <a:headEnd type="none" w="sm" len="sm"/>
            <a:tailEnd type="none" w="sm" len="sm"/>
          </a:ln>
        </p:spPr>
      </p:pic>
      <p:cxnSp>
        <p:nvCxnSpPr>
          <p:cNvPr id="754" name="Google Shape;754;p63"/>
          <p:cNvCxnSpPr>
            <a:endCxn id="750"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755" name="Google Shape;755;p63"/>
          <p:cNvCxnSpPr/>
          <p:nvPr/>
        </p:nvCxnSpPr>
        <p:spPr>
          <a:xfrm rot="10800000">
            <a:off x="138994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756" name="Google Shape;756;p63"/>
          <p:cNvPicPr preferRelativeResize="0"/>
          <p:nvPr/>
        </p:nvPicPr>
        <p:blipFill rotWithShape="1">
          <a:blip r:embed="rId6">
            <a:alphaModFix/>
          </a:blip>
          <a:srcRect t="10998" b="24573"/>
          <a:stretch/>
        </p:blipFill>
        <p:spPr>
          <a:xfrm>
            <a:off x="14928475" y="10437463"/>
            <a:ext cx="2030650" cy="1979628"/>
          </a:xfrm>
          <a:prstGeom prst="rect">
            <a:avLst/>
          </a:prstGeom>
          <a:noFill/>
          <a:ln w="76200" cap="flat" cmpd="sng">
            <a:solidFill>
              <a:schemeClr val="dk2"/>
            </a:solidFill>
            <a:prstDash val="solid"/>
            <a:round/>
            <a:headEnd type="none" w="sm" len="sm"/>
            <a:tailEnd type="none" w="sm" len="sm"/>
          </a:ln>
        </p:spPr>
      </p:pic>
      <p:sp>
        <p:nvSpPr>
          <p:cNvPr id="2" name="Google Shape;765;p64">
            <a:extLst>
              <a:ext uri="{FF2B5EF4-FFF2-40B4-BE49-F238E27FC236}">
                <a16:creationId xmlns:a16="http://schemas.microsoft.com/office/drawing/2014/main" id="{A5B2DC61-E8F4-E43A-14F8-7D6411C42F86}"/>
              </a:ext>
            </a:extLst>
          </p:cNvPr>
          <p:cNvSpPr txBox="1"/>
          <p:nvPr/>
        </p:nvSpPr>
        <p:spPr>
          <a:xfrm>
            <a:off x="2666817" y="254672"/>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3" name="Google Shape;766;p64">
            <a:extLst>
              <a:ext uri="{FF2B5EF4-FFF2-40B4-BE49-F238E27FC236}">
                <a16:creationId xmlns:a16="http://schemas.microsoft.com/office/drawing/2014/main" id="{4F03084F-04BF-DA7B-8A16-78FD4C97CC5A}"/>
              </a:ext>
            </a:extLst>
          </p:cNvPr>
          <p:cNvSpPr txBox="1"/>
          <p:nvPr/>
        </p:nvSpPr>
        <p:spPr>
          <a:xfrm>
            <a:off x="2656813" y="1388316"/>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FEATHER FORKING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body" idx="4294967295"/>
          </p:nvPr>
        </p:nvSpPr>
        <p:spPr>
          <a:xfrm>
            <a:off x="0" y="3267075"/>
            <a:ext cx="19907250" cy="894397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5700" dirty="0">
                <a:latin typeface="Proxima Nova"/>
                <a:ea typeface="Proxima Nova"/>
                <a:cs typeface="Proxima Nova"/>
                <a:sym typeface="Proxima Nova"/>
              </a:rPr>
              <a:t>Pool pays out </a:t>
            </a:r>
            <a:r>
              <a:rPr lang="en-US" sz="5700" b="1" dirty="0">
                <a:latin typeface="Proxima Nova"/>
                <a:ea typeface="Proxima Nova"/>
                <a:cs typeface="Proxima Nova"/>
                <a:sym typeface="Proxima Nova"/>
              </a:rPr>
              <a:t>at every share submitted.</a:t>
            </a:r>
            <a:r>
              <a:rPr lang="en-US" sz="5700" dirty="0">
                <a:latin typeface="Proxima Nova"/>
                <a:ea typeface="Proxima Nova"/>
                <a:cs typeface="Proxima Nova"/>
                <a:sym typeface="Proxima Nova"/>
              </a:rPr>
              <a:t> By default will be proportional to work done by individuals</a:t>
            </a:r>
            <a:endParaRPr sz="5700" dirty="0">
              <a:latin typeface="Proxima Nova"/>
              <a:ea typeface="Proxima Nova"/>
              <a:cs typeface="Proxima Nova"/>
              <a:sym typeface="Proxima Nova"/>
            </a:endParaRPr>
          </a:p>
          <a:p>
            <a:pPr marL="0" lvl="0" indent="0" algn="l" rtl="0">
              <a:spcBef>
                <a:spcPts val="0"/>
              </a:spcBef>
              <a:spcAft>
                <a:spcPts val="0"/>
              </a:spcAft>
              <a:buNone/>
            </a:pPr>
            <a:endParaRPr sz="5700" dirty="0">
              <a:latin typeface="Proxima Nova"/>
              <a:ea typeface="Proxima Nova"/>
              <a:cs typeface="Proxima Nova"/>
              <a:sym typeface="Proxima Nova"/>
            </a:endParaRPr>
          </a:p>
          <a:p>
            <a:pPr marL="1219200" lvl="0" indent="-971550" algn="l" rtl="0">
              <a:spcBef>
                <a:spcPts val="0"/>
              </a:spcBef>
              <a:spcAft>
                <a:spcPts val="0"/>
              </a:spcAft>
              <a:buSzPts val="5700"/>
              <a:buChar char="●"/>
            </a:pPr>
            <a:r>
              <a:rPr lang="en-US" sz="5700" dirty="0">
                <a:latin typeface="Proxima Nova"/>
                <a:ea typeface="Proxima Nova"/>
                <a:cs typeface="Proxima Nova"/>
                <a:sym typeface="Proxima Nova"/>
              </a:rPr>
              <a:t>More beneficial for </a:t>
            </a:r>
            <a:r>
              <a:rPr lang="en-US" sz="5700" b="1" dirty="0">
                <a:latin typeface="Proxima Nova"/>
                <a:ea typeface="Proxima Nova"/>
                <a:cs typeface="Proxima Nova"/>
                <a:sym typeface="Proxima Nova"/>
              </a:rPr>
              <a:t>miners</a:t>
            </a:r>
            <a:endParaRPr sz="5700" b="1" dirty="0">
              <a:latin typeface="Proxima Nova"/>
              <a:ea typeface="Proxima Nova"/>
              <a:cs typeface="Proxima Nova"/>
              <a:sym typeface="Proxima Nova"/>
            </a:endParaRPr>
          </a:p>
          <a:p>
            <a:pPr marL="1219200" lvl="0" indent="-971550" algn="l" rtl="0">
              <a:spcBef>
                <a:spcPts val="0"/>
              </a:spcBef>
              <a:spcAft>
                <a:spcPts val="0"/>
              </a:spcAft>
              <a:buSzPts val="5700"/>
              <a:buFont typeface="Proxima Nova"/>
              <a:buChar char="●"/>
            </a:pPr>
            <a:r>
              <a:rPr lang="en-US" sz="5700" dirty="0">
                <a:latin typeface="Proxima Nova"/>
                <a:ea typeface="Proxima Nova"/>
                <a:cs typeface="Proxima Nova"/>
                <a:sym typeface="Proxima Nova"/>
              </a:rPr>
              <a:t>Individual miners have no risk from reward variance</a:t>
            </a:r>
            <a:endParaRPr sz="5700" dirty="0">
              <a:latin typeface="Proxima Nova"/>
              <a:ea typeface="Proxima Nova"/>
              <a:cs typeface="Proxima Nova"/>
              <a:sym typeface="Proxima Nova"/>
            </a:endParaRPr>
          </a:p>
          <a:p>
            <a:pPr marL="2438400" lvl="1" indent="-971550" algn="l" rtl="0">
              <a:spcBef>
                <a:spcPts val="0"/>
              </a:spcBef>
              <a:spcAft>
                <a:spcPts val="0"/>
              </a:spcAft>
              <a:buSzPts val="5700"/>
              <a:buFont typeface="Proxima Nova"/>
              <a:buChar char="○"/>
            </a:pPr>
            <a:r>
              <a:rPr lang="en-US" sz="5700" dirty="0">
                <a:latin typeface="Proxima Nova"/>
                <a:ea typeface="Proxima Nova"/>
                <a:cs typeface="Proxima Nova"/>
                <a:sym typeface="Proxima Nova"/>
              </a:rPr>
              <a:t>Pool takes on the risk completely</a:t>
            </a:r>
            <a:endParaRPr sz="5700" dirty="0">
              <a:latin typeface="Proxima Nova"/>
              <a:ea typeface="Proxima Nova"/>
              <a:cs typeface="Proxima Nova"/>
              <a:sym typeface="Proxima Nova"/>
            </a:endParaRPr>
          </a:p>
          <a:p>
            <a:pPr marL="1219200" lvl="0" indent="-971550" algn="l" rtl="0">
              <a:spcBef>
                <a:spcPts val="0"/>
              </a:spcBef>
              <a:spcAft>
                <a:spcPts val="0"/>
              </a:spcAft>
              <a:buSzPts val="5700"/>
              <a:buFont typeface="Proxima Nova"/>
              <a:buChar char="●"/>
            </a:pPr>
            <a:r>
              <a:rPr lang="en-US" sz="5700" dirty="0">
                <a:latin typeface="Proxima Nova"/>
                <a:ea typeface="Proxima Nova"/>
                <a:cs typeface="Proxima Nova"/>
                <a:sym typeface="Proxima Nova"/>
              </a:rPr>
              <a:t>Problem: No incentive for individuals to actually submit valid blocks</a:t>
            </a:r>
            <a:endParaRPr sz="5700" dirty="0">
              <a:latin typeface="Proxima Nova"/>
              <a:ea typeface="Proxima Nova"/>
              <a:cs typeface="Proxima Nova"/>
              <a:sym typeface="Proxima Nova"/>
            </a:endParaRPr>
          </a:p>
          <a:p>
            <a:pPr marL="2438400" lvl="1" indent="-971550" algn="l" rtl="0">
              <a:spcBef>
                <a:spcPts val="0"/>
              </a:spcBef>
              <a:spcAft>
                <a:spcPts val="0"/>
              </a:spcAft>
              <a:buSzPts val="5700"/>
              <a:buFont typeface="Proxima Nova"/>
              <a:buChar char="○"/>
            </a:pPr>
            <a:r>
              <a:rPr lang="en-US" sz="5700" dirty="0">
                <a:latin typeface="Proxima Nova"/>
                <a:ea typeface="Proxima Nova"/>
                <a:cs typeface="Proxima Nova"/>
                <a:sym typeface="Proxima Nova"/>
              </a:rPr>
              <a:t>Individuals are paid regardless</a:t>
            </a:r>
            <a:endParaRPr sz="5700" dirty="0">
              <a:latin typeface="Proxima Nova"/>
              <a:ea typeface="Proxima Nova"/>
              <a:cs typeface="Proxima Nova"/>
              <a:sym typeface="Proxima Nova"/>
            </a:endParaRPr>
          </a:p>
        </p:txBody>
      </p:sp>
      <p:sp>
        <p:nvSpPr>
          <p:cNvPr id="175" name="Google Shape;175;p2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6" name="Google Shape;176;p28"/>
          <p:cNvSpPr txBox="1"/>
          <p:nvPr/>
        </p:nvSpPr>
        <p:spPr>
          <a:xfrm>
            <a:off x="2924725" y="156117"/>
            <a:ext cx="19464600" cy="1348833"/>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 SCHEMES</a:t>
            </a:r>
            <a:endParaRPr sz="7200" b="1" dirty="0">
              <a:solidFill>
                <a:schemeClr val="bg1"/>
              </a:solidFill>
              <a:latin typeface="Montserrat"/>
              <a:ea typeface="Montserrat"/>
              <a:cs typeface="Montserrat"/>
              <a:sym typeface="Montserrat"/>
            </a:endParaRPr>
          </a:p>
        </p:txBody>
      </p:sp>
      <p:sp>
        <p:nvSpPr>
          <p:cNvPr id="177" name="Google Shape;177;p28"/>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PAY-PER-SHARE</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61"/>
        <p:cNvGrpSpPr/>
        <p:nvPr/>
      </p:nvGrpSpPr>
      <p:grpSpPr>
        <a:xfrm>
          <a:off x="0" y="0"/>
          <a:ext cx="0" cy="0"/>
          <a:chOff x="0" y="0"/>
          <a:chExt cx="0" cy="0"/>
        </a:xfrm>
      </p:grpSpPr>
      <p:sp>
        <p:nvSpPr>
          <p:cNvPr id="762" name="Google Shape;762;p64"/>
          <p:cNvSpPr txBox="1">
            <a:spLocks noGrp="1"/>
          </p:cNvSpPr>
          <p:nvPr>
            <p:ph type="body" idx="4294967295"/>
          </p:nvPr>
        </p:nvSpPr>
        <p:spPr>
          <a:xfrm>
            <a:off x="0" y="3267075"/>
            <a:ext cx="22717125" cy="5087938"/>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But other miners are now aware that their block has a </a:t>
            </a:r>
            <a:r>
              <a:rPr lang="en-US" sz="4800" b="1" dirty="0">
                <a:latin typeface="Proxima Nova"/>
                <a:ea typeface="Proxima Nova"/>
                <a:cs typeface="Proxima Nova"/>
                <a:sym typeface="Proxima Nova"/>
              </a:rPr>
              <a:t>q</a:t>
            </a:r>
            <a:r>
              <a:rPr lang="en-US" sz="4800" b="1" baseline="30000" dirty="0">
                <a:latin typeface="Proxima Nova"/>
                <a:ea typeface="Proxima Nova"/>
                <a:cs typeface="Proxima Nova"/>
                <a:sym typeface="Proxima Nova"/>
              </a:rPr>
              <a:t>2</a:t>
            </a:r>
            <a:r>
              <a:rPr lang="en-US" sz="4800" dirty="0">
                <a:latin typeface="Proxima Nova"/>
                <a:ea typeface="Proxima Nova"/>
                <a:cs typeface="Proxima Nova"/>
                <a:sym typeface="Proxima Nova"/>
              </a:rPr>
              <a:t> chance of being orphaned. They must now decide whether they should include Brian's </a:t>
            </a:r>
            <a:r>
              <a:rPr lang="en-US" sz="4800" dirty="0" err="1">
                <a:latin typeface="Proxima Nova"/>
                <a:ea typeface="Proxima Nova"/>
                <a:cs typeface="Proxima Nova"/>
                <a:sym typeface="Proxima Nova"/>
              </a:rPr>
              <a:t>tx</a:t>
            </a:r>
            <a:r>
              <a:rPr lang="en-US" sz="4800" dirty="0">
                <a:latin typeface="Proxima Nova"/>
                <a:ea typeface="Proxima Nova"/>
                <a:cs typeface="Proxima Nova"/>
                <a:sym typeface="Proxima Nova"/>
              </a:rPr>
              <a:t> in their block</a:t>
            </a:r>
            <a:endParaRPr sz="4800" dirty="0">
              <a:latin typeface="Proxima Nova"/>
              <a:ea typeface="Proxima Nova"/>
              <a:cs typeface="Proxima Nova"/>
              <a:sym typeface="Proxima Nova"/>
            </a:endParaRPr>
          </a:p>
          <a:p>
            <a:pPr marL="0" lvl="0" indent="0" algn="l" rtl="0">
              <a:spcBef>
                <a:spcPts val="2700"/>
              </a:spcBef>
              <a:spcAft>
                <a:spcPts val="0"/>
              </a:spcAft>
              <a:buNone/>
            </a:pPr>
            <a:endParaRPr sz="4800" dirty="0">
              <a:latin typeface="Proxima Nova"/>
              <a:ea typeface="Proxima Nova"/>
              <a:cs typeface="Proxima Nova"/>
              <a:sym typeface="Proxima Nova"/>
            </a:endParaRPr>
          </a:p>
        </p:txBody>
      </p:sp>
      <p:sp>
        <p:nvSpPr>
          <p:cNvPr id="764" name="Google Shape;764;p6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765" name="Google Shape;765;p64"/>
          <p:cNvSpPr txBox="1"/>
          <p:nvPr/>
        </p:nvSpPr>
        <p:spPr>
          <a:xfrm>
            <a:off x="2666817" y="254672"/>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766" name="Google Shape;766;p64"/>
          <p:cNvSpPr txBox="1"/>
          <p:nvPr/>
        </p:nvSpPr>
        <p:spPr>
          <a:xfrm>
            <a:off x="2656813" y="1388316"/>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FEATHER FORKING</a:t>
            </a:r>
            <a:endParaRPr sz="4500" b="1" dirty="0">
              <a:solidFill>
                <a:schemeClr val="accent2"/>
              </a:solidFill>
              <a:latin typeface="Proxima Nova"/>
              <a:ea typeface="Proxima Nova"/>
              <a:cs typeface="Proxima Nova"/>
              <a:sym typeface="Proxima Nova"/>
            </a:endParaRPr>
          </a:p>
        </p:txBody>
      </p:sp>
      <p:sp>
        <p:nvSpPr>
          <p:cNvPr id="767" name="Google Shape;767;p64"/>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68" name="Google Shape;768;p64"/>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69" name="Google Shape;769;p64"/>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70" name="Google Shape;770;p64"/>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71" name="Google Shape;771;p64"/>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72" name="Google Shape;772;p64"/>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73" name="Google Shape;773;p64"/>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774" name="Google Shape;774;p64"/>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775" name="Google Shape;775;p64"/>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776" name="Google Shape;776;p64"/>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777" name="Google Shape;777;p64"/>
          <p:cNvCxnSpPr>
            <a:stCxn id="772"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78" name="Google Shape;778;p64"/>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779" name="Google Shape;779;p64"/>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780" name="Google Shape;780;p64"/>
          <p:cNvCxnSpPr>
            <a:stCxn id="779"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781" name="Google Shape;781;p64"/>
          <p:cNvCxnSpPr>
            <a:stCxn id="782" idx="1"/>
          </p:cNvCxnSpPr>
          <p:nvPr/>
        </p:nvCxnSpPr>
        <p:spPr>
          <a:xfrm flipH="1">
            <a:off x="10776825" y="9086323"/>
            <a:ext cx="1092000" cy="11700"/>
          </a:xfrm>
          <a:prstGeom prst="straightConnector1">
            <a:avLst/>
          </a:prstGeom>
          <a:noFill/>
          <a:ln w="38100" cap="flat" cmpd="sng">
            <a:solidFill>
              <a:srgbClr val="000000"/>
            </a:solidFill>
            <a:prstDash val="solid"/>
            <a:round/>
            <a:headEnd type="none" w="med" len="med"/>
            <a:tailEnd type="triangle" w="med" len="med"/>
          </a:ln>
        </p:spPr>
      </p:cxnSp>
      <p:pic>
        <p:nvPicPr>
          <p:cNvPr id="782" name="Google Shape;782;p64"/>
          <p:cNvPicPr preferRelativeResize="0"/>
          <p:nvPr/>
        </p:nvPicPr>
        <p:blipFill rotWithShape="1">
          <a:blip r:embed="rId7">
            <a:alphaModFix/>
          </a:blip>
          <a:srcRect t="12837" b="22130"/>
          <a:stretch/>
        </p:blipFill>
        <p:spPr>
          <a:xfrm>
            <a:off x="11868825" y="8097225"/>
            <a:ext cx="2030650" cy="1978196"/>
          </a:xfrm>
          <a:prstGeom prst="rect">
            <a:avLst/>
          </a:prstGeom>
          <a:noFill/>
          <a:ln w="76200" cap="flat" cmpd="sng">
            <a:solidFill>
              <a:srgbClr val="000000"/>
            </a:solidFill>
            <a:prstDash val="solid"/>
            <a:round/>
            <a:headEnd type="none" w="sm" len="sm"/>
            <a:tailEnd type="none" w="sm" len="sm"/>
          </a:ln>
        </p:spPr>
      </p:pic>
      <p:cxnSp>
        <p:nvCxnSpPr>
          <p:cNvPr id="783" name="Google Shape;783;p64"/>
          <p:cNvCxnSpPr>
            <a:endCxn id="779"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784" name="Google Shape;784;p64"/>
          <p:cNvCxnSpPr/>
          <p:nvPr/>
        </p:nvCxnSpPr>
        <p:spPr>
          <a:xfrm rot="10800000">
            <a:off x="138994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785" name="Google Shape;785;p64"/>
          <p:cNvPicPr preferRelativeResize="0"/>
          <p:nvPr/>
        </p:nvPicPr>
        <p:blipFill rotWithShape="1">
          <a:blip r:embed="rId6">
            <a:alphaModFix/>
          </a:blip>
          <a:srcRect t="10998" b="24573"/>
          <a:stretch/>
        </p:blipFill>
        <p:spPr>
          <a:xfrm>
            <a:off x="14928475" y="10437463"/>
            <a:ext cx="2030650" cy="1979628"/>
          </a:xfrm>
          <a:prstGeom prst="rect">
            <a:avLst/>
          </a:prstGeom>
          <a:noFill/>
          <a:ln w="76200" cap="flat" cmpd="sng">
            <a:solidFill>
              <a:schemeClr val="dk2"/>
            </a:solidFill>
            <a:prstDash val="solid"/>
            <a:round/>
            <a:headEnd type="none" w="sm" len="sm"/>
            <a:tailEnd type="none" w="sm" len="sm"/>
          </a:ln>
        </p:spPr>
      </p:pic>
      <p:sp>
        <p:nvSpPr>
          <p:cNvPr id="786" name="Google Shape;786;p64"/>
          <p:cNvSpPr/>
          <p:nvPr/>
        </p:nvSpPr>
        <p:spPr>
          <a:xfrm>
            <a:off x="11816275" y="8018325"/>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91"/>
        <p:cNvGrpSpPr/>
        <p:nvPr/>
      </p:nvGrpSpPr>
      <p:grpSpPr>
        <a:xfrm>
          <a:off x="0" y="0"/>
          <a:ext cx="0" cy="0"/>
          <a:chOff x="0" y="0"/>
          <a:chExt cx="0" cy="0"/>
        </a:xfrm>
      </p:grpSpPr>
      <p:sp>
        <p:nvSpPr>
          <p:cNvPr id="792" name="Google Shape;792;p65"/>
          <p:cNvSpPr txBox="1">
            <a:spLocks noGrp="1"/>
          </p:cNvSpPr>
          <p:nvPr>
            <p:ph type="body" idx="4294967295"/>
          </p:nvPr>
        </p:nvSpPr>
        <p:spPr>
          <a:xfrm>
            <a:off x="0" y="1265238"/>
            <a:ext cx="22717125" cy="5087937"/>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EV(include) = (1 - </a:t>
            </a:r>
            <a:r>
              <a:rPr lang="en-US" sz="4800" b="1" dirty="0">
                <a:latin typeface="Proxima Nova"/>
                <a:ea typeface="Proxima Nova"/>
                <a:cs typeface="Proxima Nova"/>
                <a:sym typeface="Proxima Nova"/>
              </a:rPr>
              <a:t>q</a:t>
            </a:r>
            <a:r>
              <a:rPr lang="en-US" sz="4800" b="1" baseline="30000" dirty="0">
                <a:latin typeface="Proxima Nova"/>
                <a:ea typeface="Proxima Nova"/>
                <a:cs typeface="Proxima Nova"/>
                <a:sym typeface="Proxima Nova"/>
              </a:rPr>
              <a:t>2</a:t>
            </a:r>
            <a:r>
              <a:rPr lang="en-US" sz="4800" dirty="0">
                <a:latin typeface="Proxima Nova"/>
                <a:ea typeface="Proxima Nova"/>
                <a:cs typeface="Proxima Nova"/>
                <a:sym typeface="Proxima Nova"/>
              </a:rPr>
              <a:t>) * (</a:t>
            </a:r>
            <a:r>
              <a:rPr lang="en-US" sz="4800" dirty="0" err="1">
                <a:latin typeface="Proxima Nova"/>
                <a:ea typeface="Proxima Nova"/>
                <a:cs typeface="Proxima Nova"/>
                <a:sym typeface="Proxima Nova"/>
              </a:rPr>
              <a:t>BlockReward</a:t>
            </a:r>
            <a:r>
              <a:rPr lang="en-US" sz="4800" dirty="0">
                <a:latin typeface="Proxima Nova"/>
                <a:ea typeface="Proxima Nova"/>
                <a:cs typeface="Proxima Nova"/>
                <a:sym typeface="Proxima Nova"/>
              </a:rPr>
              <a:t> + Brian's </a:t>
            </a:r>
            <a:r>
              <a:rPr lang="en-US" sz="4800" dirty="0" err="1">
                <a:latin typeface="Proxima Nova"/>
                <a:ea typeface="Proxima Nova"/>
                <a:cs typeface="Proxima Nova"/>
                <a:sym typeface="Proxima Nova"/>
              </a:rPr>
              <a:t>tx</a:t>
            </a:r>
            <a:r>
              <a:rPr lang="en-US" sz="4800" dirty="0">
                <a:latin typeface="Proxima Nova"/>
                <a:ea typeface="Proxima Nova"/>
                <a:cs typeface="Proxima Nova"/>
                <a:sym typeface="Proxima Nova"/>
              </a:rPr>
              <a:t> fee)</a:t>
            </a:r>
            <a:endParaRPr sz="4800" dirty="0">
              <a:latin typeface="Proxima Nova"/>
              <a:ea typeface="Proxima Nova"/>
              <a:cs typeface="Proxima Nova"/>
              <a:sym typeface="Proxima Nova"/>
            </a:endParaRPr>
          </a:p>
          <a:p>
            <a:pPr marL="0" lvl="0" indent="0" algn="l" rtl="0">
              <a:spcBef>
                <a:spcPts val="0"/>
              </a:spcBef>
              <a:spcAft>
                <a:spcPts val="0"/>
              </a:spcAft>
              <a:buNone/>
            </a:pPr>
            <a:r>
              <a:rPr lang="en-US" sz="4800" dirty="0">
                <a:latin typeface="Proxima Nova"/>
                <a:ea typeface="Proxima Nova"/>
                <a:cs typeface="Proxima Nova"/>
                <a:sym typeface="Proxima Nova"/>
              </a:rPr>
              <a:t>EV(don't include) = </a:t>
            </a:r>
            <a:r>
              <a:rPr lang="en-US" sz="4800" dirty="0" err="1">
                <a:latin typeface="Proxima Nova"/>
                <a:ea typeface="Proxima Nova"/>
                <a:cs typeface="Proxima Nova"/>
                <a:sym typeface="Proxima Nova"/>
              </a:rPr>
              <a:t>BlockReward</a:t>
            </a:r>
            <a:endParaRPr sz="4800" dirty="0">
              <a:latin typeface="Proxima Nova"/>
              <a:ea typeface="Proxima Nova"/>
              <a:cs typeface="Proxima Nova"/>
              <a:sym typeface="Proxima Nova"/>
            </a:endParaRPr>
          </a:p>
          <a:p>
            <a:pPr marL="0" lvl="0" indent="0" algn="l" rtl="0">
              <a:spcBef>
                <a:spcPts val="2700"/>
              </a:spcBef>
              <a:spcAft>
                <a:spcPts val="0"/>
              </a:spcAft>
              <a:buNone/>
            </a:pPr>
            <a:r>
              <a:rPr lang="en-US" sz="4800" dirty="0">
                <a:latin typeface="Proxima Nova"/>
                <a:ea typeface="Proxima Nova"/>
                <a:cs typeface="Proxima Nova"/>
                <a:sym typeface="Proxima Nova"/>
              </a:rPr>
              <a:t>Therefore, unless Brian pays </a:t>
            </a:r>
            <a:r>
              <a:rPr lang="en-US" sz="4800" b="1" dirty="0">
                <a:latin typeface="Proxima Nova"/>
                <a:ea typeface="Proxima Nova"/>
                <a:cs typeface="Proxima Nova"/>
                <a:sym typeface="Proxima Nova"/>
              </a:rPr>
              <a:t>q</a:t>
            </a:r>
            <a:r>
              <a:rPr lang="en-US" sz="4800" b="1" baseline="30000" dirty="0">
                <a:latin typeface="Proxima Nova"/>
                <a:ea typeface="Proxima Nova"/>
                <a:cs typeface="Proxima Nova"/>
                <a:sym typeface="Proxima Nova"/>
              </a:rPr>
              <a:t>2</a:t>
            </a:r>
            <a:r>
              <a:rPr lang="en-US" sz="4800" dirty="0">
                <a:latin typeface="Proxima Nova"/>
                <a:ea typeface="Proxima Nova"/>
                <a:cs typeface="Proxima Nova"/>
                <a:sym typeface="Proxima Nova"/>
              </a:rPr>
              <a:t> * </a:t>
            </a:r>
            <a:r>
              <a:rPr lang="en-US" sz="4800" dirty="0" err="1">
                <a:latin typeface="Proxima Nova"/>
                <a:ea typeface="Proxima Nova"/>
                <a:cs typeface="Proxima Nova"/>
                <a:sym typeface="Proxima Nova"/>
              </a:rPr>
              <a:t>BlockReward</a:t>
            </a:r>
            <a:r>
              <a:rPr lang="en-US" sz="4800" dirty="0">
                <a:latin typeface="Proxima Nova"/>
                <a:ea typeface="Proxima Nova"/>
                <a:cs typeface="Proxima Nova"/>
                <a:sym typeface="Proxima Nova"/>
              </a:rPr>
              <a:t> in fees for his transaction, other miners will mine on the malicious chain</a:t>
            </a:r>
            <a:endParaRPr sz="4800" dirty="0">
              <a:latin typeface="Proxima Nova"/>
              <a:ea typeface="Proxima Nova"/>
              <a:cs typeface="Proxima Nova"/>
              <a:sym typeface="Proxima Nova"/>
            </a:endParaRPr>
          </a:p>
          <a:p>
            <a:pPr marL="1219200" lvl="0" indent="-914400" algn="l" rtl="0">
              <a:spcBef>
                <a:spcPts val="0"/>
              </a:spcBef>
              <a:spcAft>
                <a:spcPts val="0"/>
              </a:spcAft>
              <a:buSzPts val="4800"/>
              <a:buChar char="●"/>
            </a:pPr>
            <a:r>
              <a:rPr lang="en-US" sz="4800" dirty="0">
                <a:latin typeface="Proxima Nova"/>
                <a:ea typeface="Proxima Nova"/>
                <a:cs typeface="Proxima Nova"/>
                <a:sym typeface="Proxima Nova"/>
              </a:rPr>
              <a:t>4% * $168,981.25 = 0. 24 BTC = Brian must pay </a:t>
            </a:r>
            <a:r>
              <a:rPr lang="en-US" sz="4800" b="1" dirty="0">
                <a:latin typeface="Proxima Nova"/>
                <a:ea typeface="Proxima Nova"/>
                <a:cs typeface="Proxima Nova"/>
                <a:sym typeface="Proxima Nova"/>
              </a:rPr>
              <a:t>~$</a:t>
            </a:r>
            <a:r>
              <a:rPr lang="hu-HU" sz="4800" b="1" dirty="0">
                <a:latin typeface="Proxima Nova"/>
                <a:ea typeface="Proxima Nova"/>
                <a:cs typeface="Proxima Nova"/>
                <a:sym typeface="Proxima Nova"/>
              </a:rPr>
              <a:t>6800 </a:t>
            </a:r>
            <a:r>
              <a:rPr lang="en-US" sz="4800" dirty="0">
                <a:latin typeface="Proxima Nova"/>
                <a:ea typeface="Proxima Nova"/>
                <a:cs typeface="Proxima Nova"/>
                <a:sym typeface="Proxima Nova"/>
              </a:rPr>
              <a:t>minimum/transaction</a:t>
            </a:r>
            <a:r>
              <a:rPr lang="hu-HU" sz="4800" dirty="0">
                <a:latin typeface="Proxima Nova"/>
                <a:ea typeface="Proxima Nova"/>
                <a:cs typeface="Proxima Nova"/>
                <a:sym typeface="Proxima Nova"/>
              </a:rPr>
              <a:t> (</a:t>
            </a:r>
            <a:r>
              <a:rPr lang="hu-HU" sz="4800" dirty="0" err="1">
                <a:latin typeface="Proxima Nova"/>
                <a:ea typeface="Proxima Nova"/>
                <a:cs typeface="Proxima Nova"/>
                <a:sym typeface="Proxima Nova"/>
              </a:rPr>
              <a:t>march</a:t>
            </a:r>
            <a:r>
              <a:rPr lang="hu-HU" sz="4800" dirty="0">
                <a:latin typeface="Proxima Nova"/>
                <a:ea typeface="Proxima Nova"/>
                <a:cs typeface="Proxima Nova"/>
                <a:sym typeface="Proxima Nova"/>
              </a:rPr>
              <a:t> 2023)</a:t>
            </a:r>
            <a:endParaRPr sz="4800" dirty="0">
              <a:latin typeface="Proxima Nova"/>
              <a:ea typeface="Proxima Nova"/>
              <a:cs typeface="Proxima Nova"/>
              <a:sym typeface="Proxima Nova"/>
            </a:endParaRPr>
          </a:p>
        </p:txBody>
      </p:sp>
      <p:sp>
        <p:nvSpPr>
          <p:cNvPr id="796" name="Google Shape;796;p65"/>
          <p:cNvSpPr txBox="1"/>
          <p:nvPr/>
        </p:nvSpPr>
        <p:spPr>
          <a:xfrm>
            <a:off x="3371589" y="91142"/>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BLACKLISTING</a:t>
            </a:r>
            <a:endParaRPr sz="7200" b="1" dirty="0">
              <a:solidFill>
                <a:schemeClr val="bg1"/>
              </a:solidFill>
              <a:latin typeface="Montserrat"/>
              <a:ea typeface="Montserrat"/>
              <a:cs typeface="Montserrat"/>
              <a:sym typeface="Montserrat"/>
            </a:endParaRPr>
          </a:p>
        </p:txBody>
      </p:sp>
      <p:sp>
        <p:nvSpPr>
          <p:cNvPr id="797" name="Google Shape;797;p65"/>
          <p:cNvSpPr txBox="1"/>
          <p:nvPr/>
        </p:nvSpPr>
        <p:spPr>
          <a:xfrm>
            <a:off x="17473572" y="12652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FEATHER FORKING</a:t>
            </a:r>
            <a:endParaRPr sz="4500" b="1" dirty="0">
              <a:solidFill>
                <a:schemeClr val="accent2"/>
              </a:solidFill>
              <a:latin typeface="Proxima Nova"/>
              <a:ea typeface="Proxima Nova"/>
              <a:cs typeface="Proxima Nova"/>
              <a:sym typeface="Proxima Nova"/>
            </a:endParaRPr>
          </a:p>
        </p:txBody>
      </p:sp>
      <p:sp>
        <p:nvSpPr>
          <p:cNvPr id="798" name="Google Shape;798;p65"/>
          <p:cNvSpPr/>
          <p:nvPr/>
        </p:nvSpPr>
        <p:spPr>
          <a:xfrm>
            <a:off x="39535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99" name="Google Shape;799;p65"/>
          <p:cNvPicPr preferRelativeResize="0"/>
          <p:nvPr/>
        </p:nvPicPr>
        <p:blipFill>
          <a:blip r:embed="rId5">
            <a:alphaModFix/>
          </a:blip>
          <a:stretch>
            <a:fillRect/>
          </a:stretch>
        </p:blipFill>
        <p:spPr>
          <a:xfrm>
            <a:off x="830975" y="8096650"/>
            <a:ext cx="2030640" cy="1979600"/>
          </a:xfrm>
          <a:prstGeom prst="rect">
            <a:avLst/>
          </a:prstGeom>
          <a:noFill/>
          <a:ln w="76200" cap="flat" cmpd="sng">
            <a:solidFill>
              <a:schemeClr val="dk2"/>
            </a:solidFill>
            <a:prstDash val="solid"/>
            <a:round/>
            <a:headEnd type="none" w="sm" len="sm"/>
            <a:tailEnd type="none" w="sm" len="sm"/>
          </a:ln>
        </p:spPr>
      </p:pic>
      <p:pic>
        <p:nvPicPr>
          <p:cNvPr id="800" name="Google Shape;800;p65"/>
          <p:cNvPicPr preferRelativeResize="0"/>
          <p:nvPr/>
        </p:nvPicPr>
        <p:blipFill rotWithShape="1">
          <a:blip r:embed="rId6">
            <a:alphaModFix/>
          </a:blip>
          <a:srcRect t="10998" b="24573"/>
          <a:stretch/>
        </p:blipFill>
        <p:spPr>
          <a:xfrm>
            <a:off x="830975" y="8096638"/>
            <a:ext cx="2030650" cy="1979628"/>
          </a:xfrm>
          <a:prstGeom prst="rect">
            <a:avLst/>
          </a:prstGeom>
          <a:noFill/>
          <a:ln w="76200" cap="flat" cmpd="sng">
            <a:solidFill>
              <a:schemeClr val="dk2"/>
            </a:solidFill>
            <a:prstDash val="solid"/>
            <a:round/>
            <a:headEnd type="none" w="sm" len="sm"/>
            <a:tailEnd type="none" w="sm" len="sm"/>
          </a:ln>
        </p:spPr>
      </p:pic>
      <p:pic>
        <p:nvPicPr>
          <p:cNvPr id="801" name="Google Shape;801;p65"/>
          <p:cNvPicPr preferRelativeResize="0"/>
          <p:nvPr/>
        </p:nvPicPr>
        <p:blipFill rotWithShape="1">
          <a:blip r:embed="rId6">
            <a:alphaModFix/>
          </a:blip>
          <a:srcRect t="10998" b="24573"/>
          <a:stretch/>
        </p:blipFill>
        <p:spPr>
          <a:xfrm>
            <a:off x="6349900" y="8096650"/>
            <a:ext cx="2030650" cy="1979628"/>
          </a:xfrm>
          <a:prstGeom prst="rect">
            <a:avLst/>
          </a:prstGeom>
          <a:noFill/>
          <a:ln w="76200" cap="flat" cmpd="sng">
            <a:solidFill>
              <a:schemeClr val="dk2"/>
            </a:solidFill>
            <a:prstDash val="solid"/>
            <a:round/>
            <a:headEnd type="none" w="sm" len="sm"/>
            <a:tailEnd type="none" w="sm" len="sm"/>
          </a:ln>
        </p:spPr>
      </p:pic>
      <p:pic>
        <p:nvPicPr>
          <p:cNvPr id="802" name="Google Shape;802;p65"/>
          <p:cNvPicPr preferRelativeResize="0"/>
          <p:nvPr/>
        </p:nvPicPr>
        <p:blipFill rotWithShape="1">
          <a:blip r:embed="rId6">
            <a:alphaModFix/>
          </a:blip>
          <a:srcRect t="10998" b="24573"/>
          <a:stretch/>
        </p:blipFill>
        <p:spPr>
          <a:xfrm>
            <a:off x="11868800" y="10437463"/>
            <a:ext cx="2030650" cy="1979628"/>
          </a:xfrm>
          <a:prstGeom prst="rect">
            <a:avLst/>
          </a:prstGeom>
          <a:noFill/>
          <a:ln w="76200" cap="flat" cmpd="sng">
            <a:solidFill>
              <a:schemeClr val="dk2"/>
            </a:solidFill>
            <a:prstDash val="solid"/>
            <a:round/>
            <a:headEnd type="none" w="sm" len="sm"/>
            <a:tailEnd type="none" w="sm" len="sm"/>
          </a:ln>
        </p:spPr>
      </p:pic>
      <p:cxnSp>
        <p:nvCxnSpPr>
          <p:cNvPr id="803" name="Google Shape;803;p65"/>
          <p:cNvCxnSpPr>
            <a:stCxn id="798" idx="1"/>
          </p:cNvCxnSpPr>
          <p:nvPr/>
        </p:nvCxnSpPr>
        <p:spPr>
          <a:xfrm rot="10800000">
            <a:off x="29245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804" name="Google Shape;804;p65"/>
          <p:cNvCxnSpPr/>
          <p:nvPr/>
        </p:nvCxnSpPr>
        <p:spPr>
          <a:xfrm rot="10800000">
            <a:off x="5257972" y="9086320"/>
            <a:ext cx="1029000" cy="300"/>
          </a:xfrm>
          <a:prstGeom prst="straightConnector1">
            <a:avLst/>
          </a:prstGeom>
          <a:noFill/>
          <a:ln w="38100" cap="flat" cmpd="sng">
            <a:solidFill>
              <a:srgbClr val="000000"/>
            </a:solidFill>
            <a:prstDash val="solid"/>
            <a:round/>
            <a:headEnd type="none" w="med" len="med"/>
            <a:tailEnd type="triangle" w="med" len="med"/>
          </a:ln>
        </p:spPr>
      </p:cxnSp>
      <p:sp>
        <p:nvSpPr>
          <p:cNvPr id="805" name="Google Shape;805;p65"/>
          <p:cNvSpPr/>
          <p:nvPr/>
        </p:nvSpPr>
        <p:spPr>
          <a:xfrm>
            <a:off x="9472472" y="83628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06" name="Google Shape;806;p65"/>
          <p:cNvCxnSpPr>
            <a:stCxn id="805" idx="1"/>
          </p:cNvCxnSpPr>
          <p:nvPr/>
        </p:nvCxnSpPr>
        <p:spPr>
          <a:xfrm rot="10800000">
            <a:off x="8443472" y="9086170"/>
            <a:ext cx="1029000" cy="300"/>
          </a:xfrm>
          <a:prstGeom prst="straightConnector1">
            <a:avLst/>
          </a:prstGeom>
          <a:noFill/>
          <a:ln w="38100" cap="flat" cmpd="sng">
            <a:solidFill>
              <a:srgbClr val="000000"/>
            </a:solidFill>
            <a:prstDash val="solid"/>
            <a:round/>
            <a:headEnd type="none" w="med" len="med"/>
            <a:tailEnd type="triangle" w="med" len="med"/>
          </a:ln>
        </p:spPr>
      </p:cxnSp>
      <p:cxnSp>
        <p:nvCxnSpPr>
          <p:cNvPr id="807" name="Google Shape;807;p65"/>
          <p:cNvCxnSpPr>
            <a:stCxn id="808" idx="1"/>
          </p:cNvCxnSpPr>
          <p:nvPr/>
        </p:nvCxnSpPr>
        <p:spPr>
          <a:xfrm flipH="1">
            <a:off x="10776825" y="9086323"/>
            <a:ext cx="1092000" cy="11700"/>
          </a:xfrm>
          <a:prstGeom prst="straightConnector1">
            <a:avLst/>
          </a:prstGeom>
          <a:noFill/>
          <a:ln w="38100" cap="flat" cmpd="sng">
            <a:solidFill>
              <a:srgbClr val="000000"/>
            </a:solidFill>
            <a:prstDash val="solid"/>
            <a:round/>
            <a:headEnd type="none" w="med" len="med"/>
            <a:tailEnd type="triangle" w="med" len="med"/>
          </a:ln>
        </p:spPr>
      </p:cxnSp>
      <p:pic>
        <p:nvPicPr>
          <p:cNvPr id="808" name="Google Shape;808;p65"/>
          <p:cNvPicPr preferRelativeResize="0"/>
          <p:nvPr/>
        </p:nvPicPr>
        <p:blipFill rotWithShape="1">
          <a:blip r:embed="rId7">
            <a:alphaModFix/>
          </a:blip>
          <a:srcRect t="12837" b="22130"/>
          <a:stretch/>
        </p:blipFill>
        <p:spPr>
          <a:xfrm>
            <a:off x="11868825" y="8097225"/>
            <a:ext cx="2030650" cy="1978196"/>
          </a:xfrm>
          <a:prstGeom prst="rect">
            <a:avLst/>
          </a:prstGeom>
          <a:noFill/>
          <a:ln w="76200" cap="flat" cmpd="sng">
            <a:solidFill>
              <a:srgbClr val="000000"/>
            </a:solidFill>
            <a:prstDash val="solid"/>
            <a:round/>
            <a:headEnd type="none" w="sm" len="sm"/>
            <a:tailEnd type="none" w="sm" len="sm"/>
          </a:ln>
        </p:spPr>
      </p:pic>
      <p:cxnSp>
        <p:nvCxnSpPr>
          <p:cNvPr id="809" name="Google Shape;809;p65"/>
          <p:cNvCxnSpPr>
            <a:endCxn id="805" idx="3"/>
          </p:cNvCxnSpPr>
          <p:nvPr/>
        </p:nvCxnSpPr>
        <p:spPr>
          <a:xfrm rot="10800000">
            <a:off x="10776872" y="9086470"/>
            <a:ext cx="1092000" cy="2340900"/>
          </a:xfrm>
          <a:prstGeom prst="straightConnector1">
            <a:avLst/>
          </a:prstGeom>
          <a:noFill/>
          <a:ln w="38100" cap="flat" cmpd="sng">
            <a:solidFill>
              <a:srgbClr val="000000"/>
            </a:solidFill>
            <a:prstDash val="solid"/>
            <a:round/>
            <a:headEnd type="none" w="med" len="med"/>
            <a:tailEnd type="triangle" w="med" len="med"/>
          </a:ln>
        </p:spPr>
      </p:cxnSp>
      <p:cxnSp>
        <p:nvCxnSpPr>
          <p:cNvPr id="810" name="Google Shape;810;p65"/>
          <p:cNvCxnSpPr/>
          <p:nvPr/>
        </p:nvCxnSpPr>
        <p:spPr>
          <a:xfrm rot="10800000">
            <a:off x="138994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811" name="Google Shape;811;p65"/>
          <p:cNvPicPr preferRelativeResize="0"/>
          <p:nvPr/>
        </p:nvPicPr>
        <p:blipFill rotWithShape="1">
          <a:blip r:embed="rId6">
            <a:alphaModFix/>
          </a:blip>
          <a:srcRect t="10998" b="24573"/>
          <a:stretch/>
        </p:blipFill>
        <p:spPr>
          <a:xfrm>
            <a:off x="14928475" y="10437463"/>
            <a:ext cx="2030650" cy="1979628"/>
          </a:xfrm>
          <a:prstGeom prst="rect">
            <a:avLst/>
          </a:prstGeom>
          <a:noFill/>
          <a:ln w="76200" cap="flat" cmpd="sng">
            <a:solidFill>
              <a:schemeClr val="dk2"/>
            </a:solidFill>
            <a:prstDash val="solid"/>
            <a:round/>
            <a:headEnd type="none" w="sm" len="sm"/>
            <a:tailEnd type="none" w="sm" len="sm"/>
          </a:ln>
        </p:spPr>
      </p:pic>
      <p:cxnSp>
        <p:nvCxnSpPr>
          <p:cNvPr id="812" name="Google Shape;812;p65"/>
          <p:cNvCxnSpPr/>
          <p:nvPr/>
        </p:nvCxnSpPr>
        <p:spPr>
          <a:xfrm rot="10800000">
            <a:off x="16959072" y="11427132"/>
            <a:ext cx="1029000" cy="300"/>
          </a:xfrm>
          <a:prstGeom prst="straightConnector1">
            <a:avLst/>
          </a:prstGeom>
          <a:noFill/>
          <a:ln w="38100" cap="flat" cmpd="sng">
            <a:solidFill>
              <a:srgbClr val="000000"/>
            </a:solidFill>
            <a:prstDash val="solid"/>
            <a:round/>
            <a:headEnd type="none" w="med" len="med"/>
            <a:tailEnd type="triangle" w="med" len="med"/>
          </a:ln>
        </p:spPr>
      </p:cxnSp>
      <p:pic>
        <p:nvPicPr>
          <p:cNvPr id="813" name="Google Shape;813;p65"/>
          <p:cNvPicPr preferRelativeResize="0"/>
          <p:nvPr/>
        </p:nvPicPr>
        <p:blipFill rotWithShape="1">
          <a:blip r:embed="rId6">
            <a:alphaModFix/>
          </a:blip>
          <a:srcRect t="10998" b="24573"/>
          <a:stretch/>
        </p:blipFill>
        <p:spPr>
          <a:xfrm>
            <a:off x="17988075" y="10437463"/>
            <a:ext cx="2030650" cy="1979628"/>
          </a:xfrm>
          <a:prstGeom prst="rect">
            <a:avLst/>
          </a:prstGeom>
          <a:noFill/>
          <a:ln w="76200" cap="flat" cmpd="sng">
            <a:solidFill>
              <a:schemeClr val="dk2"/>
            </a:solidFill>
            <a:prstDash val="solid"/>
            <a:round/>
            <a:headEnd type="none" w="sm" len="sm"/>
            <a:tailEnd type="none" w="sm" len="sm"/>
          </a:ln>
        </p:spPr>
      </p:pic>
      <p:sp>
        <p:nvSpPr>
          <p:cNvPr id="814" name="Google Shape;814;p65"/>
          <p:cNvSpPr/>
          <p:nvPr/>
        </p:nvSpPr>
        <p:spPr>
          <a:xfrm>
            <a:off x="21047722" y="8368570"/>
            <a:ext cx="1304400" cy="14472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15" name="Google Shape;815;p65"/>
          <p:cNvCxnSpPr>
            <a:stCxn id="814" idx="1"/>
            <a:endCxn id="813" idx="3"/>
          </p:cNvCxnSpPr>
          <p:nvPr/>
        </p:nvCxnSpPr>
        <p:spPr>
          <a:xfrm flipH="1">
            <a:off x="20018722" y="9092170"/>
            <a:ext cx="1029000" cy="2335200"/>
          </a:xfrm>
          <a:prstGeom prst="straightConnector1">
            <a:avLst/>
          </a:prstGeom>
          <a:noFill/>
          <a:ln w="38100" cap="flat" cmpd="sng">
            <a:solidFill>
              <a:srgbClr val="000000"/>
            </a:solidFill>
            <a:prstDash val="solid"/>
            <a:round/>
            <a:headEnd type="none" w="med" len="med"/>
            <a:tailEnd type="triangle" w="med" len="med"/>
          </a:ln>
        </p:spPr>
      </p:cxnSp>
      <p:sp>
        <p:nvSpPr>
          <p:cNvPr id="816" name="Google Shape;816;p65"/>
          <p:cNvSpPr/>
          <p:nvPr/>
        </p:nvSpPr>
        <p:spPr>
          <a:xfrm>
            <a:off x="11816275" y="8018325"/>
            <a:ext cx="2135700" cy="2135700"/>
          </a:xfrm>
          <a:prstGeom prst="noSmoking">
            <a:avLst>
              <a:gd name="adj" fmla="val 1875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SELFISH MINING</a:t>
            </a:r>
          </a:p>
        </p:txBody>
      </p:sp>
    </p:spTree>
    <p:extLst>
      <p:ext uri="{BB962C8B-B14F-4D97-AF65-F5344CB8AC3E}">
        <p14:creationId xmlns:p14="http://schemas.microsoft.com/office/powerpoint/2010/main" val="3533944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34"/>
        <p:cNvGrpSpPr/>
        <p:nvPr/>
      </p:nvGrpSpPr>
      <p:grpSpPr>
        <a:xfrm>
          <a:off x="0" y="0"/>
          <a:ext cx="0" cy="0"/>
          <a:chOff x="0" y="0"/>
          <a:chExt cx="0" cy="0"/>
        </a:xfrm>
      </p:grpSpPr>
      <p:sp>
        <p:nvSpPr>
          <p:cNvPr id="835" name="Google Shape;835;p67"/>
          <p:cNvSpPr txBox="1">
            <a:spLocks noGrp="1"/>
          </p:cNvSpPr>
          <p:nvPr>
            <p:ph type="body" idx="4294967295"/>
          </p:nvPr>
        </p:nvSpPr>
        <p:spPr>
          <a:xfrm>
            <a:off x="247612" y="1691396"/>
            <a:ext cx="22717125" cy="52927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Clr>
                <a:srgbClr val="000000"/>
              </a:buClr>
              <a:buSzPts val="2900"/>
              <a:buFont typeface="Arial"/>
              <a:buNone/>
            </a:pPr>
            <a:r>
              <a:rPr lang="en-US" sz="4800" dirty="0">
                <a:latin typeface="Proxima Nova"/>
                <a:ea typeface="Proxima Nova"/>
                <a:cs typeface="Proxima Nova"/>
                <a:sym typeface="Proxima Nova"/>
              </a:rPr>
              <a:t>You are a miner; suppose you have just found a block.</a:t>
            </a:r>
            <a:endParaRPr sz="4800"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Instead of announcing block to the network and receiving reward, keep it secret</a:t>
            </a:r>
            <a:endParaRPr sz="4800"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Try to find two blocks in a row before the network finds the next one</a:t>
            </a:r>
            <a:endParaRPr sz="4800" dirty="0">
              <a:latin typeface="Proxima Nova"/>
              <a:ea typeface="Proxima Nova"/>
              <a:cs typeface="Proxima Nova"/>
              <a:sym typeface="Proxima Nova"/>
            </a:endParaRPr>
          </a:p>
          <a:p>
            <a:pPr marL="0" lvl="0" indent="0" algn="l" rtl="0">
              <a:spcBef>
                <a:spcPts val="0"/>
              </a:spcBef>
              <a:spcAft>
                <a:spcPts val="0"/>
              </a:spcAft>
              <a:buNone/>
            </a:pPr>
            <a:endParaRPr sz="4800" dirty="0">
              <a:latin typeface="Proxima Nova"/>
              <a:ea typeface="Proxima Nova"/>
              <a:cs typeface="Proxima Nova"/>
              <a:sym typeface="Proxima Nova"/>
            </a:endParaRPr>
          </a:p>
          <a:p>
            <a:pPr marL="0" lvl="0" indent="0" algn="l" rtl="0">
              <a:spcBef>
                <a:spcPts val="0"/>
              </a:spcBef>
              <a:spcAft>
                <a:spcPts val="0"/>
              </a:spcAft>
              <a:buNone/>
            </a:pPr>
            <a:r>
              <a:rPr lang="en-US" sz="4800" dirty="0">
                <a:latin typeface="Proxima Nova"/>
                <a:ea typeface="Proxima Nova"/>
                <a:cs typeface="Proxima Nova"/>
                <a:sym typeface="Proxima Nova"/>
              </a:rPr>
              <a:t>This is called </a:t>
            </a:r>
            <a:r>
              <a:rPr lang="en-US" sz="4800" b="1" dirty="0">
                <a:latin typeface="Proxima Nova"/>
                <a:ea typeface="Proxima Nova"/>
                <a:cs typeface="Proxima Nova"/>
                <a:sym typeface="Proxima Nova"/>
              </a:rPr>
              <a:t>selfish mining</a:t>
            </a:r>
            <a:r>
              <a:rPr lang="en-US" sz="4800" dirty="0">
                <a:latin typeface="Proxima Nova"/>
                <a:ea typeface="Proxima Nova"/>
                <a:cs typeface="Proxima Nova"/>
                <a:sym typeface="Proxima Nova"/>
              </a:rPr>
              <a:t> or </a:t>
            </a:r>
            <a:r>
              <a:rPr lang="en-US" sz="4800" b="1" dirty="0">
                <a:latin typeface="Proxima Nova"/>
                <a:ea typeface="Proxima Nova"/>
                <a:cs typeface="Proxima Nova"/>
                <a:sym typeface="Proxima Nova"/>
              </a:rPr>
              <a:t>block-withholding</a:t>
            </a:r>
            <a:endParaRPr sz="4800" b="1" dirty="0">
              <a:latin typeface="Proxima Nova"/>
              <a:ea typeface="Proxima Nova"/>
              <a:cs typeface="Proxima Nova"/>
              <a:sym typeface="Proxima Nova"/>
            </a:endParaRPr>
          </a:p>
        </p:txBody>
      </p:sp>
      <p:sp>
        <p:nvSpPr>
          <p:cNvPr id="836" name="Google Shape;836;p67"/>
          <p:cNvSpPr/>
          <p:nvPr/>
        </p:nvSpPr>
        <p:spPr>
          <a:xfrm>
            <a:off x="853287" y="7800183"/>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37" name="Google Shape;837;p67"/>
          <p:cNvCxnSpPr/>
          <p:nvPr/>
        </p:nvCxnSpPr>
        <p:spPr>
          <a:xfrm rot="10800000">
            <a:off x="2478756" y="8587550"/>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38" name="Google Shape;838;p67"/>
          <p:cNvSpPr/>
          <p:nvPr/>
        </p:nvSpPr>
        <p:spPr>
          <a:xfrm>
            <a:off x="3526356" y="7800183"/>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39" name="Google Shape;839;p67"/>
          <p:cNvCxnSpPr/>
          <p:nvPr/>
        </p:nvCxnSpPr>
        <p:spPr>
          <a:xfrm rot="10800000">
            <a:off x="5151826" y="8587550"/>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40" name="Google Shape;840;p67"/>
          <p:cNvSpPr/>
          <p:nvPr/>
        </p:nvSpPr>
        <p:spPr>
          <a:xfrm>
            <a:off x="6199426" y="7800183"/>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41" name="Google Shape;841;p67"/>
          <p:cNvCxnSpPr>
            <a:stCxn id="842" idx="1"/>
          </p:cNvCxnSpPr>
          <p:nvPr/>
        </p:nvCxnSpPr>
        <p:spPr>
          <a:xfrm rot="10800000">
            <a:off x="7891912" y="9453750"/>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842" name="Google Shape;842;p67"/>
          <p:cNvSpPr/>
          <p:nvPr/>
        </p:nvSpPr>
        <p:spPr>
          <a:xfrm>
            <a:off x="8939512" y="9807450"/>
            <a:ext cx="1626000" cy="1574400"/>
          </a:xfrm>
          <a:prstGeom prst="rect">
            <a:avLst/>
          </a:prstGeom>
          <a:no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43" name="Google Shape;843;p67"/>
          <p:cNvCxnSpPr/>
          <p:nvPr/>
        </p:nvCxnSpPr>
        <p:spPr>
          <a:xfrm rot="10800000">
            <a:off x="7891912" y="8587550"/>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44" name="Google Shape;844;p67"/>
          <p:cNvSpPr/>
          <p:nvPr/>
        </p:nvSpPr>
        <p:spPr>
          <a:xfrm>
            <a:off x="8939514" y="8587583"/>
            <a:ext cx="1626000" cy="787200"/>
          </a:xfrm>
          <a:prstGeom prst="rect">
            <a:avLst/>
          </a:prstGeom>
          <a:solidFill>
            <a:srgbClr val="CCCCCC"/>
          </a:solid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5" name="Google Shape;845;p67"/>
          <p:cNvSpPr txBox="1"/>
          <p:nvPr/>
        </p:nvSpPr>
        <p:spPr>
          <a:xfrm>
            <a:off x="8818764" y="9645550"/>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 n+1</a:t>
            </a:r>
            <a:endParaRPr sz="3200">
              <a:latin typeface="Proxima Nova"/>
              <a:ea typeface="Proxima Nova"/>
              <a:cs typeface="Proxima Nova"/>
              <a:sym typeface="Proxima Nova"/>
            </a:endParaRPr>
          </a:p>
        </p:txBody>
      </p:sp>
      <p:sp>
        <p:nvSpPr>
          <p:cNvPr id="846" name="Google Shape;846;p67"/>
          <p:cNvSpPr txBox="1"/>
          <p:nvPr/>
        </p:nvSpPr>
        <p:spPr>
          <a:xfrm>
            <a:off x="6011549" y="7055025"/>
            <a:ext cx="25377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dirty="0">
                <a:latin typeface="Proxima Nova"/>
                <a:ea typeface="Proxima Nova"/>
                <a:cs typeface="Proxima Nova"/>
                <a:sym typeface="Proxima Nova"/>
              </a:rPr>
              <a:t>Block n</a:t>
            </a:r>
            <a:endParaRPr sz="3200" dirty="0">
              <a:latin typeface="Proxima Nova"/>
              <a:ea typeface="Proxima Nova"/>
              <a:cs typeface="Proxima Nova"/>
              <a:sym typeface="Proxima Nova"/>
            </a:endParaRPr>
          </a:p>
        </p:txBody>
      </p:sp>
      <p:sp>
        <p:nvSpPr>
          <p:cNvPr id="847" name="Google Shape;847;p67"/>
          <p:cNvSpPr/>
          <p:nvPr/>
        </p:nvSpPr>
        <p:spPr>
          <a:xfrm>
            <a:off x="11628480" y="10594650"/>
            <a:ext cx="1626000" cy="787200"/>
          </a:xfrm>
          <a:prstGeom prst="rect">
            <a:avLst/>
          </a:prstGeom>
          <a:solidFill>
            <a:srgbClr val="CCCCCC"/>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48" name="Google Shape;848;p67"/>
          <p:cNvCxnSpPr/>
          <p:nvPr/>
        </p:nvCxnSpPr>
        <p:spPr>
          <a:xfrm rot="10800000">
            <a:off x="10580878" y="10594616"/>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49" name="Google Shape;849;p67"/>
          <p:cNvSpPr txBox="1"/>
          <p:nvPr/>
        </p:nvSpPr>
        <p:spPr>
          <a:xfrm>
            <a:off x="15424049" y="9374583"/>
            <a:ext cx="8400300" cy="30897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dirty="0">
                <a:latin typeface="Proxima Nova"/>
                <a:ea typeface="Proxima Nova"/>
                <a:cs typeface="Proxima Nova"/>
                <a:sym typeface="Proxima Nova"/>
              </a:rPr>
              <a:t>Note:</a:t>
            </a:r>
            <a:r>
              <a:rPr lang="en-US" sz="3700" dirty="0">
                <a:latin typeface="Proxima Nova"/>
                <a:ea typeface="Proxima Nova"/>
                <a:cs typeface="Proxima Nova"/>
                <a:sym typeface="Proxima Nova"/>
              </a:rPr>
              <a:t> "block-withholding" is also sometimes used in the context of mining pools - submitting shares but withholding valid blocks</a:t>
            </a:r>
            <a:endParaRPr sz="3700" dirty="0">
              <a:latin typeface="Proxima Nova"/>
              <a:ea typeface="Proxima Nova"/>
              <a:cs typeface="Proxima Nova"/>
              <a:sym typeface="Proxima Nova"/>
            </a:endParaRPr>
          </a:p>
        </p:txBody>
      </p:sp>
      <p:sp>
        <p:nvSpPr>
          <p:cNvPr id="851" name="Google Shape;851;p67"/>
          <p:cNvSpPr txBox="1"/>
          <p:nvPr/>
        </p:nvSpPr>
        <p:spPr>
          <a:xfrm>
            <a:off x="2924725" y="32695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SELFISH MINING</a:t>
            </a:r>
            <a:endParaRPr sz="7200" b="1" dirty="0">
              <a:solidFill>
                <a:schemeClr val="bg1"/>
              </a:solidFill>
              <a:latin typeface="Montserrat"/>
              <a:ea typeface="Montserrat"/>
              <a:cs typeface="Montserrat"/>
              <a:sym typeface="Montserrat"/>
            </a:endParaRPr>
          </a:p>
        </p:txBody>
      </p:sp>
      <p:sp>
        <p:nvSpPr>
          <p:cNvPr id="852" name="Google Shape;852;p67"/>
          <p:cNvSpPr txBox="1"/>
          <p:nvPr/>
        </p:nvSpPr>
        <p:spPr>
          <a:xfrm>
            <a:off x="2924725" y="126963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BLOCK WITHHOLDING</a:t>
            </a:r>
            <a:endParaRPr sz="4500" b="1" dirty="0">
              <a:solidFill>
                <a:schemeClr val="accent2"/>
              </a:solidFill>
              <a:latin typeface="Proxima Nova"/>
              <a:ea typeface="Proxima Nova"/>
              <a:cs typeface="Proxima Nova"/>
              <a:sym typeface="Proxima Nova"/>
            </a:endParaRPr>
          </a:p>
        </p:txBody>
      </p:sp>
      <p:sp>
        <p:nvSpPr>
          <p:cNvPr id="853" name="Google Shape;853;p67"/>
          <p:cNvSpPr txBox="1"/>
          <p:nvPr/>
        </p:nvSpPr>
        <p:spPr>
          <a:xfrm>
            <a:off x="8818764" y="7398815"/>
            <a:ext cx="25377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Block not found yet</a:t>
            </a:r>
            <a:endParaRPr sz="3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58"/>
        <p:cNvGrpSpPr/>
        <p:nvPr/>
      </p:nvGrpSpPr>
      <p:grpSpPr>
        <a:xfrm>
          <a:off x="0" y="0"/>
          <a:ext cx="0" cy="0"/>
          <a:chOff x="0" y="0"/>
          <a:chExt cx="0" cy="0"/>
        </a:xfrm>
      </p:grpSpPr>
      <p:sp>
        <p:nvSpPr>
          <p:cNvPr id="859" name="Google Shape;859;p68"/>
          <p:cNvSpPr txBox="1">
            <a:spLocks noGrp="1"/>
          </p:cNvSpPr>
          <p:nvPr>
            <p:ph type="body" idx="4294967295"/>
          </p:nvPr>
        </p:nvSpPr>
        <p:spPr>
          <a:xfrm>
            <a:off x="0" y="2751138"/>
            <a:ext cx="22717125" cy="52927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5100" dirty="0">
                <a:latin typeface="Proxima Nova"/>
                <a:ea typeface="Proxima Nova"/>
                <a:cs typeface="Proxima Nova"/>
                <a:sym typeface="Proxima Nova"/>
              </a:rPr>
              <a:t>If you succeed in finding a second block, you have fooled the network</a:t>
            </a:r>
            <a:endParaRPr sz="5100" dirty="0">
              <a:latin typeface="Proxima Nova"/>
              <a:ea typeface="Proxima Nova"/>
              <a:cs typeface="Proxima Nova"/>
              <a:sym typeface="Proxima Nova"/>
            </a:endParaRPr>
          </a:p>
          <a:p>
            <a:pPr marL="1219200" lvl="0" indent="-933450" algn="l" rtl="0">
              <a:spcBef>
                <a:spcPts val="0"/>
              </a:spcBef>
              <a:spcAft>
                <a:spcPts val="0"/>
              </a:spcAft>
              <a:buSzPts val="5100"/>
              <a:buFont typeface="Proxima Nova"/>
              <a:buChar char="●"/>
            </a:pPr>
            <a:r>
              <a:rPr lang="en-US" sz="5100" dirty="0">
                <a:latin typeface="Proxima Nova"/>
                <a:ea typeface="Proxima Nova"/>
                <a:cs typeface="Proxima Nova"/>
                <a:sym typeface="Proxima Nova"/>
              </a:rPr>
              <a:t>Network still believes it is mining on the </a:t>
            </a:r>
            <a:r>
              <a:rPr lang="hu-HU" sz="5100" dirty="0">
                <a:latin typeface="Proxima Nova"/>
                <a:ea typeface="Proxima Nova"/>
                <a:cs typeface="Proxima Nova"/>
                <a:sym typeface="Proxima Nova"/>
              </a:rPr>
              <a:t>most </a:t>
            </a:r>
            <a:r>
              <a:rPr lang="hu-HU" sz="5100" dirty="0" err="1">
                <a:latin typeface="Proxima Nova"/>
                <a:ea typeface="Proxima Nova"/>
                <a:cs typeface="Proxima Nova"/>
                <a:sym typeface="Proxima Nova"/>
              </a:rPr>
              <a:t>extended</a:t>
            </a:r>
            <a:r>
              <a:rPr lang="en-US" sz="5100" dirty="0">
                <a:latin typeface="Proxima Nova"/>
                <a:ea typeface="Proxima Nova"/>
                <a:cs typeface="Proxima Nova"/>
                <a:sym typeface="Proxima Nova"/>
              </a:rPr>
              <a:t> proof of work chain</a:t>
            </a:r>
            <a:endParaRPr sz="5100" dirty="0">
              <a:latin typeface="Proxima Nova"/>
              <a:ea typeface="Proxima Nova"/>
              <a:cs typeface="Proxima Nova"/>
              <a:sym typeface="Proxima Nova"/>
            </a:endParaRPr>
          </a:p>
          <a:p>
            <a:pPr marL="1219200" lvl="0" indent="-933450" algn="l" rtl="0">
              <a:spcBef>
                <a:spcPts val="0"/>
              </a:spcBef>
              <a:spcAft>
                <a:spcPts val="0"/>
              </a:spcAft>
              <a:buSzPts val="5100"/>
              <a:buFont typeface="Proxima Nova"/>
              <a:buChar char="●"/>
            </a:pPr>
            <a:r>
              <a:rPr lang="en-US" sz="5100" dirty="0">
                <a:latin typeface="Proxima Nova"/>
                <a:ea typeface="Proxima Nova"/>
                <a:cs typeface="Proxima Nova"/>
                <a:sym typeface="Proxima Nova"/>
              </a:rPr>
              <a:t>You continue to mine on your chain</a:t>
            </a:r>
            <a:endParaRPr sz="5100" dirty="0">
              <a:latin typeface="Proxima Nova"/>
              <a:ea typeface="Proxima Nova"/>
              <a:cs typeface="Proxima Nova"/>
              <a:sym typeface="Proxima Nova"/>
            </a:endParaRPr>
          </a:p>
        </p:txBody>
      </p:sp>
      <p:sp>
        <p:nvSpPr>
          <p:cNvPr id="863" name="Google Shape;863;p68"/>
          <p:cNvSpPr/>
          <p:nvPr/>
        </p:nvSpPr>
        <p:spPr>
          <a:xfrm>
            <a:off x="3582859" y="8319225"/>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64" name="Google Shape;864;p68"/>
          <p:cNvCxnSpPr/>
          <p:nvPr/>
        </p:nvCxnSpPr>
        <p:spPr>
          <a:xfrm rot="10800000">
            <a:off x="5208328" y="9106592"/>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65" name="Google Shape;865;p68"/>
          <p:cNvSpPr/>
          <p:nvPr/>
        </p:nvSpPr>
        <p:spPr>
          <a:xfrm>
            <a:off x="6255928" y="8319225"/>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66" name="Google Shape;866;p68"/>
          <p:cNvCxnSpPr/>
          <p:nvPr/>
        </p:nvCxnSpPr>
        <p:spPr>
          <a:xfrm rot="10800000">
            <a:off x="7881398" y="9106592"/>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67" name="Google Shape;867;p68"/>
          <p:cNvSpPr/>
          <p:nvPr/>
        </p:nvSpPr>
        <p:spPr>
          <a:xfrm>
            <a:off x="8928998" y="8319225"/>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68" name="Google Shape;868;p68"/>
          <p:cNvCxnSpPr>
            <a:stCxn id="869" idx="1"/>
          </p:cNvCxnSpPr>
          <p:nvPr/>
        </p:nvCxnSpPr>
        <p:spPr>
          <a:xfrm rot="10800000">
            <a:off x="10621484" y="9972792"/>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869" name="Google Shape;869;p68"/>
          <p:cNvSpPr/>
          <p:nvPr/>
        </p:nvSpPr>
        <p:spPr>
          <a:xfrm>
            <a:off x="11669084" y="10326492"/>
            <a:ext cx="1626000" cy="1574400"/>
          </a:xfrm>
          <a:prstGeom prst="rect">
            <a:avLst/>
          </a:prstGeom>
          <a:no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70" name="Google Shape;870;p68"/>
          <p:cNvCxnSpPr/>
          <p:nvPr/>
        </p:nvCxnSpPr>
        <p:spPr>
          <a:xfrm rot="10800000">
            <a:off x="10621484" y="9106592"/>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71" name="Google Shape;871;p68"/>
          <p:cNvSpPr/>
          <p:nvPr/>
        </p:nvSpPr>
        <p:spPr>
          <a:xfrm>
            <a:off x="11669086" y="9106625"/>
            <a:ext cx="1626000" cy="787200"/>
          </a:xfrm>
          <a:prstGeom prst="rect">
            <a:avLst/>
          </a:prstGeom>
          <a:solidFill>
            <a:srgbClr val="CCCCCC"/>
          </a:solid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68"/>
          <p:cNvSpPr txBox="1"/>
          <p:nvPr/>
        </p:nvSpPr>
        <p:spPr>
          <a:xfrm>
            <a:off x="11548336" y="10164592"/>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 n+1</a:t>
            </a:r>
            <a:endParaRPr sz="3200">
              <a:latin typeface="Proxima Nova"/>
              <a:ea typeface="Proxima Nova"/>
              <a:cs typeface="Proxima Nova"/>
              <a:sym typeface="Proxima Nova"/>
            </a:endParaRPr>
          </a:p>
        </p:txBody>
      </p:sp>
      <p:sp>
        <p:nvSpPr>
          <p:cNvPr id="873" name="Google Shape;873;p68"/>
          <p:cNvSpPr txBox="1"/>
          <p:nvPr/>
        </p:nvSpPr>
        <p:spPr>
          <a:xfrm>
            <a:off x="8741121" y="7574067"/>
            <a:ext cx="25377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Block n</a:t>
            </a:r>
            <a:endParaRPr sz="3200">
              <a:latin typeface="Proxima Nova"/>
              <a:ea typeface="Proxima Nova"/>
              <a:cs typeface="Proxima Nova"/>
              <a:sym typeface="Proxima Nova"/>
            </a:endParaRPr>
          </a:p>
        </p:txBody>
      </p:sp>
      <p:sp>
        <p:nvSpPr>
          <p:cNvPr id="874" name="Google Shape;874;p68"/>
          <p:cNvSpPr/>
          <p:nvPr/>
        </p:nvSpPr>
        <p:spPr>
          <a:xfrm>
            <a:off x="14358052" y="11113692"/>
            <a:ext cx="1626000" cy="787200"/>
          </a:xfrm>
          <a:prstGeom prst="rect">
            <a:avLst/>
          </a:prstGeom>
          <a:solidFill>
            <a:srgbClr val="CCCCCC"/>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75" name="Google Shape;875;p68"/>
          <p:cNvCxnSpPr/>
          <p:nvPr/>
        </p:nvCxnSpPr>
        <p:spPr>
          <a:xfrm rot="10800000">
            <a:off x="13310450" y="11113658"/>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76" name="Google Shape;876;p68"/>
          <p:cNvSpPr txBox="1"/>
          <p:nvPr/>
        </p:nvSpPr>
        <p:spPr>
          <a:xfrm>
            <a:off x="11450396" y="7834792"/>
            <a:ext cx="25377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Block not found yet</a:t>
            </a:r>
            <a:endParaRPr sz="3200">
              <a:latin typeface="Proxima Nova"/>
              <a:ea typeface="Proxima Nova"/>
              <a:cs typeface="Proxima Nova"/>
              <a:sym typeface="Proxima Nova"/>
            </a:endParaRPr>
          </a:p>
        </p:txBody>
      </p:sp>
      <p:sp>
        <p:nvSpPr>
          <p:cNvPr id="2" name="Google Shape;851;p67">
            <a:extLst>
              <a:ext uri="{FF2B5EF4-FFF2-40B4-BE49-F238E27FC236}">
                <a16:creationId xmlns:a16="http://schemas.microsoft.com/office/drawing/2014/main" id="{0E35BD1D-325E-B4A1-B38D-329C4117C355}"/>
              </a:ext>
            </a:extLst>
          </p:cNvPr>
          <p:cNvSpPr txBox="1"/>
          <p:nvPr/>
        </p:nvSpPr>
        <p:spPr>
          <a:xfrm>
            <a:off x="2924725" y="32695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SELFISH MINING</a:t>
            </a:r>
            <a:endParaRPr sz="7200" b="1" dirty="0">
              <a:solidFill>
                <a:schemeClr val="bg1"/>
              </a:solidFill>
              <a:latin typeface="Montserrat"/>
              <a:ea typeface="Montserrat"/>
              <a:cs typeface="Montserrat"/>
              <a:sym typeface="Montserrat"/>
            </a:endParaRPr>
          </a:p>
        </p:txBody>
      </p:sp>
      <p:sp>
        <p:nvSpPr>
          <p:cNvPr id="3" name="Google Shape;852;p67">
            <a:extLst>
              <a:ext uri="{FF2B5EF4-FFF2-40B4-BE49-F238E27FC236}">
                <a16:creationId xmlns:a16="http://schemas.microsoft.com/office/drawing/2014/main" id="{7151F2C4-D0B1-B5F2-E86C-2D4B3163E174}"/>
              </a:ext>
            </a:extLst>
          </p:cNvPr>
          <p:cNvSpPr txBox="1"/>
          <p:nvPr/>
        </p:nvSpPr>
        <p:spPr>
          <a:xfrm>
            <a:off x="2924725" y="126963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BLOCK WITHHOLDING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81"/>
        <p:cNvGrpSpPr/>
        <p:nvPr/>
      </p:nvGrpSpPr>
      <p:grpSpPr>
        <a:xfrm>
          <a:off x="0" y="0"/>
          <a:ext cx="0" cy="0"/>
          <a:chOff x="0" y="0"/>
          <a:chExt cx="0" cy="0"/>
        </a:xfrm>
      </p:grpSpPr>
      <p:sp>
        <p:nvSpPr>
          <p:cNvPr id="882" name="Google Shape;882;p69"/>
          <p:cNvSpPr txBox="1"/>
          <p:nvPr/>
        </p:nvSpPr>
        <p:spPr>
          <a:xfrm>
            <a:off x="11639368" y="9885464"/>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sp>
        <p:nvSpPr>
          <p:cNvPr id="883" name="Google Shape;883;p69"/>
          <p:cNvSpPr txBox="1"/>
          <p:nvPr/>
        </p:nvSpPr>
        <p:spPr>
          <a:xfrm>
            <a:off x="8983593" y="9885464"/>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sp>
        <p:nvSpPr>
          <p:cNvPr id="884" name="Google Shape;884;p69"/>
          <p:cNvSpPr txBox="1">
            <a:spLocks noGrp="1"/>
          </p:cNvSpPr>
          <p:nvPr>
            <p:ph type="body" idx="4294967295"/>
          </p:nvPr>
        </p:nvSpPr>
        <p:spPr>
          <a:xfrm>
            <a:off x="0" y="1976899"/>
            <a:ext cx="22717125" cy="59626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If the network finds a block, you broadcast your two secret blocks and make the network block invalid</a:t>
            </a:r>
            <a:endParaRPr sz="4800" dirty="0">
              <a:latin typeface="Proxima Nova"/>
              <a:ea typeface="Proxima Nova"/>
              <a:cs typeface="Proxima Nova"/>
              <a:sym typeface="Proxima Nova"/>
            </a:endParaRPr>
          </a:p>
          <a:p>
            <a:pPr marL="0" lvl="0" indent="0" algn="l" rtl="0">
              <a:spcBef>
                <a:spcPts val="0"/>
              </a:spcBef>
              <a:spcAft>
                <a:spcPts val="0"/>
              </a:spcAft>
              <a:buNone/>
            </a:pPr>
            <a:endParaRPr sz="4800"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While network was working on the invalid block, you got a bunch of time to mine by yourself... for free!</a:t>
            </a:r>
            <a:endParaRPr sz="4800" dirty="0">
              <a:latin typeface="Proxima Nova"/>
              <a:ea typeface="Proxima Nova"/>
              <a:cs typeface="Proxima Nova"/>
              <a:sym typeface="Proxima Nova"/>
            </a:endParaRPr>
          </a:p>
          <a:p>
            <a:pPr marL="1219200" lvl="0" indent="-914400" algn="l" rtl="0">
              <a:spcBef>
                <a:spcPts val="0"/>
              </a:spcBef>
              <a:spcAft>
                <a:spcPts val="0"/>
              </a:spcAft>
              <a:buSzPts val="4800"/>
              <a:buChar char="●"/>
            </a:pPr>
            <a:r>
              <a:rPr lang="en-US" sz="4800" dirty="0">
                <a:latin typeface="Proxima Nova"/>
                <a:ea typeface="Proxima Nova"/>
                <a:cs typeface="Proxima Nova"/>
                <a:sym typeface="Proxima Nova"/>
              </a:rPr>
              <a:t>Free time mining on network </a:t>
            </a:r>
            <a:br>
              <a:rPr lang="en-US" sz="4800" dirty="0">
                <a:latin typeface="Proxima Nova"/>
                <a:ea typeface="Proxima Nova"/>
                <a:cs typeface="Proxima Nova"/>
                <a:sym typeface="Proxima Nova"/>
              </a:rPr>
            </a:br>
            <a:r>
              <a:rPr lang="en-US" sz="4800" dirty="0">
                <a:latin typeface="Proxima Nova"/>
                <a:ea typeface="Proxima Nova"/>
                <a:cs typeface="Proxima Nova"/>
                <a:sym typeface="Proxima Nova"/>
              </a:rPr>
              <a:t>=&gt; higher effective proportion of </a:t>
            </a:r>
            <a:r>
              <a:rPr lang="en-US" sz="4800" dirty="0" err="1">
                <a:latin typeface="Proxima Nova"/>
                <a:ea typeface="Proxima Nova"/>
                <a:cs typeface="Proxima Nova"/>
                <a:sym typeface="Proxima Nova"/>
              </a:rPr>
              <a:t>hashrate</a:t>
            </a:r>
            <a:r>
              <a:rPr lang="en-US" sz="4800" dirty="0">
                <a:latin typeface="Proxima Nova"/>
                <a:ea typeface="Proxima Nova"/>
                <a:cs typeface="Proxima Nova"/>
                <a:sym typeface="Proxima Nova"/>
              </a:rPr>
              <a:t> </a:t>
            </a:r>
            <a:r>
              <a:rPr lang="en-US" sz="4800" b="1" dirty="0">
                <a:latin typeface="Proxima Nova"/>
                <a:ea typeface="Proxima Nova"/>
                <a:cs typeface="Proxima Nova"/>
                <a:sym typeface="Proxima Nova"/>
              </a:rPr>
              <a:t>=&gt; higher expected profits!</a:t>
            </a:r>
            <a:endParaRPr sz="2400" b="1" dirty="0">
              <a:latin typeface="Proxima Nova"/>
              <a:ea typeface="Proxima Nova"/>
              <a:cs typeface="Proxima Nova"/>
              <a:sym typeface="Proxima Nova"/>
            </a:endParaRPr>
          </a:p>
        </p:txBody>
      </p:sp>
      <p:sp>
        <p:nvSpPr>
          <p:cNvPr id="885" name="Google Shape;885;p69"/>
          <p:cNvSpPr/>
          <p:nvPr/>
        </p:nvSpPr>
        <p:spPr>
          <a:xfrm>
            <a:off x="830984" y="779939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86" name="Google Shape;886;p69"/>
          <p:cNvCxnSpPr/>
          <p:nvPr/>
        </p:nvCxnSpPr>
        <p:spPr>
          <a:xfrm rot="10800000">
            <a:off x="2456453" y="8586764"/>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87" name="Google Shape;887;p69"/>
          <p:cNvSpPr/>
          <p:nvPr/>
        </p:nvSpPr>
        <p:spPr>
          <a:xfrm>
            <a:off x="3504053" y="779939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88" name="Google Shape;888;p69"/>
          <p:cNvCxnSpPr/>
          <p:nvPr/>
        </p:nvCxnSpPr>
        <p:spPr>
          <a:xfrm rot="10800000">
            <a:off x="5129523" y="8586764"/>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89" name="Google Shape;889;p69"/>
          <p:cNvSpPr/>
          <p:nvPr/>
        </p:nvSpPr>
        <p:spPr>
          <a:xfrm>
            <a:off x="6177123" y="779939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90" name="Google Shape;890;p69"/>
          <p:cNvCxnSpPr>
            <a:stCxn id="891" idx="1"/>
          </p:cNvCxnSpPr>
          <p:nvPr/>
        </p:nvCxnSpPr>
        <p:spPr>
          <a:xfrm rot="10800000">
            <a:off x="7869609" y="9452964"/>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891" name="Google Shape;891;p69"/>
          <p:cNvSpPr/>
          <p:nvPr/>
        </p:nvSpPr>
        <p:spPr>
          <a:xfrm>
            <a:off x="8917209" y="9806664"/>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92" name="Google Shape;892;p69"/>
          <p:cNvCxnSpPr/>
          <p:nvPr/>
        </p:nvCxnSpPr>
        <p:spPr>
          <a:xfrm rot="10800000">
            <a:off x="7869609" y="8586764"/>
            <a:ext cx="1047600" cy="0"/>
          </a:xfrm>
          <a:prstGeom prst="straightConnector1">
            <a:avLst/>
          </a:prstGeom>
          <a:noFill/>
          <a:ln w="38100" cap="flat" cmpd="sng">
            <a:solidFill>
              <a:srgbClr val="000000"/>
            </a:solidFill>
            <a:prstDash val="solid"/>
            <a:round/>
            <a:headEnd type="none" w="med" len="med"/>
            <a:tailEnd type="triangle" w="med" len="med"/>
          </a:ln>
        </p:spPr>
      </p:cxnSp>
      <p:cxnSp>
        <p:nvCxnSpPr>
          <p:cNvPr id="893" name="Google Shape;893;p69"/>
          <p:cNvCxnSpPr/>
          <p:nvPr/>
        </p:nvCxnSpPr>
        <p:spPr>
          <a:xfrm rot="10800000">
            <a:off x="10558575" y="10593830"/>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94" name="Google Shape;894;p69"/>
          <p:cNvSpPr/>
          <p:nvPr/>
        </p:nvSpPr>
        <p:spPr>
          <a:xfrm>
            <a:off x="11606175" y="9806664"/>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895" name="Google Shape;895;p69"/>
          <p:cNvCxnSpPr/>
          <p:nvPr/>
        </p:nvCxnSpPr>
        <p:spPr>
          <a:xfrm rot="10800000">
            <a:off x="13247542" y="10593830"/>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896" name="Google Shape;896;p69"/>
          <p:cNvSpPr/>
          <p:nvPr/>
        </p:nvSpPr>
        <p:spPr>
          <a:xfrm>
            <a:off x="14295143" y="10593864"/>
            <a:ext cx="1626000" cy="787200"/>
          </a:xfrm>
          <a:prstGeom prst="rect">
            <a:avLst/>
          </a:prstGeom>
          <a:solidFill>
            <a:srgbClr val="CCCCCC"/>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7" name="Google Shape;897;p69"/>
          <p:cNvSpPr/>
          <p:nvPr/>
        </p:nvSpPr>
        <p:spPr>
          <a:xfrm>
            <a:off x="8850227" y="779939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8" name="Google Shape;898;p69"/>
          <p:cNvSpPr txBox="1"/>
          <p:nvPr/>
        </p:nvSpPr>
        <p:spPr>
          <a:xfrm>
            <a:off x="8983593" y="7907864"/>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New block</a:t>
            </a:r>
            <a:endParaRPr sz="3200">
              <a:latin typeface="Proxima Nova"/>
              <a:ea typeface="Proxima Nova"/>
              <a:cs typeface="Proxima Nova"/>
              <a:sym typeface="Proxima Nova"/>
            </a:endParaRPr>
          </a:p>
        </p:txBody>
      </p:sp>
      <p:cxnSp>
        <p:nvCxnSpPr>
          <p:cNvPr id="899" name="Google Shape;899;p69"/>
          <p:cNvCxnSpPr/>
          <p:nvPr/>
        </p:nvCxnSpPr>
        <p:spPr>
          <a:xfrm>
            <a:off x="8479258" y="7307864"/>
            <a:ext cx="2340900" cy="2341500"/>
          </a:xfrm>
          <a:prstGeom prst="straightConnector1">
            <a:avLst/>
          </a:prstGeom>
          <a:noFill/>
          <a:ln w="38100" cap="flat" cmpd="sng">
            <a:solidFill>
              <a:srgbClr val="FF0000"/>
            </a:solidFill>
            <a:prstDash val="solid"/>
            <a:round/>
            <a:headEnd type="none" w="med" len="med"/>
            <a:tailEnd type="none" w="med" len="med"/>
          </a:ln>
        </p:spPr>
      </p:cxnSp>
      <p:cxnSp>
        <p:nvCxnSpPr>
          <p:cNvPr id="900" name="Google Shape;900;p69"/>
          <p:cNvCxnSpPr/>
          <p:nvPr/>
        </p:nvCxnSpPr>
        <p:spPr>
          <a:xfrm rot="10800000" flipH="1">
            <a:off x="8559704" y="7307964"/>
            <a:ext cx="2340900" cy="2341500"/>
          </a:xfrm>
          <a:prstGeom prst="straightConnector1">
            <a:avLst/>
          </a:prstGeom>
          <a:noFill/>
          <a:ln w="38100" cap="flat" cmpd="sng">
            <a:solidFill>
              <a:srgbClr val="FF0000"/>
            </a:solidFill>
            <a:prstDash val="solid"/>
            <a:round/>
            <a:headEnd type="none" w="med" len="med"/>
            <a:tailEnd type="none" w="med" len="med"/>
          </a:ln>
        </p:spPr>
      </p:cxnSp>
      <p:sp>
        <p:nvSpPr>
          <p:cNvPr id="901" name="Google Shape;901;p69"/>
          <p:cNvSpPr txBox="1"/>
          <p:nvPr/>
        </p:nvSpPr>
        <p:spPr>
          <a:xfrm>
            <a:off x="625850" y="12144875"/>
            <a:ext cx="5363400" cy="1400100"/>
          </a:xfrm>
          <a:prstGeom prst="rect">
            <a:avLst/>
          </a:prstGeom>
          <a:noFill/>
          <a:ln>
            <a:noFill/>
          </a:ln>
        </p:spPr>
        <p:txBody>
          <a:bodyPr spcFirstLastPara="1" wrap="square" lIns="91450" tIns="91450" rIns="91450" bIns="91450" anchor="t"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US" sz="2400">
                <a:solidFill>
                  <a:srgbClr val="B7B7B7"/>
                </a:solidFill>
                <a:latin typeface="Proxima Nova"/>
                <a:ea typeface="Proxima Nova"/>
                <a:cs typeface="Proxima Nova"/>
                <a:sym typeface="Proxima Nova"/>
              </a:rPr>
              <a:t>AUTHOR: MAX FANG</a:t>
            </a:r>
            <a:endParaRPr sz="2400">
              <a:solidFill>
                <a:srgbClr val="B7B7B7"/>
              </a:solidFill>
              <a:latin typeface="Proxima Nova"/>
              <a:ea typeface="Proxima Nova"/>
              <a:cs typeface="Proxima Nova"/>
              <a:sym typeface="Proxima Nova"/>
            </a:endParaRPr>
          </a:p>
        </p:txBody>
      </p:sp>
      <p:sp>
        <p:nvSpPr>
          <p:cNvPr id="2" name="Google Shape;851;p67">
            <a:extLst>
              <a:ext uri="{FF2B5EF4-FFF2-40B4-BE49-F238E27FC236}">
                <a16:creationId xmlns:a16="http://schemas.microsoft.com/office/drawing/2014/main" id="{49D7FD6E-5A08-51FC-3B5E-6EAF04969CBA}"/>
              </a:ext>
            </a:extLst>
          </p:cNvPr>
          <p:cNvSpPr txBox="1"/>
          <p:nvPr/>
        </p:nvSpPr>
        <p:spPr>
          <a:xfrm>
            <a:off x="2924725" y="32695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SELFISH MINING</a:t>
            </a:r>
            <a:endParaRPr sz="7200" b="1" dirty="0">
              <a:solidFill>
                <a:schemeClr val="bg1"/>
              </a:solidFill>
              <a:latin typeface="Montserrat"/>
              <a:ea typeface="Montserrat"/>
              <a:cs typeface="Montserrat"/>
              <a:sym typeface="Montserrat"/>
            </a:endParaRPr>
          </a:p>
        </p:txBody>
      </p:sp>
      <p:sp>
        <p:nvSpPr>
          <p:cNvPr id="3" name="Google Shape;852;p67">
            <a:extLst>
              <a:ext uri="{FF2B5EF4-FFF2-40B4-BE49-F238E27FC236}">
                <a16:creationId xmlns:a16="http://schemas.microsoft.com/office/drawing/2014/main" id="{F71CFA0C-9483-6AD9-4A30-08CE44A8AD91}"/>
              </a:ext>
            </a:extLst>
          </p:cNvPr>
          <p:cNvSpPr txBox="1"/>
          <p:nvPr/>
        </p:nvSpPr>
        <p:spPr>
          <a:xfrm>
            <a:off x="2924725" y="126963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BLOCK WITHHOLDING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08"/>
        <p:cNvGrpSpPr/>
        <p:nvPr/>
      </p:nvGrpSpPr>
      <p:grpSpPr>
        <a:xfrm>
          <a:off x="0" y="0"/>
          <a:ext cx="0" cy="0"/>
          <a:chOff x="0" y="0"/>
          <a:chExt cx="0" cy="0"/>
        </a:xfrm>
      </p:grpSpPr>
      <p:sp>
        <p:nvSpPr>
          <p:cNvPr id="909" name="Google Shape;909;p70"/>
          <p:cNvSpPr txBox="1"/>
          <p:nvPr/>
        </p:nvSpPr>
        <p:spPr>
          <a:xfrm>
            <a:off x="8961290" y="9884134"/>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sp>
        <p:nvSpPr>
          <p:cNvPr id="910" name="Google Shape;910;p70"/>
          <p:cNvSpPr txBox="1">
            <a:spLocks noGrp="1"/>
          </p:cNvSpPr>
          <p:nvPr>
            <p:ph type="body" idx="4294967295"/>
          </p:nvPr>
        </p:nvSpPr>
        <p:spPr>
          <a:xfrm>
            <a:off x="-84401" y="1946125"/>
            <a:ext cx="21870988" cy="59626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But what if the network found their new block before you could find a second one? </a:t>
            </a:r>
            <a:r>
              <a:rPr lang="en-US" sz="4800" b="1" dirty="0">
                <a:latin typeface="Proxima Nova"/>
                <a:ea typeface="Proxima Nova"/>
                <a:cs typeface="Proxima Nova"/>
                <a:sym typeface="Proxima Nova"/>
              </a:rPr>
              <a:t>Race to propagate!</a:t>
            </a:r>
            <a:endParaRPr sz="4800" b="1" dirty="0">
              <a:latin typeface="Proxima Nova"/>
              <a:ea typeface="Proxima Nova"/>
              <a:cs typeface="Proxima Nova"/>
              <a:sym typeface="Proxima Nova"/>
            </a:endParaRPr>
          </a:p>
          <a:p>
            <a:pPr marL="0" lvl="0" indent="0" algn="l" rtl="0">
              <a:spcBef>
                <a:spcPts val="0"/>
              </a:spcBef>
              <a:spcAft>
                <a:spcPts val="0"/>
              </a:spcAft>
              <a:buNone/>
            </a:pPr>
            <a:endParaRPr sz="4800" b="1" dirty="0">
              <a:latin typeface="Proxima Nova"/>
              <a:ea typeface="Proxima Nova"/>
              <a:cs typeface="Proxima Nova"/>
              <a:sym typeface="Proxima Nova"/>
            </a:endParaRPr>
          </a:p>
          <a:p>
            <a:pPr marL="1219200" lvl="0"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If on average you manage to tell 50% of the network about your block first:</a:t>
            </a:r>
            <a:endParaRPr sz="4800" dirty="0">
              <a:latin typeface="Proxima Nova"/>
              <a:ea typeface="Proxima Nova"/>
              <a:cs typeface="Proxima Nova"/>
              <a:sym typeface="Proxima Nova"/>
            </a:endParaRPr>
          </a:p>
          <a:p>
            <a:pPr marL="2438400" lvl="1"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Malicious strategy is more profitable if you have &gt;25% mining power</a:t>
            </a:r>
            <a:endParaRPr sz="4800" dirty="0">
              <a:latin typeface="Proxima Nova"/>
              <a:ea typeface="Proxima Nova"/>
              <a:cs typeface="Proxima Nova"/>
              <a:sym typeface="Proxima Nova"/>
            </a:endParaRPr>
          </a:p>
          <a:p>
            <a:pPr marL="1219200" lvl="0" indent="-914400" algn="l" rtl="0">
              <a:spcBef>
                <a:spcPts val="0"/>
              </a:spcBef>
              <a:spcAft>
                <a:spcPts val="0"/>
              </a:spcAft>
              <a:buSzPts val="4800"/>
              <a:buChar char="●"/>
            </a:pPr>
            <a:r>
              <a:rPr lang="en-US" sz="4800" dirty="0">
                <a:latin typeface="Proxima Nova"/>
                <a:ea typeface="Proxima Nova"/>
                <a:cs typeface="Proxima Nova"/>
                <a:sym typeface="Proxima Nova"/>
              </a:rPr>
              <a:t>If you have &gt;33% mining power, </a:t>
            </a:r>
            <a:r>
              <a:rPr lang="en-US" sz="4800" b="1" dirty="0">
                <a:latin typeface="Proxima Nova"/>
                <a:ea typeface="Proxima Nova"/>
                <a:cs typeface="Proxima Nova"/>
                <a:sym typeface="Proxima Nova"/>
              </a:rPr>
              <a:t>you can lose the race every time and malicious strategy is still more profitable!</a:t>
            </a:r>
            <a:endParaRPr sz="4800" b="1" dirty="0">
              <a:latin typeface="Proxima Nova"/>
              <a:ea typeface="Proxima Nova"/>
              <a:cs typeface="Proxima Nova"/>
              <a:sym typeface="Proxima Nova"/>
            </a:endParaRPr>
          </a:p>
          <a:p>
            <a:pPr marL="2438400" lvl="1" indent="-914400" algn="l" rtl="0">
              <a:spcBef>
                <a:spcPts val="0"/>
              </a:spcBef>
              <a:spcAft>
                <a:spcPts val="0"/>
              </a:spcAft>
              <a:buSzPts val="4800"/>
              <a:buFont typeface="Proxima Nova"/>
              <a:buChar char="○"/>
            </a:pPr>
            <a:r>
              <a:rPr lang="en-US" sz="4800" dirty="0">
                <a:latin typeface="Proxima Nova"/>
                <a:ea typeface="Proxima Nova"/>
                <a:cs typeface="Proxima Nova"/>
                <a:sym typeface="Proxima Nova"/>
              </a:rPr>
              <a:t>(actual math omitted due to complexity)</a:t>
            </a:r>
            <a:endParaRPr sz="4800" dirty="0">
              <a:latin typeface="Proxima Nova"/>
              <a:ea typeface="Proxima Nova"/>
              <a:cs typeface="Proxima Nova"/>
              <a:sym typeface="Proxima Nova"/>
            </a:endParaRPr>
          </a:p>
        </p:txBody>
      </p:sp>
      <p:sp>
        <p:nvSpPr>
          <p:cNvPr id="911" name="Google Shape;911;p70"/>
          <p:cNvSpPr/>
          <p:nvPr/>
        </p:nvSpPr>
        <p:spPr>
          <a:xfrm>
            <a:off x="808681" y="77980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12" name="Google Shape;912;p70"/>
          <p:cNvCxnSpPr/>
          <p:nvPr/>
        </p:nvCxnSpPr>
        <p:spPr>
          <a:xfrm rot="10800000">
            <a:off x="2434150" y="8585434"/>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13" name="Google Shape;913;p70"/>
          <p:cNvSpPr/>
          <p:nvPr/>
        </p:nvSpPr>
        <p:spPr>
          <a:xfrm>
            <a:off x="3481750" y="77980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14" name="Google Shape;914;p70"/>
          <p:cNvCxnSpPr/>
          <p:nvPr/>
        </p:nvCxnSpPr>
        <p:spPr>
          <a:xfrm rot="10800000">
            <a:off x="5107220" y="8585434"/>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15" name="Google Shape;915;p70"/>
          <p:cNvSpPr/>
          <p:nvPr/>
        </p:nvSpPr>
        <p:spPr>
          <a:xfrm>
            <a:off x="6154820" y="77980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16" name="Google Shape;916;p70"/>
          <p:cNvCxnSpPr>
            <a:stCxn id="917" idx="1"/>
          </p:cNvCxnSpPr>
          <p:nvPr/>
        </p:nvCxnSpPr>
        <p:spPr>
          <a:xfrm rot="10800000">
            <a:off x="7847306" y="9451634"/>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917" name="Google Shape;917;p70"/>
          <p:cNvSpPr/>
          <p:nvPr/>
        </p:nvSpPr>
        <p:spPr>
          <a:xfrm>
            <a:off x="8894906" y="9805334"/>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18" name="Google Shape;918;p70"/>
          <p:cNvCxnSpPr/>
          <p:nvPr/>
        </p:nvCxnSpPr>
        <p:spPr>
          <a:xfrm rot="10800000">
            <a:off x="7847306" y="8585434"/>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19" name="Google Shape;919;p70"/>
          <p:cNvSpPr/>
          <p:nvPr/>
        </p:nvSpPr>
        <p:spPr>
          <a:xfrm>
            <a:off x="8827924" y="77980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70"/>
          <p:cNvSpPr txBox="1"/>
          <p:nvPr/>
        </p:nvSpPr>
        <p:spPr>
          <a:xfrm>
            <a:off x="8961290" y="7906534"/>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New block</a:t>
            </a:r>
            <a:endParaRPr sz="3200">
              <a:latin typeface="Proxima Nova"/>
              <a:ea typeface="Proxima Nova"/>
              <a:cs typeface="Proxima Nova"/>
              <a:sym typeface="Proxima Nova"/>
            </a:endParaRPr>
          </a:p>
        </p:txBody>
      </p:sp>
      <p:sp>
        <p:nvSpPr>
          <p:cNvPr id="2" name="Google Shape;851;p67">
            <a:extLst>
              <a:ext uri="{FF2B5EF4-FFF2-40B4-BE49-F238E27FC236}">
                <a16:creationId xmlns:a16="http://schemas.microsoft.com/office/drawing/2014/main" id="{A6199ABB-85D5-1DDD-C72C-359F1916D0E5}"/>
              </a:ext>
            </a:extLst>
          </p:cNvPr>
          <p:cNvSpPr txBox="1"/>
          <p:nvPr/>
        </p:nvSpPr>
        <p:spPr>
          <a:xfrm>
            <a:off x="2924725" y="32695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SELFISH MINING</a:t>
            </a:r>
            <a:endParaRPr sz="7200" b="1" dirty="0">
              <a:solidFill>
                <a:schemeClr val="bg1"/>
              </a:solidFill>
              <a:latin typeface="Montserrat"/>
              <a:ea typeface="Montserrat"/>
              <a:cs typeface="Montserrat"/>
              <a:sym typeface="Montserrat"/>
            </a:endParaRPr>
          </a:p>
        </p:txBody>
      </p:sp>
      <p:sp>
        <p:nvSpPr>
          <p:cNvPr id="3" name="Google Shape;852;p67">
            <a:extLst>
              <a:ext uri="{FF2B5EF4-FFF2-40B4-BE49-F238E27FC236}">
                <a16:creationId xmlns:a16="http://schemas.microsoft.com/office/drawing/2014/main" id="{81D2F604-AFC9-2D8D-C27C-0F87E802E678}"/>
              </a:ext>
            </a:extLst>
          </p:cNvPr>
          <p:cNvSpPr txBox="1"/>
          <p:nvPr/>
        </p:nvSpPr>
        <p:spPr>
          <a:xfrm>
            <a:off x="2924725" y="126963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BLOCK WITHHOLDING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DEFENSE DISCUSSION</a:t>
            </a:r>
          </a:p>
        </p:txBody>
      </p:sp>
    </p:spTree>
    <p:extLst>
      <p:ext uri="{BB962C8B-B14F-4D97-AF65-F5344CB8AC3E}">
        <p14:creationId xmlns:p14="http://schemas.microsoft.com/office/powerpoint/2010/main" val="341179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41"/>
        <p:cNvGrpSpPr/>
        <p:nvPr/>
      </p:nvGrpSpPr>
      <p:grpSpPr>
        <a:xfrm>
          <a:off x="0" y="0"/>
          <a:ext cx="0" cy="0"/>
          <a:chOff x="0" y="0"/>
          <a:chExt cx="0" cy="0"/>
        </a:xfrm>
      </p:grpSpPr>
      <p:sp>
        <p:nvSpPr>
          <p:cNvPr id="942" name="Google Shape;942;p72"/>
          <p:cNvSpPr txBox="1">
            <a:spLocks noGrp="1"/>
          </p:cNvSpPr>
          <p:nvPr>
            <p:ph type="body" idx="4294967295"/>
          </p:nvPr>
        </p:nvSpPr>
        <p:spPr>
          <a:xfrm>
            <a:off x="1124802" y="3070225"/>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How do we prevent selfish mining?</a:t>
            </a: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Hint: Use signatures</a:t>
            </a:r>
            <a:endParaRPr sz="4800" dirty="0">
              <a:solidFill>
                <a:schemeClr val="dk2"/>
              </a:solidFill>
              <a:latin typeface="Proxima Nova"/>
              <a:ea typeface="Proxima Nova"/>
              <a:cs typeface="Proxima Nova"/>
              <a:sym typeface="Proxima Nova"/>
            </a:endParaRPr>
          </a:p>
        </p:txBody>
      </p:sp>
      <p:sp>
        <p:nvSpPr>
          <p:cNvPr id="944" name="Google Shape;944;p72"/>
          <p:cNvSpPr txBox="1"/>
          <p:nvPr/>
        </p:nvSpPr>
        <p:spPr>
          <a:xfrm>
            <a:off x="2924725" y="1401491"/>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USE SIGNATURES DUMMY</a:t>
            </a:r>
            <a:endParaRPr sz="4500" b="1" dirty="0">
              <a:solidFill>
                <a:schemeClr val="accent2"/>
              </a:solidFill>
              <a:latin typeface="Proxima Nova"/>
              <a:ea typeface="Proxima Nova"/>
              <a:cs typeface="Proxima Nova"/>
              <a:sym typeface="Proxima Nova"/>
            </a:endParaRPr>
          </a:p>
        </p:txBody>
      </p:sp>
      <p:sp>
        <p:nvSpPr>
          <p:cNvPr id="945" name="Google Shape;945;p72"/>
          <p:cNvSpPr txBox="1"/>
          <p:nvPr/>
        </p:nvSpPr>
        <p:spPr>
          <a:xfrm>
            <a:off x="2924725" y="480069"/>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PROBLEM STATEMENT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50"/>
        <p:cNvGrpSpPr/>
        <p:nvPr/>
      </p:nvGrpSpPr>
      <p:grpSpPr>
        <a:xfrm>
          <a:off x="0" y="0"/>
          <a:ext cx="0" cy="0"/>
          <a:chOff x="0" y="0"/>
          <a:chExt cx="0" cy="0"/>
        </a:xfrm>
      </p:grpSpPr>
      <p:sp>
        <p:nvSpPr>
          <p:cNvPr id="951" name="Google Shape;951;p73"/>
          <p:cNvSpPr txBox="1"/>
          <p:nvPr/>
        </p:nvSpPr>
        <p:spPr>
          <a:xfrm>
            <a:off x="12107793" y="105876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sp>
        <p:nvSpPr>
          <p:cNvPr id="952" name="Google Shape;952;p73"/>
          <p:cNvSpPr txBox="1">
            <a:spLocks noGrp="1"/>
          </p:cNvSpPr>
          <p:nvPr>
            <p:ph type="body" idx="4294967295"/>
          </p:nvPr>
        </p:nvSpPr>
        <p:spPr>
          <a:xfrm>
            <a:off x="0" y="700088"/>
            <a:ext cx="19448463" cy="5797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Proposed by Schultz (2015), </a:t>
            </a:r>
            <a:r>
              <a:rPr lang="en-US" sz="4800" i="1" dirty="0" err="1">
                <a:solidFill>
                  <a:schemeClr val="dk2"/>
                </a:solidFill>
                <a:latin typeface="Proxima Nova"/>
                <a:ea typeface="Proxima Nova"/>
                <a:cs typeface="Proxima Nova"/>
                <a:sym typeface="Proxima Nova"/>
              </a:rPr>
              <a:t>Solat</a:t>
            </a:r>
            <a:r>
              <a:rPr lang="en-US" sz="4800" i="1" dirty="0">
                <a:solidFill>
                  <a:schemeClr val="dk2"/>
                </a:solidFill>
                <a:latin typeface="Proxima Nova"/>
                <a:ea typeface="Proxima Nova"/>
                <a:cs typeface="Proxima Nova"/>
                <a:sym typeface="Proxima Nova"/>
              </a:rPr>
              <a:t> and </a:t>
            </a:r>
            <a:r>
              <a:rPr lang="en-US" sz="4800" i="1" dirty="0" err="1">
                <a:solidFill>
                  <a:schemeClr val="dk2"/>
                </a:solidFill>
                <a:latin typeface="Proxima Nova"/>
                <a:ea typeface="Proxima Nova"/>
                <a:cs typeface="Proxima Nova"/>
                <a:sym typeface="Proxima Nova"/>
              </a:rPr>
              <a:t>Potop-Butucaru</a:t>
            </a:r>
            <a:r>
              <a:rPr lang="en-US" sz="4800" i="1" dirty="0">
                <a:solidFill>
                  <a:schemeClr val="dk2"/>
                </a:solidFill>
                <a:latin typeface="Proxima Nova"/>
                <a:ea typeface="Proxima Nova"/>
                <a:cs typeface="Proxima Nova"/>
                <a:sym typeface="Proxima Nova"/>
              </a:rPr>
              <a:t> (2016)</a:t>
            </a:r>
            <a:endParaRPr sz="4800" b="1"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Accompany solved blocks with signatures on dummy blocks</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Proves that the block is witnessed by the network</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Proves that a competing block is absent before miners are able to work on it</a:t>
            </a:r>
            <a:endParaRPr sz="4800" dirty="0">
              <a:solidFill>
                <a:schemeClr val="dk2"/>
              </a:solidFill>
              <a:latin typeface="Proxima Nova"/>
              <a:ea typeface="Proxima Nova"/>
              <a:cs typeface="Proxima Nova"/>
              <a:sym typeface="Proxima Nova"/>
            </a:endParaRPr>
          </a:p>
        </p:txBody>
      </p:sp>
      <p:sp>
        <p:nvSpPr>
          <p:cNvPr id="953" name="Google Shape;953;p73"/>
          <p:cNvSpPr/>
          <p:nvPr/>
        </p:nvSpPr>
        <p:spPr>
          <a:xfrm>
            <a:off x="3955184" y="8501600"/>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54" name="Google Shape;954;p73"/>
          <p:cNvCxnSpPr/>
          <p:nvPr/>
        </p:nvCxnSpPr>
        <p:spPr>
          <a:xfrm rot="10800000">
            <a:off x="5580653" y="9365167"/>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55" name="Google Shape;955;p73"/>
          <p:cNvSpPr/>
          <p:nvPr/>
        </p:nvSpPr>
        <p:spPr>
          <a:xfrm>
            <a:off x="6628253" y="8501600"/>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56" name="Google Shape;956;p73"/>
          <p:cNvCxnSpPr/>
          <p:nvPr/>
        </p:nvCxnSpPr>
        <p:spPr>
          <a:xfrm rot="10800000">
            <a:off x="8253723" y="9365167"/>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57" name="Google Shape;957;p73"/>
          <p:cNvSpPr/>
          <p:nvPr/>
        </p:nvSpPr>
        <p:spPr>
          <a:xfrm>
            <a:off x="9301323" y="8501600"/>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Clr>
                <a:schemeClr val="dk2"/>
              </a:buClr>
              <a:buSzPts val="1100"/>
              <a:buFont typeface="Arial"/>
              <a:buNone/>
            </a:pPr>
            <a:endParaRPr/>
          </a:p>
        </p:txBody>
      </p:sp>
      <p:cxnSp>
        <p:nvCxnSpPr>
          <p:cNvPr id="958" name="Google Shape;958;p73"/>
          <p:cNvCxnSpPr>
            <a:stCxn id="959" idx="1"/>
          </p:cNvCxnSpPr>
          <p:nvPr/>
        </p:nvCxnSpPr>
        <p:spPr>
          <a:xfrm rot="10800000">
            <a:off x="10993809" y="10155167"/>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959" name="Google Shape;959;p73"/>
          <p:cNvSpPr/>
          <p:nvPr/>
        </p:nvSpPr>
        <p:spPr>
          <a:xfrm>
            <a:off x="12041409" y="105088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60" name="Google Shape;960;p73"/>
          <p:cNvCxnSpPr/>
          <p:nvPr/>
        </p:nvCxnSpPr>
        <p:spPr>
          <a:xfrm rot="10800000">
            <a:off x="10993809" y="9365167"/>
            <a:ext cx="1047600" cy="0"/>
          </a:xfrm>
          <a:prstGeom prst="straightConnector1">
            <a:avLst/>
          </a:prstGeom>
          <a:noFill/>
          <a:ln w="38100" cap="flat" cmpd="sng">
            <a:solidFill>
              <a:srgbClr val="000000"/>
            </a:solidFill>
            <a:prstDash val="solid"/>
            <a:round/>
            <a:headEnd type="none" w="med" len="med"/>
            <a:tailEnd type="triangle" w="med" len="med"/>
          </a:ln>
        </p:spPr>
      </p:cxnSp>
      <p:cxnSp>
        <p:nvCxnSpPr>
          <p:cNvPr id="961" name="Google Shape;961;p73"/>
          <p:cNvCxnSpPr/>
          <p:nvPr/>
        </p:nvCxnSpPr>
        <p:spPr>
          <a:xfrm rot="10800000">
            <a:off x="13682775" y="11296033"/>
            <a:ext cx="1047600" cy="0"/>
          </a:xfrm>
          <a:prstGeom prst="straightConnector1">
            <a:avLst/>
          </a:prstGeom>
          <a:noFill/>
          <a:ln w="38100" cap="flat" cmpd="sng">
            <a:solidFill>
              <a:srgbClr val="000000"/>
            </a:solidFill>
            <a:prstDash val="solid"/>
            <a:round/>
            <a:headEnd type="none" w="med" len="med"/>
            <a:tailEnd type="triangle" w="med" len="med"/>
          </a:ln>
        </p:spPr>
      </p:cxnSp>
      <p:cxnSp>
        <p:nvCxnSpPr>
          <p:cNvPr id="962" name="Google Shape;962;p73"/>
          <p:cNvCxnSpPr/>
          <p:nvPr/>
        </p:nvCxnSpPr>
        <p:spPr>
          <a:xfrm rot="10800000">
            <a:off x="16371742" y="11296033"/>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63" name="Google Shape;963;p73"/>
          <p:cNvSpPr/>
          <p:nvPr/>
        </p:nvSpPr>
        <p:spPr>
          <a:xfrm>
            <a:off x="17419343" y="11296067"/>
            <a:ext cx="1626000" cy="787200"/>
          </a:xfrm>
          <a:prstGeom prst="rect">
            <a:avLst/>
          </a:prstGeom>
          <a:solidFill>
            <a:srgbClr val="CCCCCC"/>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4" name="Google Shape;964;p73"/>
          <p:cNvSpPr/>
          <p:nvPr/>
        </p:nvSpPr>
        <p:spPr>
          <a:xfrm>
            <a:off x="11974427" y="8501600"/>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Clr>
                <a:schemeClr val="dk2"/>
              </a:buClr>
              <a:buSzPts val="1100"/>
              <a:buFont typeface="Arial"/>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965" name="Google Shape;965;p73"/>
          <p:cNvSpPr/>
          <p:nvPr/>
        </p:nvSpPr>
        <p:spPr>
          <a:xfrm>
            <a:off x="6586288" y="91651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Sign1</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Sign3</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Sign7</a:t>
            </a:r>
            <a:endParaRPr sz="2400">
              <a:latin typeface="Proxima Nova"/>
              <a:ea typeface="Proxima Nova"/>
              <a:cs typeface="Proxima Nova"/>
              <a:sym typeface="Proxima Nova"/>
            </a:endParaRPr>
          </a:p>
        </p:txBody>
      </p:sp>
      <p:sp>
        <p:nvSpPr>
          <p:cNvPr id="966" name="Google Shape;966;p73"/>
          <p:cNvSpPr/>
          <p:nvPr/>
        </p:nvSpPr>
        <p:spPr>
          <a:xfrm>
            <a:off x="3955175" y="91651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Sign1</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Sign2</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Sign3</a:t>
            </a:r>
            <a:endParaRPr sz="2400">
              <a:latin typeface="Proxima Nova"/>
              <a:ea typeface="Proxima Nova"/>
              <a:cs typeface="Proxima Nova"/>
              <a:sym typeface="Proxima Nova"/>
            </a:endParaRPr>
          </a:p>
        </p:txBody>
      </p:sp>
      <p:sp>
        <p:nvSpPr>
          <p:cNvPr id="967" name="Google Shape;967;p73"/>
          <p:cNvSpPr/>
          <p:nvPr/>
        </p:nvSpPr>
        <p:spPr>
          <a:xfrm>
            <a:off x="9280350" y="91651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Sign6</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Sign4</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Sign2</a:t>
            </a:r>
            <a:endParaRPr sz="2400">
              <a:latin typeface="Proxima Nova"/>
              <a:ea typeface="Proxima Nova"/>
              <a:cs typeface="Proxima Nova"/>
              <a:sym typeface="Proxima Nova"/>
            </a:endParaRPr>
          </a:p>
        </p:txBody>
      </p:sp>
      <p:sp>
        <p:nvSpPr>
          <p:cNvPr id="968" name="Google Shape;968;p73"/>
          <p:cNvSpPr/>
          <p:nvPr/>
        </p:nvSpPr>
        <p:spPr>
          <a:xfrm>
            <a:off x="14763584" y="10508817"/>
            <a:ext cx="1626000" cy="1574400"/>
          </a:xfrm>
          <a:prstGeom prst="rect">
            <a:avLst/>
          </a:prstGeom>
          <a:no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9" name="Google Shape;969;p73"/>
          <p:cNvSpPr txBox="1"/>
          <p:nvPr/>
        </p:nvSpPr>
        <p:spPr>
          <a:xfrm>
            <a:off x="14763586" y="105876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a:t>
            </a:r>
            <a:endParaRPr sz="3200">
              <a:latin typeface="Proxima Nova"/>
              <a:ea typeface="Proxima Nova"/>
              <a:cs typeface="Proxima Nova"/>
              <a:sym typeface="Proxima Nova"/>
            </a:endParaRPr>
          </a:p>
        </p:txBody>
      </p:sp>
      <p:cxnSp>
        <p:nvCxnSpPr>
          <p:cNvPr id="970" name="Google Shape;970;p73"/>
          <p:cNvCxnSpPr/>
          <p:nvPr/>
        </p:nvCxnSpPr>
        <p:spPr>
          <a:xfrm>
            <a:off x="14377258" y="10060367"/>
            <a:ext cx="2340900" cy="2341500"/>
          </a:xfrm>
          <a:prstGeom prst="straightConnector1">
            <a:avLst/>
          </a:prstGeom>
          <a:noFill/>
          <a:ln w="38100" cap="flat" cmpd="sng">
            <a:solidFill>
              <a:srgbClr val="FF0000"/>
            </a:solidFill>
            <a:prstDash val="solid"/>
            <a:round/>
            <a:headEnd type="none" w="med" len="med"/>
            <a:tailEnd type="none" w="med" len="med"/>
          </a:ln>
        </p:spPr>
      </p:cxnSp>
      <p:cxnSp>
        <p:nvCxnSpPr>
          <p:cNvPr id="971" name="Google Shape;971;p73"/>
          <p:cNvCxnSpPr/>
          <p:nvPr/>
        </p:nvCxnSpPr>
        <p:spPr>
          <a:xfrm rot="10800000" flipH="1">
            <a:off x="14457704" y="10060467"/>
            <a:ext cx="2340900" cy="2341500"/>
          </a:xfrm>
          <a:prstGeom prst="straightConnector1">
            <a:avLst/>
          </a:prstGeom>
          <a:noFill/>
          <a:ln w="38100" cap="flat" cmpd="sng">
            <a:solidFill>
              <a:srgbClr val="FF0000"/>
            </a:solidFill>
            <a:prstDash val="solid"/>
            <a:round/>
            <a:headEnd type="none" w="med" len="med"/>
            <a:tailEnd type="none" w="med" len="med"/>
          </a:ln>
        </p:spPr>
      </p:cxnSp>
      <p:sp>
        <p:nvSpPr>
          <p:cNvPr id="973" name="Google Shape;973;p73"/>
          <p:cNvSpPr txBox="1"/>
          <p:nvPr/>
        </p:nvSpPr>
        <p:spPr>
          <a:xfrm>
            <a:off x="2909567" y="876271"/>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DUMMY BLOCK SIGNATURES</a:t>
            </a:r>
            <a:endParaRPr sz="4500" b="1" dirty="0">
              <a:solidFill>
                <a:schemeClr val="accent2"/>
              </a:solidFill>
              <a:latin typeface="Proxima Nova"/>
              <a:ea typeface="Proxima Nova"/>
              <a:cs typeface="Proxima Nova"/>
              <a:sym typeface="Proxima Nova"/>
            </a:endParaRPr>
          </a:p>
        </p:txBody>
      </p:sp>
      <p:sp>
        <p:nvSpPr>
          <p:cNvPr id="974" name="Google Shape;974;p73"/>
          <p:cNvSpPr txBox="1"/>
          <p:nvPr/>
        </p:nvSpPr>
        <p:spPr>
          <a:xfrm>
            <a:off x="2924725" y="-9560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BLOCK VALIDATION</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body" idx="4294967295"/>
          </p:nvPr>
        </p:nvSpPr>
        <p:spPr>
          <a:xfrm>
            <a:off x="0" y="3267075"/>
            <a:ext cx="19907250" cy="894397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rgbClr val="000000"/>
              </a:buClr>
              <a:buSzPts val="1100"/>
              <a:buFont typeface="Arial"/>
              <a:buNone/>
            </a:pPr>
            <a:r>
              <a:rPr lang="en-US" sz="5100" dirty="0">
                <a:solidFill>
                  <a:schemeClr val="dk2"/>
                </a:solidFill>
                <a:latin typeface="Proxima Nova"/>
                <a:ea typeface="Proxima Nova"/>
                <a:cs typeface="Proxima Nova"/>
                <a:sym typeface="Proxima Nova"/>
              </a:rPr>
              <a:t>Pool pays out </a:t>
            </a:r>
            <a:r>
              <a:rPr lang="en-US" sz="5100" b="1" dirty="0">
                <a:solidFill>
                  <a:schemeClr val="dk2"/>
                </a:solidFill>
                <a:latin typeface="Proxima Nova"/>
                <a:ea typeface="Proxima Nova"/>
                <a:cs typeface="Proxima Nova"/>
                <a:sym typeface="Proxima Nova"/>
              </a:rPr>
              <a:t>when blocks are found,</a:t>
            </a:r>
            <a:r>
              <a:rPr lang="en-US" sz="5100" dirty="0">
                <a:solidFill>
                  <a:schemeClr val="dk2"/>
                </a:solidFill>
                <a:latin typeface="Proxima Nova"/>
                <a:ea typeface="Proxima Nova"/>
                <a:cs typeface="Proxima Nova"/>
                <a:sym typeface="Proxima Nova"/>
              </a:rPr>
              <a:t> proportional to the work individuals have submitted for this block </a:t>
            </a:r>
            <a:endParaRPr sz="5100" dirty="0">
              <a:solidFill>
                <a:schemeClr val="dk2"/>
              </a:solidFill>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endParaRPr sz="5100" dirty="0">
              <a:solidFill>
                <a:schemeClr val="dk2"/>
              </a:solidFill>
              <a:latin typeface="Proxima Nova"/>
              <a:ea typeface="Proxima Nova"/>
              <a:cs typeface="Proxima Nova"/>
              <a:sym typeface="Proxima Nova"/>
            </a:endParaRPr>
          </a:p>
          <a:p>
            <a:pPr marL="1219200" lvl="0" indent="-933450" algn="l" rtl="0">
              <a:spcBef>
                <a:spcPts val="0"/>
              </a:spcBef>
              <a:spcAft>
                <a:spcPts val="0"/>
              </a:spcAft>
              <a:buClr>
                <a:schemeClr val="dk2"/>
              </a:buClr>
              <a:buSzPts val="5100"/>
              <a:buChar char="●"/>
            </a:pPr>
            <a:r>
              <a:rPr lang="en-US" sz="5100" dirty="0">
                <a:solidFill>
                  <a:schemeClr val="dk2"/>
                </a:solidFill>
                <a:latin typeface="Proxima Nova"/>
                <a:ea typeface="Proxima Nova"/>
                <a:cs typeface="Proxima Nova"/>
                <a:sym typeface="Proxima Nova"/>
              </a:rPr>
              <a:t>More beneficial for the </a:t>
            </a:r>
            <a:r>
              <a:rPr lang="en-US" sz="5100" b="1" dirty="0">
                <a:solidFill>
                  <a:schemeClr val="dk2"/>
                </a:solidFill>
                <a:latin typeface="Proxima Nova"/>
                <a:ea typeface="Proxima Nova"/>
                <a:cs typeface="Proxima Nova"/>
                <a:sym typeface="Proxima Nova"/>
              </a:rPr>
              <a:t>pool</a:t>
            </a:r>
            <a:endParaRPr sz="5100" b="1" dirty="0">
              <a:solidFill>
                <a:schemeClr val="dk2"/>
              </a:solidFill>
              <a:latin typeface="Proxima Nova"/>
              <a:ea typeface="Proxima Nova"/>
              <a:cs typeface="Proxima Nova"/>
              <a:sym typeface="Proxima Nova"/>
            </a:endParaRPr>
          </a:p>
          <a:p>
            <a:pPr marL="1219200" lvl="0" indent="-933450" algn="l" rtl="0">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Individual miners still bear some risk in variance proportional to size of the pool </a:t>
            </a:r>
            <a:endParaRPr sz="5100" dirty="0">
              <a:solidFill>
                <a:schemeClr val="dk2"/>
              </a:solidFill>
              <a:latin typeface="Proxima Nova"/>
              <a:ea typeface="Proxima Nova"/>
              <a:cs typeface="Proxima Nova"/>
              <a:sym typeface="Proxima Nova"/>
            </a:endParaRPr>
          </a:p>
          <a:p>
            <a:pPr marL="2438400" lvl="1" indent="-933450" algn="l" rtl="0">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Not a problem if pool is sufficiently large</a:t>
            </a:r>
            <a:endParaRPr sz="5100" dirty="0">
              <a:solidFill>
                <a:schemeClr val="dk2"/>
              </a:solidFill>
              <a:latin typeface="Proxima Nova"/>
              <a:ea typeface="Proxima Nova"/>
              <a:cs typeface="Proxima Nova"/>
              <a:sym typeface="Proxima Nova"/>
            </a:endParaRPr>
          </a:p>
          <a:p>
            <a:pPr marL="1219200" lvl="0" indent="-933450" algn="l" rtl="0">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Lower risk for pool operators - only pay out when reward is found</a:t>
            </a:r>
            <a:endParaRPr sz="5100" dirty="0">
              <a:solidFill>
                <a:schemeClr val="dk2"/>
              </a:solidFill>
              <a:latin typeface="Proxima Nova"/>
              <a:ea typeface="Proxima Nova"/>
              <a:cs typeface="Proxima Nova"/>
              <a:sym typeface="Proxima Nova"/>
            </a:endParaRPr>
          </a:p>
          <a:p>
            <a:pPr marL="2438400" lvl="1" indent="-933450" algn="l" rtl="0">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Individuals thus incentivized to submit valid blocks</a:t>
            </a:r>
            <a:endParaRPr sz="5100" b="1" dirty="0">
              <a:latin typeface="Proxima Nova"/>
              <a:ea typeface="Proxima Nova"/>
              <a:cs typeface="Proxima Nova"/>
              <a:sym typeface="Proxima Nova"/>
            </a:endParaRPr>
          </a:p>
        </p:txBody>
      </p:sp>
      <p:sp>
        <p:nvSpPr>
          <p:cNvPr id="185" name="Google Shape;185;p2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87" name="Google Shape;187;p29"/>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PROPORTIONAL</a:t>
            </a:r>
            <a:endParaRPr sz="4500" b="1" dirty="0">
              <a:solidFill>
                <a:schemeClr val="accent2"/>
              </a:solidFill>
              <a:latin typeface="Proxima Nova"/>
              <a:ea typeface="Proxima Nova"/>
              <a:cs typeface="Proxima Nova"/>
              <a:sym typeface="Proxima Nova"/>
            </a:endParaRPr>
          </a:p>
        </p:txBody>
      </p:sp>
      <p:sp>
        <p:nvSpPr>
          <p:cNvPr id="2" name="Google Shape;206;p31">
            <a:extLst>
              <a:ext uri="{FF2B5EF4-FFF2-40B4-BE49-F238E27FC236}">
                <a16:creationId xmlns:a16="http://schemas.microsoft.com/office/drawing/2014/main" id="{F0CCF1DD-7DFB-5BDD-1A30-DA54A432EE2E}"/>
              </a:ext>
            </a:extLst>
          </p:cNvPr>
          <p:cNvSpPr txBox="1"/>
          <p:nvPr/>
        </p:nvSpPr>
        <p:spPr>
          <a:xfrm>
            <a:off x="2914116" y="480069"/>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 SCHEMES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79"/>
        <p:cNvGrpSpPr/>
        <p:nvPr/>
      </p:nvGrpSpPr>
      <p:grpSpPr>
        <a:xfrm>
          <a:off x="0" y="0"/>
          <a:ext cx="0" cy="0"/>
          <a:chOff x="0" y="0"/>
          <a:chExt cx="0" cy="0"/>
        </a:xfrm>
      </p:grpSpPr>
      <p:sp>
        <p:nvSpPr>
          <p:cNvPr id="980" name="Google Shape;980;p74"/>
          <p:cNvSpPr txBox="1">
            <a:spLocks noGrp="1"/>
          </p:cNvSpPr>
          <p:nvPr>
            <p:ph type="body" idx="4294967295"/>
          </p:nvPr>
        </p:nvSpPr>
        <p:spPr>
          <a:xfrm>
            <a:off x="60523" y="2610459"/>
            <a:ext cx="22474238" cy="5527675"/>
          </a:xfrm>
          <a:prstGeom prst="rect">
            <a:avLst/>
          </a:prstGeom>
          <a:noFill/>
          <a:ln>
            <a:noFill/>
          </a:ln>
        </p:spPr>
        <p:txBody>
          <a:bodyPr spcFirstLastPara="1" wrap="square" lIns="243750" tIns="243750" rIns="243750" bIns="243750" anchor="t" anchorCtr="0">
            <a:noAutofit/>
          </a:bodyPr>
          <a:lstStyle/>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Doesn’t provide a mechanism to evaluate whether the </a:t>
            </a:r>
            <a:r>
              <a:rPr lang="en-US" sz="4800" b="1" dirty="0">
                <a:solidFill>
                  <a:schemeClr val="dk2"/>
                </a:solidFill>
                <a:latin typeface="Proxima Nova"/>
                <a:ea typeface="Proxima Nova"/>
                <a:cs typeface="Proxima Nova"/>
                <a:sym typeface="Proxima Nova"/>
              </a:rPr>
              <a:t>number of proofs</a:t>
            </a:r>
            <a:r>
              <a:rPr lang="en-US" sz="4800" dirty="0">
                <a:solidFill>
                  <a:schemeClr val="dk2"/>
                </a:solidFill>
                <a:latin typeface="Proxima Nova"/>
                <a:ea typeface="Proxima Nova"/>
                <a:cs typeface="Proxima Nova"/>
                <a:sym typeface="Proxima Nova"/>
              </a:rPr>
              <a:t> is adequate </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Does not discuss how to prevent </a:t>
            </a:r>
            <a:r>
              <a:rPr lang="en-US" sz="4800" b="1" dirty="0">
                <a:solidFill>
                  <a:schemeClr val="dk2"/>
                </a:solidFill>
                <a:latin typeface="Proxima Nova"/>
                <a:ea typeface="Proxima Nova"/>
                <a:cs typeface="Proxima Nova"/>
                <a:sym typeface="Proxima Nova"/>
              </a:rPr>
              <a:t>Sybil attacks</a:t>
            </a:r>
            <a:r>
              <a:rPr lang="en-US" sz="4800" dirty="0">
                <a:solidFill>
                  <a:schemeClr val="dk2"/>
                </a:solidFill>
                <a:latin typeface="Proxima Nova"/>
                <a:ea typeface="Proxima Nova"/>
                <a:cs typeface="Proxima Nova"/>
                <a:sym typeface="Proxima Nova"/>
              </a:rPr>
              <a:t> on signatures</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Selfish miner generates many signatures on the dummy block</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This defense requires </a:t>
            </a:r>
            <a:r>
              <a:rPr lang="en-US" sz="4800" b="1" dirty="0">
                <a:solidFill>
                  <a:schemeClr val="dk2"/>
                </a:solidFill>
                <a:latin typeface="Proxima Nova"/>
                <a:ea typeface="Proxima Nova"/>
                <a:cs typeface="Proxima Nova"/>
                <a:sym typeface="Proxima Nova"/>
              </a:rPr>
              <a:t>fundamental changes</a:t>
            </a:r>
            <a:r>
              <a:rPr lang="en-US" sz="4800" dirty="0">
                <a:solidFill>
                  <a:schemeClr val="dk2"/>
                </a:solidFill>
                <a:latin typeface="Proxima Nova"/>
                <a:ea typeface="Proxima Nova"/>
                <a:cs typeface="Proxima Nova"/>
                <a:sym typeface="Proxima Nova"/>
              </a:rPr>
              <a:t> to the block validity rules</a:t>
            </a:r>
            <a:endParaRPr sz="4800" dirty="0">
              <a:solidFill>
                <a:schemeClr val="dk2"/>
              </a:solidFill>
              <a:latin typeface="Proxima Nova"/>
              <a:ea typeface="Proxima Nova"/>
              <a:cs typeface="Proxima Nova"/>
              <a:sym typeface="Proxima Nova"/>
            </a:endParaRPr>
          </a:p>
        </p:txBody>
      </p:sp>
      <p:sp>
        <p:nvSpPr>
          <p:cNvPr id="981" name="Google Shape;981;p74"/>
          <p:cNvSpPr/>
          <p:nvPr/>
        </p:nvSpPr>
        <p:spPr>
          <a:xfrm>
            <a:off x="3955184" y="75872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82" name="Google Shape;982;p74"/>
          <p:cNvCxnSpPr/>
          <p:nvPr/>
        </p:nvCxnSpPr>
        <p:spPr>
          <a:xfrm rot="10800000">
            <a:off x="5580653" y="83745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983" name="Google Shape;983;p74"/>
          <p:cNvSpPr/>
          <p:nvPr/>
        </p:nvSpPr>
        <p:spPr>
          <a:xfrm>
            <a:off x="6628253" y="75872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84" name="Google Shape;984;p74"/>
          <p:cNvCxnSpPr/>
          <p:nvPr/>
        </p:nvCxnSpPr>
        <p:spPr>
          <a:xfrm rot="10800000">
            <a:off x="8253723" y="83745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74"/>
          <p:cNvSpPr/>
          <p:nvPr/>
        </p:nvSpPr>
        <p:spPr>
          <a:xfrm>
            <a:off x="9301323" y="75872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86" name="Google Shape;986;p74"/>
          <p:cNvCxnSpPr>
            <a:stCxn id="987" idx="1"/>
          </p:cNvCxnSpPr>
          <p:nvPr/>
        </p:nvCxnSpPr>
        <p:spPr>
          <a:xfrm rot="10800000">
            <a:off x="10993809" y="9240767"/>
            <a:ext cx="1047600" cy="1140900"/>
          </a:xfrm>
          <a:prstGeom prst="straightConnector1">
            <a:avLst/>
          </a:prstGeom>
          <a:noFill/>
          <a:ln w="38100" cap="flat" cmpd="sng">
            <a:solidFill>
              <a:srgbClr val="000000"/>
            </a:solidFill>
            <a:prstDash val="solid"/>
            <a:round/>
            <a:headEnd type="none" w="med" len="med"/>
            <a:tailEnd type="triangle" w="med" len="med"/>
          </a:ln>
        </p:spPr>
      </p:cxnSp>
      <p:sp>
        <p:nvSpPr>
          <p:cNvPr id="987" name="Google Shape;987;p74"/>
          <p:cNvSpPr/>
          <p:nvPr/>
        </p:nvSpPr>
        <p:spPr>
          <a:xfrm>
            <a:off x="12041409" y="9594467"/>
            <a:ext cx="1626000" cy="1574400"/>
          </a:xfrm>
          <a:prstGeom prst="rect">
            <a:avLst/>
          </a:prstGeom>
          <a:noFill/>
          <a:ln w="38100"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88" name="Google Shape;988;p74"/>
          <p:cNvCxnSpPr/>
          <p:nvPr/>
        </p:nvCxnSpPr>
        <p:spPr>
          <a:xfrm rot="10800000">
            <a:off x="10993809" y="8374567"/>
            <a:ext cx="1047600" cy="0"/>
          </a:xfrm>
          <a:prstGeom prst="straightConnector1">
            <a:avLst/>
          </a:prstGeom>
          <a:noFill/>
          <a:ln w="9525" cap="flat" cmpd="sng">
            <a:solidFill>
              <a:srgbClr val="000000"/>
            </a:solidFill>
            <a:prstDash val="solid"/>
            <a:round/>
            <a:headEnd type="none" w="med" len="med"/>
            <a:tailEnd type="triangle" w="med" len="med"/>
          </a:ln>
        </p:spPr>
      </p:cxnSp>
      <p:cxnSp>
        <p:nvCxnSpPr>
          <p:cNvPr id="989" name="Google Shape;989;p74"/>
          <p:cNvCxnSpPr/>
          <p:nvPr/>
        </p:nvCxnSpPr>
        <p:spPr>
          <a:xfrm rot="10800000">
            <a:off x="13682775" y="10381633"/>
            <a:ext cx="1047600" cy="0"/>
          </a:xfrm>
          <a:prstGeom prst="straightConnector1">
            <a:avLst/>
          </a:prstGeom>
          <a:noFill/>
          <a:ln w="38100" cap="flat" cmpd="sng">
            <a:solidFill>
              <a:srgbClr val="000000"/>
            </a:solidFill>
            <a:prstDash val="solid"/>
            <a:round/>
            <a:headEnd type="none" w="med" len="med"/>
            <a:tailEnd type="triangle" w="med" len="med"/>
          </a:ln>
        </p:spPr>
      </p:cxnSp>
      <p:cxnSp>
        <p:nvCxnSpPr>
          <p:cNvPr id="990" name="Google Shape;990;p74"/>
          <p:cNvCxnSpPr/>
          <p:nvPr/>
        </p:nvCxnSpPr>
        <p:spPr>
          <a:xfrm rot="10800000">
            <a:off x="16371742" y="10381633"/>
            <a:ext cx="1047600" cy="0"/>
          </a:xfrm>
          <a:prstGeom prst="straightConnector1">
            <a:avLst/>
          </a:prstGeom>
          <a:noFill/>
          <a:ln w="38100" cap="flat" cmpd="sng">
            <a:solidFill>
              <a:srgbClr val="000000"/>
            </a:solidFill>
            <a:prstDash val="solid"/>
            <a:round/>
            <a:headEnd type="none" w="med" len="med"/>
            <a:tailEnd type="triangle" w="med" len="med"/>
          </a:ln>
        </p:spPr>
      </p:cxnSp>
      <p:sp>
        <p:nvSpPr>
          <p:cNvPr id="991" name="Google Shape;991;p74"/>
          <p:cNvSpPr/>
          <p:nvPr/>
        </p:nvSpPr>
        <p:spPr>
          <a:xfrm>
            <a:off x="17419343" y="10381667"/>
            <a:ext cx="1626000" cy="787200"/>
          </a:xfrm>
          <a:prstGeom prst="rect">
            <a:avLst/>
          </a:prstGeom>
          <a:solidFill>
            <a:srgbClr val="CCCCCC"/>
          </a:solid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2" name="Google Shape;992;p74"/>
          <p:cNvSpPr/>
          <p:nvPr/>
        </p:nvSpPr>
        <p:spPr>
          <a:xfrm>
            <a:off x="11974427" y="75872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993" name="Google Shape;993;p74"/>
          <p:cNvSpPr/>
          <p:nvPr/>
        </p:nvSpPr>
        <p:spPr>
          <a:xfrm>
            <a:off x="6586288" y="82507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Sign1</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Sign3</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Sign7</a:t>
            </a:r>
            <a:endParaRPr sz="2400">
              <a:latin typeface="Proxima Nova"/>
              <a:ea typeface="Proxima Nova"/>
              <a:cs typeface="Proxima Nova"/>
              <a:sym typeface="Proxima Nova"/>
            </a:endParaRPr>
          </a:p>
        </p:txBody>
      </p:sp>
      <p:sp>
        <p:nvSpPr>
          <p:cNvPr id="994" name="Google Shape;994;p74"/>
          <p:cNvSpPr/>
          <p:nvPr/>
        </p:nvSpPr>
        <p:spPr>
          <a:xfrm>
            <a:off x="3955175" y="82507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Sign1</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Sign2</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Sign3</a:t>
            </a:r>
            <a:endParaRPr sz="2400">
              <a:latin typeface="Proxima Nova"/>
              <a:ea typeface="Proxima Nova"/>
              <a:cs typeface="Proxima Nova"/>
              <a:sym typeface="Proxima Nova"/>
            </a:endParaRPr>
          </a:p>
        </p:txBody>
      </p:sp>
      <p:sp>
        <p:nvSpPr>
          <p:cNvPr id="995" name="Google Shape;995;p74"/>
          <p:cNvSpPr/>
          <p:nvPr/>
        </p:nvSpPr>
        <p:spPr>
          <a:xfrm>
            <a:off x="9280350" y="8250725"/>
            <a:ext cx="1404600" cy="11409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Sign6</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Sign4</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Sign2</a:t>
            </a:r>
            <a:endParaRPr sz="2400">
              <a:latin typeface="Proxima Nova"/>
              <a:ea typeface="Proxima Nova"/>
              <a:cs typeface="Proxima Nova"/>
              <a:sym typeface="Proxima Nova"/>
            </a:endParaRPr>
          </a:p>
        </p:txBody>
      </p:sp>
      <p:sp>
        <p:nvSpPr>
          <p:cNvPr id="996" name="Google Shape;996;p74"/>
          <p:cNvSpPr/>
          <p:nvPr/>
        </p:nvSpPr>
        <p:spPr>
          <a:xfrm>
            <a:off x="14763584" y="9594417"/>
            <a:ext cx="1626000" cy="1574400"/>
          </a:xfrm>
          <a:prstGeom prst="rect">
            <a:avLst/>
          </a:prstGeom>
          <a:noFill/>
          <a:ln w="3810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7" name="Google Shape;997;p74"/>
          <p:cNvSpPr txBox="1"/>
          <p:nvPr/>
        </p:nvSpPr>
        <p:spPr>
          <a:xfrm>
            <a:off x="14763586" y="96732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a:t>
            </a:r>
            <a:endParaRPr sz="3200">
              <a:latin typeface="Proxima Nova"/>
              <a:ea typeface="Proxima Nova"/>
              <a:cs typeface="Proxima Nova"/>
              <a:sym typeface="Proxima Nova"/>
            </a:endParaRPr>
          </a:p>
        </p:txBody>
      </p:sp>
      <p:cxnSp>
        <p:nvCxnSpPr>
          <p:cNvPr id="998" name="Google Shape;998;p74"/>
          <p:cNvCxnSpPr/>
          <p:nvPr/>
        </p:nvCxnSpPr>
        <p:spPr>
          <a:xfrm>
            <a:off x="11557858" y="7164767"/>
            <a:ext cx="2340900" cy="2341500"/>
          </a:xfrm>
          <a:prstGeom prst="straightConnector1">
            <a:avLst/>
          </a:prstGeom>
          <a:noFill/>
          <a:ln w="38100" cap="flat" cmpd="sng">
            <a:solidFill>
              <a:srgbClr val="FF0000"/>
            </a:solidFill>
            <a:prstDash val="solid"/>
            <a:round/>
            <a:headEnd type="none" w="med" len="med"/>
            <a:tailEnd type="none" w="med" len="med"/>
          </a:ln>
        </p:spPr>
      </p:cxnSp>
      <p:cxnSp>
        <p:nvCxnSpPr>
          <p:cNvPr id="999" name="Google Shape;999;p74"/>
          <p:cNvCxnSpPr/>
          <p:nvPr/>
        </p:nvCxnSpPr>
        <p:spPr>
          <a:xfrm rot="10800000" flipH="1">
            <a:off x="11638304" y="7164867"/>
            <a:ext cx="2340900" cy="2341500"/>
          </a:xfrm>
          <a:prstGeom prst="straightConnector1">
            <a:avLst/>
          </a:prstGeom>
          <a:noFill/>
          <a:ln w="38100" cap="flat" cmpd="sng">
            <a:solidFill>
              <a:srgbClr val="FF0000"/>
            </a:solidFill>
            <a:prstDash val="solid"/>
            <a:round/>
            <a:headEnd type="none" w="med" len="med"/>
            <a:tailEnd type="none" w="med" len="med"/>
          </a:ln>
        </p:spPr>
      </p:cxnSp>
      <p:sp>
        <p:nvSpPr>
          <p:cNvPr id="1000" name="Google Shape;1000;p74"/>
          <p:cNvSpPr/>
          <p:nvPr/>
        </p:nvSpPr>
        <p:spPr>
          <a:xfrm>
            <a:off x="12083025" y="10904350"/>
            <a:ext cx="2035500" cy="1720800"/>
          </a:xfrm>
          <a:prstGeom prst="snip1Rect">
            <a:avLst>
              <a:gd name="adj" fmla="val 16667"/>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Proxima Nova"/>
                <a:ea typeface="Proxima Nova"/>
                <a:cs typeface="Proxima Nova"/>
                <a:sym typeface="Proxima Nova"/>
              </a:rPr>
              <a:t>FakeSign5</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FakeSign9</a:t>
            </a:r>
            <a:endParaRPr sz="2400">
              <a:latin typeface="Proxima Nova"/>
              <a:ea typeface="Proxima Nova"/>
              <a:cs typeface="Proxima Nova"/>
              <a:sym typeface="Proxima Nova"/>
            </a:endParaRPr>
          </a:p>
          <a:p>
            <a:pPr marL="0" lvl="0" indent="0" algn="l" rtl="0">
              <a:spcBef>
                <a:spcPts val="0"/>
              </a:spcBef>
              <a:spcAft>
                <a:spcPts val="0"/>
              </a:spcAft>
              <a:buNone/>
            </a:pPr>
            <a:r>
              <a:rPr lang="en-US" sz="2400">
                <a:latin typeface="Proxima Nova"/>
                <a:ea typeface="Proxima Nova"/>
                <a:cs typeface="Proxima Nova"/>
                <a:sym typeface="Proxima Nova"/>
              </a:rPr>
              <a:t>FakeSign8</a:t>
            </a:r>
            <a:endParaRPr sz="2400">
              <a:latin typeface="Proxima Nova"/>
              <a:ea typeface="Proxima Nova"/>
              <a:cs typeface="Proxima Nova"/>
              <a:sym typeface="Proxima Nova"/>
            </a:endParaRPr>
          </a:p>
        </p:txBody>
      </p:sp>
      <p:sp>
        <p:nvSpPr>
          <p:cNvPr id="1002" name="Google Shape;1002;p74"/>
          <p:cNvSpPr txBox="1"/>
          <p:nvPr/>
        </p:nvSpPr>
        <p:spPr>
          <a:xfrm>
            <a:off x="2216458" y="14402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THE PROBLEM WITH DUMMY BLOCKS</a:t>
            </a:r>
            <a:endParaRPr sz="4500" b="1" dirty="0">
              <a:solidFill>
                <a:schemeClr val="accent2"/>
              </a:solidFill>
              <a:latin typeface="Proxima Nova"/>
              <a:ea typeface="Proxima Nova"/>
              <a:cs typeface="Proxima Nova"/>
              <a:sym typeface="Proxima Nova"/>
            </a:endParaRPr>
          </a:p>
        </p:txBody>
      </p:sp>
      <p:sp>
        <p:nvSpPr>
          <p:cNvPr id="1003" name="Google Shape;1003;p74"/>
          <p:cNvSpPr txBox="1"/>
          <p:nvPr/>
        </p:nvSpPr>
        <p:spPr>
          <a:xfrm>
            <a:off x="2242127" y="20091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PROBLEM STATEMENT</a:t>
            </a:r>
            <a:endParaRPr sz="7200" b="1" dirty="0">
              <a:solidFill>
                <a:schemeClr val="bg1"/>
              </a:solidFill>
              <a:latin typeface="Montserrat"/>
              <a:ea typeface="Montserrat"/>
              <a:cs typeface="Montserrat"/>
              <a:sym typeface="Montserrat"/>
            </a:endParaRPr>
          </a:p>
        </p:txBody>
      </p:sp>
      <p:sp>
        <p:nvSpPr>
          <p:cNvPr id="1004" name="Google Shape;1004;p74"/>
          <p:cNvSpPr txBox="1"/>
          <p:nvPr/>
        </p:nvSpPr>
        <p:spPr>
          <a:xfrm>
            <a:off x="12107793" y="96732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09"/>
        <p:cNvGrpSpPr/>
        <p:nvPr/>
      </p:nvGrpSpPr>
      <p:grpSpPr>
        <a:xfrm>
          <a:off x="0" y="0"/>
          <a:ext cx="0" cy="0"/>
          <a:chOff x="0" y="0"/>
          <a:chExt cx="0" cy="0"/>
        </a:xfrm>
      </p:grpSpPr>
      <p:sp>
        <p:nvSpPr>
          <p:cNvPr id="1010" name="Google Shape;1010;p75"/>
          <p:cNvSpPr txBox="1">
            <a:spLocks noGrp="1"/>
          </p:cNvSpPr>
          <p:nvPr>
            <p:ph type="body" idx="4294967295"/>
          </p:nvPr>
        </p:nvSpPr>
        <p:spPr>
          <a:xfrm>
            <a:off x="1354137" y="3681820"/>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How do we prevent selfish mining?</a:t>
            </a: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Hint: Use block rewards</a:t>
            </a:r>
            <a:endParaRPr sz="4800" dirty="0">
              <a:solidFill>
                <a:schemeClr val="dk2"/>
              </a:solidFill>
              <a:latin typeface="Proxima Nova"/>
              <a:ea typeface="Proxima Nova"/>
              <a:cs typeface="Proxima Nova"/>
              <a:sym typeface="Proxima Nova"/>
            </a:endParaRPr>
          </a:p>
        </p:txBody>
      </p:sp>
      <p:sp>
        <p:nvSpPr>
          <p:cNvPr id="1012" name="Google Shape;1012;p75"/>
          <p:cNvSpPr txBox="1"/>
          <p:nvPr/>
        </p:nvSpPr>
        <p:spPr>
          <a:xfrm>
            <a:off x="1898813" y="211978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 name="Google Shape;1003;p74">
            <a:extLst>
              <a:ext uri="{FF2B5EF4-FFF2-40B4-BE49-F238E27FC236}">
                <a16:creationId xmlns:a16="http://schemas.microsoft.com/office/drawing/2014/main" id="{DD876638-2F20-42CD-9881-43A4B3D5A372}"/>
              </a:ext>
            </a:extLst>
          </p:cNvPr>
          <p:cNvSpPr txBox="1"/>
          <p:nvPr/>
        </p:nvSpPr>
        <p:spPr>
          <a:xfrm>
            <a:off x="2456524" y="55775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PROBLEM STATEMENT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18"/>
        <p:cNvGrpSpPr/>
        <p:nvPr/>
      </p:nvGrpSpPr>
      <p:grpSpPr>
        <a:xfrm>
          <a:off x="0" y="0"/>
          <a:ext cx="0" cy="0"/>
          <a:chOff x="0" y="0"/>
          <a:chExt cx="0" cy="0"/>
        </a:xfrm>
      </p:grpSpPr>
      <p:sp>
        <p:nvSpPr>
          <p:cNvPr id="1019" name="Google Shape;1019;p76"/>
          <p:cNvSpPr txBox="1">
            <a:spLocks noGrp="1"/>
          </p:cNvSpPr>
          <p:nvPr>
            <p:ph type="body" idx="4294967295"/>
          </p:nvPr>
        </p:nvSpPr>
        <p:spPr>
          <a:xfrm>
            <a:off x="1522413" y="2047875"/>
            <a:ext cx="22855237" cy="4459288"/>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Proposed by Lear </a:t>
            </a:r>
            <a:r>
              <a:rPr lang="en-US" sz="4800" i="1" dirty="0" err="1">
                <a:solidFill>
                  <a:schemeClr val="dk2"/>
                </a:solidFill>
                <a:latin typeface="Proxima Nova"/>
                <a:ea typeface="Proxima Nova"/>
                <a:cs typeface="Proxima Nova"/>
                <a:sym typeface="Proxima Nova"/>
              </a:rPr>
              <a:t>Bahack</a:t>
            </a:r>
            <a:r>
              <a:rPr lang="en-US" sz="4800" i="1" dirty="0">
                <a:solidFill>
                  <a:schemeClr val="dk2"/>
                </a:solidFill>
                <a:latin typeface="Proxima Nova"/>
                <a:ea typeface="Proxima Nova"/>
                <a:cs typeface="Proxima Nova"/>
                <a:sym typeface="Proxima Nova"/>
              </a:rPr>
              <a:t> (2013)</a:t>
            </a:r>
            <a:endParaRPr sz="4800" b="1"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Competing blocks receive no block reward</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The first miner who incorporates proof of the block fork in the blockchain gets half of the forfeited rewards</a:t>
            </a:r>
            <a:endParaRPr sz="4800" dirty="0">
              <a:solidFill>
                <a:schemeClr val="dk2"/>
              </a:solidFill>
              <a:latin typeface="Proxima Nova"/>
              <a:ea typeface="Proxima Nova"/>
              <a:cs typeface="Proxima Nova"/>
              <a:sym typeface="Proxima Nova"/>
            </a:endParaRPr>
          </a:p>
        </p:txBody>
      </p:sp>
      <p:sp>
        <p:nvSpPr>
          <p:cNvPr id="1020" name="Google Shape;1020;p76"/>
          <p:cNvSpPr/>
          <p:nvPr/>
        </p:nvSpPr>
        <p:spPr>
          <a:xfrm>
            <a:off x="4259984" y="7434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21" name="Google Shape;1021;p76"/>
          <p:cNvCxnSpPr/>
          <p:nvPr/>
        </p:nvCxnSpPr>
        <p:spPr>
          <a:xfrm rot="10800000">
            <a:off x="5885453" y="8222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22" name="Google Shape;1022;p76"/>
          <p:cNvSpPr/>
          <p:nvPr/>
        </p:nvSpPr>
        <p:spPr>
          <a:xfrm>
            <a:off x="6933053" y="7434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23" name="Google Shape;1023;p76"/>
          <p:cNvCxnSpPr/>
          <p:nvPr/>
        </p:nvCxnSpPr>
        <p:spPr>
          <a:xfrm rot="10800000">
            <a:off x="8558523" y="8222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24" name="Google Shape;1024;p76"/>
          <p:cNvSpPr/>
          <p:nvPr/>
        </p:nvSpPr>
        <p:spPr>
          <a:xfrm>
            <a:off x="9606123" y="7434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25" name="Google Shape;1025;p76"/>
          <p:cNvCxnSpPr>
            <a:stCxn id="1026" idx="1"/>
          </p:cNvCxnSpPr>
          <p:nvPr/>
        </p:nvCxnSpPr>
        <p:spPr>
          <a:xfrm rot="10800000">
            <a:off x="11298609" y="9088367"/>
            <a:ext cx="1047600" cy="1140900"/>
          </a:xfrm>
          <a:prstGeom prst="straightConnector1">
            <a:avLst/>
          </a:prstGeom>
          <a:noFill/>
          <a:ln w="9525" cap="flat" cmpd="sng">
            <a:solidFill>
              <a:srgbClr val="000000"/>
            </a:solidFill>
            <a:prstDash val="solid"/>
            <a:round/>
            <a:headEnd type="none" w="med" len="med"/>
            <a:tailEnd type="triangle" w="med" len="med"/>
          </a:ln>
        </p:spPr>
      </p:cxnSp>
      <p:sp>
        <p:nvSpPr>
          <p:cNvPr id="1026" name="Google Shape;1026;p76"/>
          <p:cNvSpPr/>
          <p:nvPr/>
        </p:nvSpPr>
        <p:spPr>
          <a:xfrm>
            <a:off x="12346209" y="944206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27" name="Google Shape;1027;p76"/>
          <p:cNvCxnSpPr/>
          <p:nvPr/>
        </p:nvCxnSpPr>
        <p:spPr>
          <a:xfrm rot="10800000">
            <a:off x="11298609" y="8222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28" name="Google Shape;1028;p76"/>
          <p:cNvSpPr txBox="1"/>
          <p:nvPr/>
        </p:nvSpPr>
        <p:spPr>
          <a:xfrm>
            <a:off x="12346211" y="95208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029" name="Google Shape;1029;p76"/>
          <p:cNvSpPr/>
          <p:nvPr/>
        </p:nvSpPr>
        <p:spPr>
          <a:xfrm>
            <a:off x="12279227" y="7434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1030" name="Google Shape;1030;p76"/>
          <p:cNvSpPr txBox="1"/>
          <p:nvPr/>
        </p:nvSpPr>
        <p:spPr>
          <a:xfrm>
            <a:off x="12412593" y="95208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cxnSp>
        <p:nvCxnSpPr>
          <p:cNvPr id="1031" name="Google Shape;1031;p76"/>
          <p:cNvCxnSpPr/>
          <p:nvPr/>
        </p:nvCxnSpPr>
        <p:spPr>
          <a:xfrm rot="10800000">
            <a:off x="13905209" y="8222342"/>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32" name="Google Shape;1032;p76"/>
          <p:cNvSpPr/>
          <p:nvPr/>
        </p:nvSpPr>
        <p:spPr>
          <a:xfrm>
            <a:off x="14885827" y="7434975"/>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Proof</a:t>
            </a:r>
            <a:endParaRPr sz="320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of</a:t>
            </a:r>
            <a:endParaRPr sz="320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fork</a:t>
            </a:r>
            <a:endParaRPr sz="3200">
              <a:solidFill>
                <a:schemeClr val="dk2"/>
              </a:solidFill>
              <a:latin typeface="Proxima Nova"/>
              <a:ea typeface="Proxima Nova"/>
              <a:cs typeface="Proxima Nova"/>
              <a:sym typeface="Proxima Nova"/>
            </a:endParaRPr>
          </a:p>
        </p:txBody>
      </p:sp>
      <p:sp>
        <p:nvSpPr>
          <p:cNvPr id="1033" name="Google Shape;1033;p76"/>
          <p:cNvSpPr/>
          <p:nvPr/>
        </p:nvSpPr>
        <p:spPr>
          <a:xfrm>
            <a:off x="11446050" y="7647700"/>
            <a:ext cx="598200" cy="235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txBox="1"/>
          <p:nvPr/>
        </p:nvSpPr>
        <p:spPr>
          <a:xfrm>
            <a:off x="16813750" y="7819900"/>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+½ Block reward</a:t>
            </a:r>
            <a:endParaRPr sz="3000">
              <a:solidFill>
                <a:srgbClr val="FF0000"/>
              </a:solidFill>
              <a:latin typeface="Proxima Nova"/>
              <a:ea typeface="Proxima Nova"/>
              <a:cs typeface="Proxima Nova"/>
              <a:sym typeface="Proxima Nova"/>
            </a:endParaRPr>
          </a:p>
        </p:txBody>
      </p:sp>
      <p:sp>
        <p:nvSpPr>
          <p:cNvPr id="1035" name="Google Shape;1035;p76"/>
          <p:cNvSpPr txBox="1"/>
          <p:nvPr/>
        </p:nvSpPr>
        <p:spPr>
          <a:xfrm>
            <a:off x="11080575" y="6591925"/>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No Block reward</a:t>
            </a:r>
            <a:endParaRPr sz="3000">
              <a:solidFill>
                <a:srgbClr val="FF0000"/>
              </a:solidFill>
              <a:latin typeface="Proxima Nova"/>
              <a:ea typeface="Proxima Nova"/>
              <a:cs typeface="Proxima Nova"/>
              <a:sym typeface="Proxima Nova"/>
            </a:endParaRPr>
          </a:p>
        </p:txBody>
      </p:sp>
      <p:sp>
        <p:nvSpPr>
          <p:cNvPr id="1036" name="Google Shape;1036;p76"/>
          <p:cNvSpPr txBox="1"/>
          <p:nvPr/>
        </p:nvSpPr>
        <p:spPr>
          <a:xfrm>
            <a:off x="11147550" y="11068350"/>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No Block reward</a:t>
            </a:r>
            <a:endParaRPr sz="3000">
              <a:solidFill>
                <a:srgbClr val="FF0000"/>
              </a:solidFill>
              <a:latin typeface="Proxima Nova"/>
              <a:ea typeface="Proxima Nova"/>
              <a:cs typeface="Proxima Nova"/>
              <a:sym typeface="Proxima Nova"/>
            </a:endParaRPr>
          </a:p>
        </p:txBody>
      </p:sp>
      <p:cxnSp>
        <p:nvCxnSpPr>
          <p:cNvPr id="1037" name="Google Shape;1037;p76"/>
          <p:cNvCxnSpPr/>
          <p:nvPr/>
        </p:nvCxnSpPr>
        <p:spPr>
          <a:xfrm rot="10800000">
            <a:off x="13987575" y="10305433"/>
            <a:ext cx="1047600" cy="0"/>
          </a:xfrm>
          <a:prstGeom prst="straightConnector1">
            <a:avLst/>
          </a:prstGeom>
          <a:noFill/>
          <a:ln w="9525" cap="flat" cmpd="sng">
            <a:solidFill>
              <a:srgbClr val="000000"/>
            </a:solidFill>
            <a:prstDash val="solid"/>
            <a:round/>
            <a:headEnd type="none" w="med" len="med"/>
            <a:tailEnd type="triangle" w="med" len="med"/>
          </a:ln>
        </p:spPr>
      </p:cxnSp>
      <p:cxnSp>
        <p:nvCxnSpPr>
          <p:cNvPr id="1038" name="Google Shape;1038;p76"/>
          <p:cNvCxnSpPr/>
          <p:nvPr/>
        </p:nvCxnSpPr>
        <p:spPr>
          <a:xfrm rot="10800000">
            <a:off x="16676542" y="10305433"/>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39" name="Google Shape;1039;p76"/>
          <p:cNvSpPr/>
          <p:nvPr/>
        </p:nvSpPr>
        <p:spPr>
          <a:xfrm>
            <a:off x="17724143" y="10305467"/>
            <a:ext cx="1626000" cy="787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0" name="Google Shape;1040;p76"/>
          <p:cNvSpPr/>
          <p:nvPr/>
        </p:nvSpPr>
        <p:spPr>
          <a:xfrm>
            <a:off x="15068384" y="9518217"/>
            <a:ext cx="1626000" cy="1574400"/>
          </a:xfrm>
          <a:prstGeom prst="rect">
            <a:avLst/>
          </a:prstGeom>
          <a:no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1" name="Google Shape;1041;p76"/>
          <p:cNvSpPr txBox="1"/>
          <p:nvPr/>
        </p:nvSpPr>
        <p:spPr>
          <a:xfrm>
            <a:off x="15068386" y="95970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a:t>
            </a:r>
            <a:endParaRPr sz="3200">
              <a:latin typeface="Proxima Nova"/>
              <a:ea typeface="Proxima Nova"/>
              <a:cs typeface="Proxima Nova"/>
              <a:sym typeface="Proxima Nova"/>
            </a:endParaRPr>
          </a:p>
        </p:txBody>
      </p:sp>
      <p:sp>
        <p:nvSpPr>
          <p:cNvPr id="2" name="Google Shape;1070;p77">
            <a:extLst>
              <a:ext uri="{FF2B5EF4-FFF2-40B4-BE49-F238E27FC236}">
                <a16:creationId xmlns:a16="http://schemas.microsoft.com/office/drawing/2014/main" id="{1E0BD6AC-D8E2-BBB7-4841-B456E278DC24}"/>
              </a:ext>
            </a:extLst>
          </p:cNvPr>
          <p:cNvSpPr txBox="1"/>
          <p:nvPr/>
        </p:nvSpPr>
        <p:spPr>
          <a:xfrm>
            <a:off x="2847459" y="12802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FORK-PUNISHMENT RULE</a:t>
            </a:r>
            <a:endParaRPr sz="4500" b="1" dirty="0">
              <a:solidFill>
                <a:schemeClr val="accent2"/>
              </a:solidFill>
              <a:latin typeface="Proxima Nova"/>
              <a:ea typeface="Proxima Nova"/>
              <a:cs typeface="Proxima Nova"/>
              <a:sym typeface="Proxima Nova"/>
            </a:endParaRPr>
          </a:p>
        </p:txBody>
      </p:sp>
      <p:sp>
        <p:nvSpPr>
          <p:cNvPr id="3" name="Google Shape;1071;p77">
            <a:extLst>
              <a:ext uri="{FF2B5EF4-FFF2-40B4-BE49-F238E27FC236}">
                <a16:creationId xmlns:a16="http://schemas.microsoft.com/office/drawing/2014/main" id="{04ECDD43-2F61-C000-079D-EF6A7563DBDF}"/>
              </a:ext>
            </a:extLst>
          </p:cNvPr>
          <p:cNvSpPr txBox="1"/>
          <p:nvPr/>
        </p:nvSpPr>
        <p:spPr>
          <a:xfrm>
            <a:off x="2924725" y="34592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FORK-PUNISHMENT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49"/>
        <p:cNvGrpSpPr/>
        <p:nvPr/>
      </p:nvGrpSpPr>
      <p:grpSpPr>
        <a:xfrm>
          <a:off x="0" y="0"/>
          <a:ext cx="0" cy="0"/>
          <a:chOff x="0" y="0"/>
          <a:chExt cx="0" cy="0"/>
        </a:xfrm>
      </p:grpSpPr>
      <p:sp>
        <p:nvSpPr>
          <p:cNvPr id="1050" name="Google Shape;1050;p77"/>
          <p:cNvSpPr txBox="1">
            <a:spLocks noGrp="1"/>
          </p:cNvSpPr>
          <p:nvPr>
            <p:ph type="body" idx="4294967295"/>
          </p:nvPr>
        </p:nvSpPr>
        <p:spPr>
          <a:xfrm>
            <a:off x="12925425" y="1974850"/>
            <a:ext cx="11452225"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dirty="0">
                <a:solidFill>
                  <a:schemeClr val="dk2"/>
                </a:solidFill>
                <a:latin typeface="Proxima Nova"/>
                <a:ea typeface="Proxima Nova"/>
                <a:cs typeface="Proxima Nova"/>
                <a:sym typeface="Proxima Nova"/>
              </a:rPr>
              <a:t>This defense requires </a:t>
            </a:r>
            <a:r>
              <a:rPr lang="en-US" sz="4800" b="1" dirty="0">
                <a:solidFill>
                  <a:schemeClr val="dk2"/>
                </a:solidFill>
                <a:latin typeface="Proxima Nova"/>
                <a:ea typeface="Proxima Nova"/>
                <a:cs typeface="Proxima Nova"/>
                <a:sym typeface="Proxima Nova"/>
              </a:rPr>
              <a:t>fundamental changes</a:t>
            </a:r>
            <a:r>
              <a:rPr lang="en-US" sz="4800" dirty="0">
                <a:solidFill>
                  <a:schemeClr val="dk2"/>
                </a:solidFill>
                <a:latin typeface="Proxima Nova"/>
                <a:ea typeface="Proxima Nova"/>
                <a:cs typeface="Proxima Nova"/>
                <a:sym typeface="Proxima Nova"/>
              </a:rPr>
              <a:t> to the reward distribution rules</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Requires a hard fork to implement</a:t>
            </a:r>
            <a:endParaRPr sz="48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300" dirty="0">
                <a:solidFill>
                  <a:schemeClr val="dk2"/>
                </a:solidFill>
                <a:latin typeface="Proxima Nova"/>
                <a:ea typeface="Proxima Nova"/>
                <a:cs typeface="Proxima Nova"/>
                <a:sym typeface="Proxima Nova"/>
              </a:rPr>
              <a:t>We have </a:t>
            </a:r>
            <a:r>
              <a:rPr lang="hu-HU" sz="4300" dirty="0">
                <a:solidFill>
                  <a:schemeClr val="dk2"/>
                </a:solidFill>
                <a:latin typeface="Proxima Nova"/>
                <a:ea typeface="Proxima Nova"/>
                <a:cs typeface="Proxima Nova"/>
                <a:sym typeface="Proxima Nova"/>
              </a:rPr>
              <a:t>a </a:t>
            </a:r>
            <a:r>
              <a:rPr lang="en-US" sz="4300" dirty="0">
                <a:solidFill>
                  <a:schemeClr val="dk2"/>
                </a:solidFill>
                <a:latin typeface="Proxima Nova"/>
                <a:ea typeface="Proxima Nova"/>
                <a:cs typeface="Proxima Nova"/>
                <a:sym typeface="Proxima Nova"/>
              </a:rPr>
              <a:t>hard enough time fixing transaction malleability</a:t>
            </a:r>
            <a:endParaRPr sz="43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Can we do better?</a:t>
            </a:r>
            <a:endParaRPr sz="4800" b="1" dirty="0">
              <a:solidFill>
                <a:schemeClr val="dk2"/>
              </a:solidFill>
              <a:latin typeface="Proxima Nova"/>
              <a:ea typeface="Proxima Nova"/>
              <a:cs typeface="Proxima Nova"/>
              <a:sym typeface="Proxima Nova"/>
            </a:endParaRPr>
          </a:p>
        </p:txBody>
      </p:sp>
      <p:sp>
        <p:nvSpPr>
          <p:cNvPr id="1051" name="Google Shape;1051;p77"/>
          <p:cNvSpPr txBox="1">
            <a:spLocks noGrp="1"/>
          </p:cNvSpPr>
          <p:nvPr>
            <p:ph type="body" idx="4294967295"/>
          </p:nvPr>
        </p:nvSpPr>
        <p:spPr>
          <a:xfrm>
            <a:off x="320146" y="2338584"/>
            <a:ext cx="11453813"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2900"/>
              <a:buFont typeface="Arial"/>
              <a:buNone/>
            </a:pPr>
            <a:r>
              <a:rPr lang="en-US" sz="4800" b="1">
                <a:solidFill>
                  <a:schemeClr val="dk2"/>
                </a:solidFill>
                <a:latin typeface="Proxima Nova"/>
                <a:ea typeface="Proxima Nova"/>
                <a:cs typeface="Proxima Nova"/>
                <a:sym typeface="Proxima Nova"/>
              </a:rPr>
              <a:t>Drawbacks</a:t>
            </a:r>
            <a:endParaRPr sz="480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Honest miners suffer </a:t>
            </a:r>
            <a:r>
              <a:rPr lang="en-US" sz="4800" b="1">
                <a:solidFill>
                  <a:schemeClr val="dk2"/>
                </a:solidFill>
                <a:latin typeface="Proxima Nova"/>
                <a:ea typeface="Proxima Nova"/>
                <a:cs typeface="Proxima Nova"/>
                <a:sym typeface="Proxima Nova"/>
              </a:rPr>
              <a:t>collateral damage</a:t>
            </a:r>
            <a:r>
              <a:rPr lang="en-US" sz="4800">
                <a:solidFill>
                  <a:schemeClr val="dk2"/>
                </a:solidFill>
                <a:latin typeface="Proxima Nova"/>
                <a:ea typeface="Proxima Nova"/>
                <a:cs typeface="Proxima Nova"/>
                <a:sym typeface="Proxima Nova"/>
              </a:rPr>
              <a:t> of this defense</a:t>
            </a:r>
            <a:endParaRPr sz="480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And lead to more attacks...</a:t>
            </a:r>
            <a:endParaRPr sz="4800">
              <a:solidFill>
                <a:schemeClr val="dk2"/>
              </a:solidFill>
              <a:latin typeface="Proxima Nova"/>
              <a:ea typeface="Proxima Nova"/>
              <a:cs typeface="Proxima Nova"/>
              <a:sym typeface="Proxima Nova"/>
            </a:endParaRPr>
          </a:p>
        </p:txBody>
      </p:sp>
      <p:sp>
        <p:nvSpPr>
          <p:cNvPr id="1052" name="Google Shape;1052;p77"/>
          <p:cNvSpPr/>
          <p:nvPr/>
        </p:nvSpPr>
        <p:spPr>
          <a:xfrm>
            <a:off x="608335" y="74195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53" name="Google Shape;1053;p77"/>
          <p:cNvCxnSpPr/>
          <p:nvPr/>
        </p:nvCxnSpPr>
        <p:spPr>
          <a:xfrm rot="10800000">
            <a:off x="2233804" y="82068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54" name="Google Shape;1054;p77"/>
          <p:cNvSpPr/>
          <p:nvPr/>
        </p:nvSpPr>
        <p:spPr>
          <a:xfrm>
            <a:off x="3281404" y="74195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55" name="Google Shape;1055;p77"/>
          <p:cNvCxnSpPr/>
          <p:nvPr/>
        </p:nvCxnSpPr>
        <p:spPr>
          <a:xfrm rot="10800000">
            <a:off x="4906874" y="82068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56" name="Google Shape;1056;p77"/>
          <p:cNvSpPr/>
          <p:nvPr/>
        </p:nvSpPr>
        <p:spPr>
          <a:xfrm>
            <a:off x="5954474" y="74195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57" name="Google Shape;1057;p77"/>
          <p:cNvCxnSpPr>
            <a:stCxn id="1058" idx="1"/>
          </p:cNvCxnSpPr>
          <p:nvPr/>
        </p:nvCxnSpPr>
        <p:spPr>
          <a:xfrm rot="10800000">
            <a:off x="7646960" y="9073067"/>
            <a:ext cx="1047600" cy="1140900"/>
          </a:xfrm>
          <a:prstGeom prst="straightConnector1">
            <a:avLst/>
          </a:prstGeom>
          <a:noFill/>
          <a:ln w="9525" cap="flat" cmpd="sng">
            <a:solidFill>
              <a:srgbClr val="000000"/>
            </a:solidFill>
            <a:prstDash val="solid"/>
            <a:round/>
            <a:headEnd type="none" w="med" len="med"/>
            <a:tailEnd type="triangle" w="med" len="med"/>
          </a:ln>
        </p:spPr>
      </p:cxnSp>
      <p:sp>
        <p:nvSpPr>
          <p:cNvPr id="1058" name="Google Shape;1058;p77"/>
          <p:cNvSpPr/>
          <p:nvPr/>
        </p:nvSpPr>
        <p:spPr>
          <a:xfrm>
            <a:off x="8694560" y="942676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59" name="Google Shape;1059;p77"/>
          <p:cNvCxnSpPr/>
          <p:nvPr/>
        </p:nvCxnSpPr>
        <p:spPr>
          <a:xfrm rot="10800000">
            <a:off x="7646960" y="82068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60" name="Google Shape;1060;p77"/>
          <p:cNvSpPr txBox="1"/>
          <p:nvPr/>
        </p:nvSpPr>
        <p:spPr>
          <a:xfrm>
            <a:off x="8694562" y="95055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061" name="Google Shape;1061;p77"/>
          <p:cNvSpPr/>
          <p:nvPr/>
        </p:nvSpPr>
        <p:spPr>
          <a:xfrm>
            <a:off x="8627578" y="74195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1062" name="Google Shape;1062;p77"/>
          <p:cNvSpPr txBox="1"/>
          <p:nvPr/>
        </p:nvSpPr>
        <p:spPr>
          <a:xfrm>
            <a:off x="8760944" y="95055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cxnSp>
        <p:nvCxnSpPr>
          <p:cNvPr id="1063" name="Google Shape;1063;p77"/>
          <p:cNvCxnSpPr/>
          <p:nvPr/>
        </p:nvCxnSpPr>
        <p:spPr>
          <a:xfrm rot="10800000">
            <a:off x="10253560" y="8207042"/>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064" name="Google Shape;1064;p77"/>
          <p:cNvSpPr/>
          <p:nvPr/>
        </p:nvSpPr>
        <p:spPr>
          <a:xfrm>
            <a:off x="11234178" y="7419675"/>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Proof</a:t>
            </a:r>
            <a:endParaRPr sz="320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of</a:t>
            </a:r>
            <a:endParaRPr sz="320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fork</a:t>
            </a:r>
            <a:endParaRPr sz="3200">
              <a:solidFill>
                <a:schemeClr val="dk2"/>
              </a:solidFill>
              <a:latin typeface="Proxima Nova"/>
              <a:ea typeface="Proxima Nova"/>
              <a:cs typeface="Proxima Nova"/>
              <a:sym typeface="Proxima Nova"/>
            </a:endParaRPr>
          </a:p>
        </p:txBody>
      </p:sp>
      <p:sp>
        <p:nvSpPr>
          <p:cNvPr id="1065" name="Google Shape;1065;p77"/>
          <p:cNvSpPr/>
          <p:nvPr/>
        </p:nvSpPr>
        <p:spPr>
          <a:xfrm>
            <a:off x="7794401" y="7632400"/>
            <a:ext cx="598200" cy="235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txBox="1"/>
          <p:nvPr/>
        </p:nvSpPr>
        <p:spPr>
          <a:xfrm>
            <a:off x="13162101" y="7804600"/>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+½ Block reward</a:t>
            </a:r>
            <a:endParaRPr sz="3000">
              <a:solidFill>
                <a:srgbClr val="FF0000"/>
              </a:solidFill>
              <a:latin typeface="Proxima Nova"/>
              <a:ea typeface="Proxima Nova"/>
              <a:cs typeface="Proxima Nova"/>
              <a:sym typeface="Proxima Nova"/>
            </a:endParaRPr>
          </a:p>
        </p:txBody>
      </p:sp>
      <p:sp>
        <p:nvSpPr>
          <p:cNvPr id="1067" name="Google Shape;1067;p77"/>
          <p:cNvSpPr txBox="1"/>
          <p:nvPr/>
        </p:nvSpPr>
        <p:spPr>
          <a:xfrm>
            <a:off x="7428926" y="6535775"/>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No Block reward</a:t>
            </a:r>
            <a:endParaRPr sz="3000">
              <a:solidFill>
                <a:srgbClr val="FF0000"/>
              </a:solidFill>
              <a:latin typeface="Proxima Nova"/>
              <a:ea typeface="Proxima Nova"/>
              <a:cs typeface="Proxima Nova"/>
              <a:sym typeface="Proxima Nova"/>
            </a:endParaRPr>
          </a:p>
        </p:txBody>
      </p:sp>
      <p:sp>
        <p:nvSpPr>
          <p:cNvPr id="1068" name="Google Shape;1068;p77"/>
          <p:cNvSpPr txBox="1"/>
          <p:nvPr/>
        </p:nvSpPr>
        <p:spPr>
          <a:xfrm>
            <a:off x="7495901" y="10936250"/>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No Block reward</a:t>
            </a:r>
            <a:endParaRPr sz="3000">
              <a:solidFill>
                <a:srgbClr val="FF0000"/>
              </a:solidFill>
              <a:latin typeface="Proxima Nova"/>
              <a:ea typeface="Proxima Nova"/>
              <a:cs typeface="Proxima Nova"/>
              <a:sym typeface="Proxima Nova"/>
            </a:endParaRPr>
          </a:p>
        </p:txBody>
      </p:sp>
      <p:sp>
        <p:nvSpPr>
          <p:cNvPr id="1070" name="Google Shape;1070;p77"/>
          <p:cNvSpPr txBox="1"/>
          <p:nvPr/>
        </p:nvSpPr>
        <p:spPr>
          <a:xfrm>
            <a:off x="2847459" y="128023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FORK-PUNISHMENT RULE</a:t>
            </a:r>
            <a:endParaRPr sz="4500" b="1" dirty="0">
              <a:solidFill>
                <a:schemeClr val="accent2"/>
              </a:solidFill>
              <a:latin typeface="Proxima Nova"/>
              <a:ea typeface="Proxima Nova"/>
              <a:cs typeface="Proxima Nova"/>
              <a:sym typeface="Proxima Nova"/>
            </a:endParaRPr>
          </a:p>
        </p:txBody>
      </p:sp>
      <p:sp>
        <p:nvSpPr>
          <p:cNvPr id="1071" name="Google Shape;1071;p77"/>
          <p:cNvSpPr txBox="1"/>
          <p:nvPr/>
        </p:nvSpPr>
        <p:spPr>
          <a:xfrm>
            <a:off x="2924725" y="34592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FORK-PUNISHMENT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76"/>
        <p:cNvGrpSpPr/>
        <p:nvPr/>
      </p:nvGrpSpPr>
      <p:grpSpPr>
        <a:xfrm>
          <a:off x="0" y="0"/>
          <a:ext cx="0" cy="0"/>
          <a:chOff x="0" y="0"/>
          <a:chExt cx="0" cy="0"/>
        </a:xfrm>
      </p:grpSpPr>
      <p:sp>
        <p:nvSpPr>
          <p:cNvPr id="1077" name="Google Shape;1077;p78"/>
          <p:cNvSpPr txBox="1"/>
          <p:nvPr/>
        </p:nvSpPr>
        <p:spPr>
          <a:xfrm>
            <a:off x="2924725" y="36539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THE BITCOIN NETWORK</a:t>
            </a:r>
            <a:endParaRPr sz="7200" b="1" dirty="0">
              <a:solidFill>
                <a:schemeClr val="bg1"/>
              </a:solidFill>
              <a:latin typeface="Montserrat"/>
              <a:ea typeface="Montserrat"/>
              <a:cs typeface="Montserrat"/>
              <a:sym typeface="Montserrat"/>
            </a:endParaRPr>
          </a:p>
        </p:txBody>
      </p:sp>
      <p:sp>
        <p:nvSpPr>
          <p:cNvPr id="1078" name="Google Shape;1078;p78"/>
          <p:cNvSpPr txBox="1"/>
          <p:nvPr/>
        </p:nvSpPr>
        <p:spPr>
          <a:xfrm>
            <a:off x="2924725" y="1538659"/>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a:solidFill>
                  <a:schemeClr val="accent2"/>
                </a:solidFill>
                <a:latin typeface="Proxima Nova"/>
                <a:ea typeface="Proxima Nova"/>
                <a:cs typeface="Proxima Nova"/>
                <a:sym typeface="Proxima Nova"/>
              </a:rPr>
              <a:t>A CLOSER LOOK</a:t>
            </a:r>
            <a:endParaRPr sz="4500" b="1">
              <a:solidFill>
                <a:schemeClr val="accent2"/>
              </a:solidFill>
              <a:latin typeface="Proxima Nova"/>
              <a:ea typeface="Proxima Nova"/>
              <a:cs typeface="Proxima Nova"/>
              <a:sym typeface="Proxima Nova"/>
            </a:endParaRPr>
          </a:p>
        </p:txBody>
      </p:sp>
      <p:sp>
        <p:nvSpPr>
          <p:cNvPr id="1079" name="Google Shape;1079;p78"/>
          <p:cNvSpPr txBox="1">
            <a:spLocks noGrp="1"/>
          </p:cNvSpPr>
          <p:nvPr>
            <p:ph type="body" idx="4294967295"/>
          </p:nvPr>
        </p:nvSpPr>
        <p:spPr>
          <a:xfrm>
            <a:off x="0" y="2836863"/>
            <a:ext cx="14039850" cy="9342437"/>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What do we mean by p2p?</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Gossip protocol (flooding)</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8 outbound connections, 117 inbound (pseudorandom) connections</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Need to understand how information propagates</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Topology</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Network latency</a:t>
            </a:r>
            <a:endParaRPr sz="4800" dirty="0">
              <a:solidFill>
                <a:schemeClr val="dk2"/>
              </a:solidFill>
              <a:latin typeface="Proxima Nova"/>
              <a:ea typeface="Proxima Nova"/>
              <a:cs typeface="Proxima Nova"/>
              <a:sym typeface="Proxima Nova"/>
            </a:endParaRPr>
          </a:p>
        </p:txBody>
      </p:sp>
      <p:cxnSp>
        <p:nvCxnSpPr>
          <p:cNvPr id="1080" name="Google Shape;1080;p78"/>
          <p:cNvCxnSpPr/>
          <p:nvPr/>
        </p:nvCxnSpPr>
        <p:spPr>
          <a:xfrm rot="10800000" flipH="1">
            <a:off x="15701989" y="5192418"/>
            <a:ext cx="1578900" cy="1299300"/>
          </a:xfrm>
          <a:prstGeom prst="straightConnector1">
            <a:avLst/>
          </a:prstGeom>
          <a:noFill/>
          <a:ln w="38100" cap="flat" cmpd="sng">
            <a:solidFill>
              <a:srgbClr val="6D9EEB"/>
            </a:solidFill>
            <a:prstDash val="solid"/>
            <a:round/>
            <a:headEnd type="none" w="med" len="med"/>
            <a:tailEnd type="none" w="med" len="med"/>
          </a:ln>
        </p:spPr>
      </p:cxnSp>
      <p:cxnSp>
        <p:nvCxnSpPr>
          <p:cNvPr id="1081" name="Google Shape;1081;p78"/>
          <p:cNvCxnSpPr/>
          <p:nvPr/>
        </p:nvCxnSpPr>
        <p:spPr>
          <a:xfrm rot="10800000" flipH="1">
            <a:off x="15701989" y="5565618"/>
            <a:ext cx="4495200" cy="926100"/>
          </a:xfrm>
          <a:prstGeom prst="straightConnector1">
            <a:avLst/>
          </a:prstGeom>
          <a:noFill/>
          <a:ln w="38100" cap="flat" cmpd="sng">
            <a:solidFill>
              <a:srgbClr val="6D9EEB"/>
            </a:solidFill>
            <a:prstDash val="solid"/>
            <a:round/>
            <a:headEnd type="none" w="med" len="med"/>
            <a:tailEnd type="none" w="med" len="med"/>
          </a:ln>
        </p:spPr>
      </p:cxnSp>
      <p:cxnSp>
        <p:nvCxnSpPr>
          <p:cNvPr id="1082" name="Google Shape;1082;p78"/>
          <p:cNvCxnSpPr/>
          <p:nvPr/>
        </p:nvCxnSpPr>
        <p:spPr>
          <a:xfrm>
            <a:off x="17280777" y="5192229"/>
            <a:ext cx="0" cy="3331800"/>
          </a:xfrm>
          <a:prstGeom prst="straightConnector1">
            <a:avLst/>
          </a:prstGeom>
          <a:noFill/>
          <a:ln w="38100" cap="flat" cmpd="sng">
            <a:solidFill>
              <a:srgbClr val="6D9EEB"/>
            </a:solidFill>
            <a:prstDash val="solid"/>
            <a:round/>
            <a:headEnd type="none" w="med" len="med"/>
            <a:tailEnd type="none" w="med" len="med"/>
          </a:ln>
        </p:spPr>
      </p:cxnSp>
      <p:cxnSp>
        <p:nvCxnSpPr>
          <p:cNvPr id="1083" name="Google Shape;1083;p78"/>
          <p:cNvCxnSpPr/>
          <p:nvPr/>
        </p:nvCxnSpPr>
        <p:spPr>
          <a:xfrm>
            <a:off x="17280777" y="5192229"/>
            <a:ext cx="4202400" cy="2319300"/>
          </a:xfrm>
          <a:prstGeom prst="straightConnector1">
            <a:avLst/>
          </a:prstGeom>
          <a:noFill/>
          <a:ln w="38100" cap="flat" cmpd="sng">
            <a:solidFill>
              <a:srgbClr val="6D9EEB"/>
            </a:solidFill>
            <a:prstDash val="solid"/>
            <a:round/>
            <a:headEnd type="none" w="med" len="med"/>
            <a:tailEnd type="none" w="med" len="med"/>
          </a:ln>
        </p:spPr>
      </p:cxnSp>
      <p:cxnSp>
        <p:nvCxnSpPr>
          <p:cNvPr id="1084" name="Google Shape;1084;p78"/>
          <p:cNvCxnSpPr/>
          <p:nvPr/>
        </p:nvCxnSpPr>
        <p:spPr>
          <a:xfrm>
            <a:off x="17280777" y="5192229"/>
            <a:ext cx="2916300" cy="373200"/>
          </a:xfrm>
          <a:prstGeom prst="straightConnector1">
            <a:avLst/>
          </a:prstGeom>
          <a:noFill/>
          <a:ln w="38100" cap="flat" cmpd="sng">
            <a:solidFill>
              <a:srgbClr val="6D9EEB"/>
            </a:solidFill>
            <a:prstDash val="solid"/>
            <a:round/>
            <a:headEnd type="none" w="med" len="med"/>
            <a:tailEnd type="none" w="med" len="med"/>
          </a:ln>
        </p:spPr>
      </p:cxnSp>
      <p:cxnSp>
        <p:nvCxnSpPr>
          <p:cNvPr id="1085" name="Google Shape;1085;p78"/>
          <p:cNvCxnSpPr/>
          <p:nvPr/>
        </p:nvCxnSpPr>
        <p:spPr>
          <a:xfrm>
            <a:off x="15701989" y="6491718"/>
            <a:ext cx="1578900" cy="2032200"/>
          </a:xfrm>
          <a:prstGeom prst="straightConnector1">
            <a:avLst/>
          </a:prstGeom>
          <a:noFill/>
          <a:ln w="38100" cap="flat" cmpd="sng">
            <a:solidFill>
              <a:srgbClr val="6D9EEB"/>
            </a:solidFill>
            <a:prstDash val="solid"/>
            <a:round/>
            <a:headEnd type="none" w="med" len="med"/>
            <a:tailEnd type="none" w="med" len="med"/>
          </a:ln>
        </p:spPr>
      </p:cxnSp>
      <p:cxnSp>
        <p:nvCxnSpPr>
          <p:cNvPr id="1086" name="Google Shape;1086;p78"/>
          <p:cNvCxnSpPr/>
          <p:nvPr/>
        </p:nvCxnSpPr>
        <p:spPr>
          <a:xfrm rot="10800000" flipH="1">
            <a:off x="17280777" y="7511313"/>
            <a:ext cx="4202400" cy="1012500"/>
          </a:xfrm>
          <a:prstGeom prst="straightConnector1">
            <a:avLst/>
          </a:prstGeom>
          <a:noFill/>
          <a:ln w="38100" cap="flat" cmpd="sng">
            <a:solidFill>
              <a:srgbClr val="6D9EEB"/>
            </a:solidFill>
            <a:prstDash val="solid"/>
            <a:round/>
            <a:headEnd type="none" w="med" len="med"/>
            <a:tailEnd type="none" w="med" len="med"/>
          </a:ln>
        </p:spPr>
      </p:cxnSp>
      <p:cxnSp>
        <p:nvCxnSpPr>
          <p:cNvPr id="1087" name="Google Shape;1087;p78"/>
          <p:cNvCxnSpPr/>
          <p:nvPr/>
        </p:nvCxnSpPr>
        <p:spPr>
          <a:xfrm rot="10800000" flipH="1">
            <a:off x="17280777" y="5566113"/>
            <a:ext cx="2916300" cy="2957700"/>
          </a:xfrm>
          <a:prstGeom prst="straightConnector1">
            <a:avLst/>
          </a:prstGeom>
          <a:noFill/>
          <a:ln w="38100" cap="flat" cmpd="sng">
            <a:solidFill>
              <a:srgbClr val="6D9EEB"/>
            </a:solidFill>
            <a:prstDash val="solid"/>
            <a:round/>
            <a:headEnd type="none" w="med" len="med"/>
            <a:tailEnd type="none" w="med" len="med"/>
          </a:ln>
        </p:spPr>
      </p:cxnSp>
      <p:cxnSp>
        <p:nvCxnSpPr>
          <p:cNvPr id="1088" name="Google Shape;1088;p78"/>
          <p:cNvCxnSpPr/>
          <p:nvPr/>
        </p:nvCxnSpPr>
        <p:spPr>
          <a:xfrm>
            <a:off x="15701989" y="6491718"/>
            <a:ext cx="5781300" cy="1019700"/>
          </a:xfrm>
          <a:prstGeom prst="straightConnector1">
            <a:avLst/>
          </a:prstGeom>
          <a:noFill/>
          <a:ln w="38100" cap="flat" cmpd="sng">
            <a:solidFill>
              <a:srgbClr val="6D9EEB"/>
            </a:solidFill>
            <a:prstDash val="solid"/>
            <a:round/>
            <a:headEnd type="none" w="med" len="med"/>
            <a:tailEnd type="none" w="med" len="med"/>
          </a:ln>
        </p:spPr>
      </p:cxnSp>
      <p:cxnSp>
        <p:nvCxnSpPr>
          <p:cNvPr id="1089" name="Google Shape;1089;p78"/>
          <p:cNvCxnSpPr/>
          <p:nvPr/>
        </p:nvCxnSpPr>
        <p:spPr>
          <a:xfrm>
            <a:off x="20197019" y="5565754"/>
            <a:ext cx="1285800" cy="1946100"/>
          </a:xfrm>
          <a:prstGeom prst="straightConnector1">
            <a:avLst/>
          </a:prstGeom>
          <a:noFill/>
          <a:ln w="38100" cap="flat" cmpd="sng">
            <a:solidFill>
              <a:srgbClr val="6D9EEB"/>
            </a:solidFill>
            <a:prstDash val="solid"/>
            <a:round/>
            <a:headEnd type="none" w="med" len="med"/>
            <a:tailEnd type="none" w="med" len="med"/>
          </a:ln>
        </p:spPr>
      </p:cxnSp>
      <p:sp>
        <p:nvSpPr>
          <p:cNvPr id="1090" name="Google Shape;1090;p78"/>
          <p:cNvSpPr/>
          <p:nvPr/>
        </p:nvSpPr>
        <p:spPr>
          <a:xfrm>
            <a:off x="14089848" y="57029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091" name="Google Shape;1091;p78"/>
          <p:cNvSpPr/>
          <p:nvPr/>
        </p:nvSpPr>
        <p:spPr>
          <a:xfrm>
            <a:off x="16474707" y="3614787"/>
            <a:ext cx="1612200" cy="15774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Rustie</a:t>
            </a:r>
            <a:endParaRPr sz="2400"/>
          </a:p>
        </p:txBody>
      </p:sp>
      <p:sp>
        <p:nvSpPr>
          <p:cNvPr id="1092" name="Google Shape;1092;p78"/>
          <p:cNvSpPr/>
          <p:nvPr/>
        </p:nvSpPr>
        <p:spPr>
          <a:xfrm>
            <a:off x="19960926" y="4219323"/>
            <a:ext cx="1612200" cy="15774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Gloria</a:t>
            </a:r>
            <a:endParaRPr sz="2400"/>
          </a:p>
        </p:txBody>
      </p:sp>
      <p:sp>
        <p:nvSpPr>
          <p:cNvPr id="1093" name="Google Shape;1093;p78"/>
          <p:cNvSpPr/>
          <p:nvPr/>
        </p:nvSpPr>
        <p:spPr>
          <a:xfrm>
            <a:off x="16474707" y="8523813"/>
            <a:ext cx="1612200" cy="15774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Nadir</a:t>
            </a:r>
            <a:endParaRPr sz="2400"/>
          </a:p>
        </p:txBody>
      </p:sp>
      <p:sp>
        <p:nvSpPr>
          <p:cNvPr id="1094" name="Google Shape;1094;p78"/>
          <p:cNvSpPr/>
          <p:nvPr/>
        </p:nvSpPr>
        <p:spPr>
          <a:xfrm>
            <a:off x="21246874" y="7280448"/>
            <a:ext cx="1612200" cy="15774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Nick</a:t>
            </a:r>
            <a:endParaRPr sz="2400"/>
          </a:p>
        </p:txBody>
      </p:sp>
      <p:cxnSp>
        <p:nvCxnSpPr>
          <p:cNvPr id="1096" name="Google Shape;1096;p78"/>
          <p:cNvCxnSpPr>
            <a:stCxn id="1092" idx="3"/>
            <a:endCxn id="1091" idx="4"/>
          </p:cNvCxnSpPr>
          <p:nvPr/>
        </p:nvCxnSpPr>
        <p:spPr>
          <a:xfrm rot="10800000">
            <a:off x="17280727" y="5192218"/>
            <a:ext cx="2916300" cy="373500"/>
          </a:xfrm>
          <a:prstGeom prst="straightConnector1">
            <a:avLst/>
          </a:prstGeom>
          <a:noFill/>
          <a:ln w="38100" cap="flat" cmpd="sng">
            <a:solidFill>
              <a:srgbClr val="FF0000"/>
            </a:solidFill>
            <a:prstDash val="solid"/>
            <a:round/>
            <a:headEnd type="none" w="med" len="med"/>
            <a:tailEnd type="none" w="med" len="med"/>
          </a:ln>
        </p:spPr>
      </p:cxnSp>
      <p:cxnSp>
        <p:nvCxnSpPr>
          <p:cNvPr id="1097" name="Google Shape;1097;p78"/>
          <p:cNvCxnSpPr>
            <a:stCxn id="1091" idx="4"/>
            <a:endCxn id="1090" idx="6"/>
          </p:cNvCxnSpPr>
          <p:nvPr/>
        </p:nvCxnSpPr>
        <p:spPr>
          <a:xfrm flipH="1">
            <a:off x="15701907" y="5192187"/>
            <a:ext cx="1578900" cy="1299600"/>
          </a:xfrm>
          <a:prstGeom prst="straightConnector1">
            <a:avLst/>
          </a:prstGeom>
          <a:noFill/>
          <a:ln w="38100" cap="flat" cmpd="sng">
            <a:solidFill>
              <a:srgbClr val="FF0000"/>
            </a:solidFill>
            <a:prstDash val="solid"/>
            <a:round/>
            <a:headEnd type="none" w="med" len="med"/>
            <a:tailEnd type="none" w="med" len="med"/>
          </a:ln>
        </p:spPr>
      </p:cxnSp>
      <p:cxnSp>
        <p:nvCxnSpPr>
          <p:cNvPr id="1098" name="Google Shape;1098;p78"/>
          <p:cNvCxnSpPr>
            <a:endCxn id="1094" idx="1"/>
          </p:cNvCxnSpPr>
          <p:nvPr/>
        </p:nvCxnSpPr>
        <p:spPr>
          <a:xfrm>
            <a:off x="15701975" y="6491753"/>
            <a:ext cx="5781000" cy="1019700"/>
          </a:xfrm>
          <a:prstGeom prst="straightConnector1">
            <a:avLst/>
          </a:prstGeom>
          <a:noFill/>
          <a:ln w="38100" cap="flat" cmpd="sng">
            <a:solidFill>
              <a:srgbClr val="FF0000"/>
            </a:solidFill>
            <a:prstDash val="solid"/>
            <a:round/>
            <a:headEnd type="none" w="med" len="med"/>
            <a:tailEnd type="none" w="med" len="med"/>
          </a:ln>
        </p:spPr>
      </p:cxnSp>
      <p:cxnSp>
        <p:nvCxnSpPr>
          <p:cNvPr id="1099" name="Google Shape;1099;p78"/>
          <p:cNvCxnSpPr>
            <a:stCxn id="1090" idx="6"/>
            <a:endCxn id="1093" idx="0"/>
          </p:cNvCxnSpPr>
          <p:nvPr/>
        </p:nvCxnSpPr>
        <p:spPr>
          <a:xfrm>
            <a:off x="15702048" y="6491697"/>
            <a:ext cx="1578900" cy="2032200"/>
          </a:xfrm>
          <a:prstGeom prst="straightConnector1">
            <a:avLst/>
          </a:prstGeom>
          <a:noFill/>
          <a:ln w="38100" cap="flat" cmpd="sng">
            <a:solidFill>
              <a:srgbClr val="FF0000"/>
            </a:solidFill>
            <a:prstDash val="solid"/>
            <a:round/>
            <a:headEnd type="none" w="med" len="med"/>
            <a:tailEnd type="none" w="med" len="med"/>
          </a:ln>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82"/>
                                        </p:tgtEl>
                                      </p:cBhvr>
                                    </p:animEffect>
                                    <p:set>
                                      <p:cBhvr>
                                        <p:cTn id="7" dur="1" fill="hold">
                                          <p:stCondLst>
                                            <p:cond delay="1000"/>
                                          </p:stCondLst>
                                        </p:cTn>
                                        <p:tgtEl>
                                          <p:spTgt spid="108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086"/>
                                        </p:tgtEl>
                                      </p:cBhvr>
                                    </p:animEffect>
                                    <p:set>
                                      <p:cBhvr>
                                        <p:cTn id="10" dur="1" fill="hold">
                                          <p:stCondLst>
                                            <p:cond delay="1000"/>
                                          </p:stCondLst>
                                        </p:cTn>
                                        <p:tgtEl>
                                          <p:spTgt spid="108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1087"/>
                                        </p:tgtEl>
                                      </p:cBhvr>
                                    </p:animEffect>
                                    <p:set>
                                      <p:cBhvr>
                                        <p:cTn id="13" dur="1" fill="hold">
                                          <p:stCondLst>
                                            <p:cond delay="1000"/>
                                          </p:stCondLst>
                                        </p:cTn>
                                        <p:tgtEl>
                                          <p:spTgt spid="108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000"/>
                                        <p:tgtEl>
                                          <p:spTgt spid="1089"/>
                                        </p:tgtEl>
                                      </p:cBhvr>
                                    </p:animEffect>
                                    <p:set>
                                      <p:cBhvr>
                                        <p:cTn id="16" dur="1" fill="hold">
                                          <p:stCondLst>
                                            <p:cond delay="1000"/>
                                          </p:stCondLst>
                                        </p:cTn>
                                        <p:tgtEl>
                                          <p:spTgt spid="108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000"/>
                                        <p:tgtEl>
                                          <p:spTgt spid="1083"/>
                                        </p:tgtEl>
                                      </p:cBhvr>
                                    </p:animEffect>
                                    <p:set>
                                      <p:cBhvr>
                                        <p:cTn id="19" dur="1" fill="hold">
                                          <p:stCondLst>
                                            <p:cond delay="1000"/>
                                          </p:stCondLst>
                                        </p:cTn>
                                        <p:tgtEl>
                                          <p:spTgt spid="108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96"/>
                                        </p:tgtEl>
                                        <p:attrNameLst>
                                          <p:attrName>style.visibility</p:attrName>
                                        </p:attrNameLst>
                                      </p:cBhvr>
                                      <p:to>
                                        <p:strVal val="visible"/>
                                      </p:to>
                                    </p:set>
                                    <p:animEffect transition="in" filter="fade">
                                      <p:cBhvr>
                                        <p:cTn id="24" dur="1000"/>
                                        <p:tgtEl>
                                          <p:spTgt spid="1096"/>
                                        </p:tgtEl>
                                      </p:cBhvr>
                                    </p:animEffect>
                                  </p:childTnLst>
                                </p:cTn>
                              </p:par>
                              <p:par>
                                <p:cTn id="25" presetID="10" presetClass="entr" presetSubtype="0" fill="hold" nodeType="withEffect">
                                  <p:stCondLst>
                                    <p:cond delay="0"/>
                                  </p:stCondLst>
                                  <p:childTnLst>
                                    <p:set>
                                      <p:cBhvr>
                                        <p:cTn id="26" dur="1" fill="hold">
                                          <p:stCondLst>
                                            <p:cond delay="0"/>
                                          </p:stCondLst>
                                        </p:cTn>
                                        <p:tgtEl>
                                          <p:spTgt spid="1097"/>
                                        </p:tgtEl>
                                        <p:attrNameLst>
                                          <p:attrName>style.visibility</p:attrName>
                                        </p:attrNameLst>
                                      </p:cBhvr>
                                      <p:to>
                                        <p:strVal val="visible"/>
                                      </p:to>
                                    </p:set>
                                    <p:animEffect transition="in" filter="fade">
                                      <p:cBhvr>
                                        <p:cTn id="27" dur="1000"/>
                                        <p:tgtEl>
                                          <p:spTgt spid="1097"/>
                                        </p:tgtEl>
                                      </p:cBhvr>
                                    </p:animEffect>
                                  </p:childTnLst>
                                </p:cTn>
                              </p:par>
                              <p:par>
                                <p:cTn id="28" presetID="10" presetClass="entr" presetSubtype="0" fill="hold" nodeType="withEffect">
                                  <p:stCondLst>
                                    <p:cond delay="0"/>
                                  </p:stCondLst>
                                  <p:childTnLst>
                                    <p:set>
                                      <p:cBhvr>
                                        <p:cTn id="29" dur="1" fill="hold">
                                          <p:stCondLst>
                                            <p:cond delay="0"/>
                                          </p:stCondLst>
                                        </p:cTn>
                                        <p:tgtEl>
                                          <p:spTgt spid="1098"/>
                                        </p:tgtEl>
                                        <p:attrNameLst>
                                          <p:attrName>style.visibility</p:attrName>
                                        </p:attrNameLst>
                                      </p:cBhvr>
                                      <p:to>
                                        <p:strVal val="visible"/>
                                      </p:to>
                                    </p:set>
                                    <p:animEffect transition="in" filter="fade">
                                      <p:cBhvr>
                                        <p:cTn id="30" dur="1000"/>
                                        <p:tgtEl>
                                          <p:spTgt spid="1098"/>
                                        </p:tgtEl>
                                      </p:cBhvr>
                                    </p:animEffect>
                                  </p:childTnLst>
                                </p:cTn>
                              </p:par>
                              <p:par>
                                <p:cTn id="31" presetID="10" presetClass="entr" presetSubtype="0" fill="hold" nodeType="withEffect">
                                  <p:stCondLst>
                                    <p:cond delay="0"/>
                                  </p:stCondLst>
                                  <p:childTnLst>
                                    <p:set>
                                      <p:cBhvr>
                                        <p:cTn id="32" dur="1" fill="hold">
                                          <p:stCondLst>
                                            <p:cond delay="0"/>
                                          </p:stCondLst>
                                        </p:cTn>
                                        <p:tgtEl>
                                          <p:spTgt spid="1099"/>
                                        </p:tgtEl>
                                        <p:attrNameLst>
                                          <p:attrName>style.visibility</p:attrName>
                                        </p:attrNameLst>
                                      </p:cBhvr>
                                      <p:to>
                                        <p:strVal val="visible"/>
                                      </p:to>
                                    </p:set>
                                    <p:animEffect transition="in" filter="fade">
                                      <p:cBhvr>
                                        <p:cTn id="33" dur="10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04"/>
        <p:cNvGrpSpPr/>
        <p:nvPr/>
      </p:nvGrpSpPr>
      <p:grpSpPr>
        <a:xfrm>
          <a:off x="0" y="0"/>
          <a:ext cx="0" cy="0"/>
          <a:chOff x="0" y="0"/>
          <a:chExt cx="0" cy="0"/>
        </a:xfrm>
      </p:grpSpPr>
      <p:sp>
        <p:nvSpPr>
          <p:cNvPr id="1105" name="Google Shape;1105;p79"/>
          <p:cNvSpPr txBox="1"/>
          <p:nvPr/>
        </p:nvSpPr>
        <p:spPr>
          <a:xfrm>
            <a:off x="2924725" y="4728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THE BITCOIN NETWORK</a:t>
            </a:r>
            <a:endParaRPr sz="7200" b="1" dirty="0">
              <a:solidFill>
                <a:schemeClr val="bg1"/>
              </a:solidFill>
              <a:latin typeface="Montserrat"/>
              <a:ea typeface="Montserrat"/>
              <a:cs typeface="Montserrat"/>
              <a:sym typeface="Montserrat"/>
            </a:endParaRPr>
          </a:p>
        </p:txBody>
      </p:sp>
      <p:sp>
        <p:nvSpPr>
          <p:cNvPr id="1106" name="Google Shape;1106;p79"/>
          <p:cNvSpPr txBox="1"/>
          <p:nvPr/>
        </p:nvSpPr>
        <p:spPr>
          <a:xfrm>
            <a:off x="2924725" y="1497217"/>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AN UNEVEN TOPOLOGY</a:t>
            </a:r>
            <a:endParaRPr sz="4500" b="1" dirty="0">
              <a:solidFill>
                <a:schemeClr val="accent2"/>
              </a:solidFill>
              <a:latin typeface="Proxima Nova"/>
              <a:ea typeface="Proxima Nova"/>
              <a:cs typeface="Proxima Nova"/>
              <a:sym typeface="Proxima Nova"/>
            </a:endParaRPr>
          </a:p>
        </p:txBody>
      </p:sp>
      <p:cxnSp>
        <p:nvCxnSpPr>
          <p:cNvPr id="1107" name="Google Shape;1107;p79"/>
          <p:cNvCxnSpPr/>
          <p:nvPr/>
        </p:nvCxnSpPr>
        <p:spPr>
          <a:xfrm rot="10800000" flipH="1">
            <a:off x="15701989" y="5192418"/>
            <a:ext cx="1578900" cy="1299300"/>
          </a:xfrm>
          <a:prstGeom prst="straightConnector1">
            <a:avLst/>
          </a:prstGeom>
          <a:noFill/>
          <a:ln w="38100" cap="flat" cmpd="sng">
            <a:solidFill>
              <a:srgbClr val="6D9EEB"/>
            </a:solidFill>
            <a:prstDash val="solid"/>
            <a:round/>
            <a:headEnd type="none" w="med" len="med"/>
            <a:tailEnd type="none" w="med" len="med"/>
          </a:ln>
        </p:spPr>
      </p:cxnSp>
      <p:cxnSp>
        <p:nvCxnSpPr>
          <p:cNvPr id="1108" name="Google Shape;1108;p79"/>
          <p:cNvCxnSpPr/>
          <p:nvPr/>
        </p:nvCxnSpPr>
        <p:spPr>
          <a:xfrm rot="10800000" flipH="1">
            <a:off x="15701989" y="5565618"/>
            <a:ext cx="4495200" cy="926100"/>
          </a:xfrm>
          <a:prstGeom prst="straightConnector1">
            <a:avLst/>
          </a:prstGeom>
          <a:noFill/>
          <a:ln w="38100" cap="flat" cmpd="sng">
            <a:solidFill>
              <a:srgbClr val="6D9EEB"/>
            </a:solidFill>
            <a:prstDash val="solid"/>
            <a:round/>
            <a:headEnd type="none" w="med" len="med"/>
            <a:tailEnd type="none" w="med" len="med"/>
          </a:ln>
        </p:spPr>
      </p:cxnSp>
      <p:cxnSp>
        <p:nvCxnSpPr>
          <p:cNvPr id="1109" name="Google Shape;1109;p79"/>
          <p:cNvCxnSpPr/>
          <p:nvPr/>
        </p:nvCxnSpPr>
        <p:spPr>
          <a:xfrm>
            <a:off x="17280777" y="5192229"/>
            <a:ext cx="2916300" cy="373200"/>
          </a:xfrm>
          <a:prstGeom prst="straightConnector1">
            <a:avLst/>
          </a:prstGeom>
          <a:noFill/>
          <a:ln w="38100" cap="flat" cmpd="sng">
            <a:solidFill>
              <a:srgbClr val="6D9EEB"/>
            </a:solidFill>
            <a:prstDash val="solid"/>
            <a:round/>
            <a:headEnd type="none" w="med" len="med"/>
            <a:tailEnd type="none" w="med" len="med"/>
          </a:ln>
        </p:spPr>
      </p:cxnSp>
      <p:cxnSp>
        <p:nvCxnSpPr>
          <p:cNvPr id="1110" name="Google Shape;1110;p79"/>
          <p:cNvCxnSpPr/>
          <p:nvPr/>
        </p:nvCxnSpPr>
        <p:spPr>
          <a:xfrm>
            <a:off x="15701989" y="6491718"/>
            <a:ext cx="1578900" cy="2032200"/>
          </a:xfrm>
          <a:prstGeom prst="straightConnector1">
            <a:avLst/>
          </a:prstGeom>
          <a:noFill/>
          <a:ln w="38100" cap="flat" cmpd="sng">
            <a:solidFill>
              <a:srgbClr val="6D9EEB"/>
            </a:solidFill>
            <a:prstDash val="solid"/>
            <a:round/>
            <a:headEnd type="none" w="med" len="med"/>
            <a:tailEnd type="none" w="med" len="med"/>
          </a:ln>
        </p:spPr>
      </p:cxnSp>
      <p:cxnSp>
        <p:nvCxnSpPr>
          <p:cNvPr id="1111" name="Google Shape;1111;p79"/>
          <p:cNvCxnSpPr/>
          <p:nvPr/>
        </p:nvCxnSpPr>
        <p:spPr>
          <a:xfrm>
            <a:off x="15701989" y="6491718"/>
            <a:ext cx="5781300" cy="1019700"/>
          </a:xfrm>
          <a:prstGeom prst="straightConnector1">
            <a:avLst/>
          </a:prstGeom>
          <a:noFill/>
          <a:ln w="38100" cap="flat" cmpd="sng">
            <a:solidFill>
              <a:srgbClr val="6D9EEB"/>
            </a:solidFill>
            <a:prstDash val="solid"/>
            <a:round/>
            <a:headEnd type="none" w="med" len="med"/>
            <a:tailEnd type="none" w="med" len="med"/>
          </a:ln>
        </p:spPr>
      </p:cxnSp>
      <p:sp>
        <p:nvSpPr>
          <p:cNvPr id="1112" name="Google Shape;1112;p79"/>
          <p:cNvSpPr/>
          <p:nvPr/>
        </p:nvSpPr>
        <p:spPr>
          <a:xfrm>
            <a:off x="14089848" y="57029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113" name="Google Shape;1113;p79"/>
          <p:cNvSpPr/>
          <p:nvPr/>
        </p:nvSpPr>
        <p:spPr>
          <a:xfrm>
            <a:off x="16474707" y="3614787"/>
            <a:ext cx="1612200" cy="15774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Rustie</a:t>
            </a:r>
            <a:endParaRPr sz="2400"/>
          </a:p>
        </p:txBody>
      </p:sp>
      <p:sp>
        <p:nvSpPr>
          <p:cNvPr id="1114" name="Google Shape;1114;p79"/>
          <p:cNvSpPr/>
          <p:nvPr/>
        </p:nvSpPr>
        <p:spPr>
          <a:xfrm>
            <a:off x="19960926" y="4219323"/>
            <a:ext cx="1612200" cy="15774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Gloria</a:t>
            </a:r>
            <a:endParaRPr sz="2400"/>
          </a:p>
        </p:txBody>
      </p:sp>
      <p:sp>
        <p:nvSpPr>
          <p:cNvPr id="1115" name="Google Shape;1115;p79"/>
          <p:cNvSpPr/>
          <p:nvPr/>
        </p:nvSpPr>
        <p:spPr>
          <a:xfrm>
            <a:off x="16474707" y="8523813"/>
            <a:ext cx="1612200" cy="15774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Nadir</a:t>
            </a:r>
            <a:endParaRPr sz="2400"/>
          </a:p>
        </p:txBody>
      </p:sp>
      <p:sp>
        <p:nvSpPr>
          <p:cNvPr id="1116" name="Google Shape;1116;p79"/>
          <p:cNvSpPr/>
          <p:nvPr/>
        </p:nvSpPr>
        <p:spPr>
          <a:xfrm>
            <a:off x="21246874" y="7280448"/>
            <a:ext cx="1612200" cy="15774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Nick</a:t>
            </a:r>
            <a:endParaRPr sz="2400"/>
          </a:p>
        </p:txBody>
      </p:sp>
      <p:sp>
        <p:nvSpPr>
          <p:cNvPr id="1118" name="Google Shape;1118;p79"/>
          <p:cNvSpPr/>
          <p:nvPr/>
        </p:nvSpPr>
        <p:spPr>
          <a:xfrm>
            <a:off x="11850923" y="32657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19" name="Google Shape;1119;p79"/>
          <p:cNvSpPr/>
          <p:nvPr/>
        </p:nvSpPr>
        <p:spPr>
          <a:xfrm>
            <a:off x="10518548" y="4527435"/>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20" name="Google Shape;1120;p79"/>
          <p:cNvSpPr/>
          <p:nvPr/>
        </p:nvSpPr>
        <p:spPr>
          <a:xfrm>
            <a:off x="10518548" y="64917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21" name="Google Shape;1121;p79"/>
          <p:cNvSpPr/>
          <p:nvPr/>
        </p:nvSpPr>
        <p:spPr>
          <a:xfrm>
            <a:off x="12130748" y="78664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cxnSp>
        <p:nvCxnSpPr>
          <p:cNvPr id="1122" name="Google Shape;1122;p79"/>
          <p:cNvCxnSpPr>
            <a:stCxn id="1118" idx="4"/>
            <a:endCxn id="1112" idx="2"/>
          </p:cNvCxnSpPr>
          <p:nvPr/>
        </p:nvCxnSpPr>
        <p:spPr>
          <a:xfrm>
            <a:off x="12657023" y="4843122"/>
            <a:ext cx="1432800" cy="1648500"/>
          </a:xfrm>
          <a:prstGeom prst="straightConnector1">
            <a:avLst/>
          </a:prstGeom>
          <a:noFill/>
          <a:ln w="38100" cap="flat" cmpd="sng">
            <a:solidFill>
              <a:srgbClr val="6D9EEB"/>
            </a:solidFill>
            <a:prstDash val="solid"/>
            <a:round/>
            <a:headEnd type="none" w="med" len="med"/>
            <a:tailEnd type="none" w="med" len="med"/>
          </a:ln>
        </p:spPr>
      </p:cxnSp>
      <p:cxnSp>
        <p:nvCxnSpPr>
          <p:cNvPr id="1123" name="Google Shape;1123;p79"/>
          <p:cNvCxnSpPr>
            <a:stCxn id="1119" idx="6"/>
            <a:endCxn id="1112" idx="2"/>
          </p:cNvCxnSpPr>
          <p:nvPr/>
        </p:nvCxnSpPr>
        <p:spPr>
          <a:xfrm>
            <a:off x="12130748" y="5316135"/>
            <a:ext cx="1959000" cy="1175700"/>
          </a:xfrm>
          <a:prstGeom prst="straightConnector1">
            <a:avLst/>
          </a:prstGeom>
          <a:noFill/>
          <a:ln w="38100" cap="flat" cmpd="sng">
            <a:solidFill>
              <a:srgbClr val="6D9EEB"/>
            </a:solidFill>
            <a:prstDash val="solid"/>
            <a:round/>
            <a:headEnd type="none" w="med" len="med"/>
            <a:tailEnd type="none" w="med" len="med"/>
          </a:ln>
        </p:spPr>
      </p:cxnSp>
      <p:cxnSp>
        <p:nvCxnSpPr>
          <p:cNvPr id="1124" name="Google Shape;1124;p79"/>
          <p:cNvCxnSpPr>
            <a:stCxn id="1120" idx="6"/>
            <a:endCxn id="1112" idx="2"/>
          </p:cNvCxnSpPr>
          <p:nvPr/>
        </p:nvCxnSpPr>
        <p:spPr>
          <a:xfrm rot="10800000" flipH="1">
            <a:off x="12130748" y="6491722"/>
            <a:ext cx="1959000" cy="788700"/>
          </a:xfrm>
          <a:prstGeom prst="straightConnector1">
            <a:avLst/>
          </a:prstGeom>
          <a:noFill/>
          <a:ln w="38100" cap="flat" cmpd="sng">
            <a:solidFill>
              <a:srgbClr val="6D9EEB"/>
            </a:solidFill>
            <a:prstDash val="solid"/>
            <a:round/>
            <a:headEnd type="none" w="med" len="med"/>
            <a:tailEnd type="none" w="med" len="med"/>
          </a:ln>
        </p:spPr>
      </p:cxnSp>
      <p:cxnSp>
        <p:nvCxnSpPr>
          <p:cNvPr id="1125" name="Google Shape;1125;p79"/>
          <p:cNvCxnSpPr>
            <a:stCxn id="1121" idx="0"/>
            <a:endCxn id="1112" idx="2"/>
          </p:cNvCxnSpPr>
          <p:nvPr/>
        </p:nvCxnSpPr>
        <p:spPr>
          <a:xfrm rot="10800000" flipH="1">
            <a:off x="12936848" y="6491822"/>
            <a:ext cx="1152900" cy="1374600"/>
          </a:xfrm>
          <a:prstGeom prst="straightConnector1">
            <a:avLst/>
          </a:prstGeom>
          <a:noFill/>
          <a:ln w="38100" cap="flat" cmpd="sng">
            <a:solidFill>
              <a:srgbClr val="6D9EEB"/>
            </a:solidFill>
            <a:prstDash val="solid"/>
            <a:round/>
            <a:headEnd type="none" w="med" len="med"/>
            <a:tailEnd type="none" w="med" len="med"/>
          </a:ln>
        </p:spPr>
      </p:cxnSp>
      <p:sp>
        <p:nvSpPr>
          <p:cNvPr id="1126" name="Google Shape;1126;p79"/>
          <p:cNvSpPr txBox="1">
            <a:spLocks noGrp="1"/>
          </p:cNvSpPr>
          <p:nvPr>
            <p:ph type="body" idx="4294967295"/>
          </p:nvPr>
        </p:nvSpPr>
        <p:spPr>
          <a:xfrm>
            <a:off x="0" y="2836863"/>
            <a:ext cx="8631238" cy="9342437"/>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Some nodes are more influential than others</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Uneven distribution of hash power</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Hard to distinguish network topology</a:t>
            </a:r>
            <a:endParaRPr sz="4800" dirty="0">
              <a:solidFill>
                <a:schemeClr val="dk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8"/>
                                        </p:tgtEl>
                                        <p:attrNameLst>
                                          <p:attrName>style.visibility</p:attrName>
                                        </p:attrNameLst>
                                      </p:cBhvr>
                                      <p:to>
                                        <p:strVal val="visible"/>
                                      </p:to>
                                    </p:set>
                                    <p:animEffect transition="in" filter="fade">
                                      <p:cBhvr>
                                        <p:cTn id="7" dur="1000"/>
                                        <p:tgtEl>
                                          <p:spTgt spid="1118"/>
                                        </p:tgtEl>
                                      </p:cBhvr>
                                    </p:animEffect>
                                  </p:childTnLst>
                                </p:cTn>
                              </p:par>
                              <p:par>
                                <p:cTn id="8" presetID="10" presetClass="entr" presetSubtype="0" fill="hold" nodeType="withEffect">
                                  <p:stCondLst>
                                    <p:cond delay="0"/>
                                  </p:stCondLst>
                                  <p:childTnLst>
                                    <p:set>
                                      <p:cBhvr>
                                        <p:cTn id="9" dur="1" fill="hold">
                                          <p:stCondLst>
                                            <p:cond delay="0"/>
                                          </p:stCondLst>
                                        </p:cTn>
                                        <p:tgtEl>
                                          <p:spTgt spid="1119"/>
                                        </p:tgtEl>
                                        <p:attrNameLst>
                                          <p:attrName>style.visibility</p:attrName>
                                        </p:attrNameLst>
                                      </p:cBhvr>
                                      <p:to>
                                        <p:strVal val="visible"/>
                                      </p:to>
                                    </p:set>
                                    <p:animEffect transition="in" filter="fade">
                                      <p:cBhvr>
                                        <p:cTn id="10" dur="1000"/>
                                        <p:tgtEl>
                                          <p:spTgt spid="1119"/>
                                        </p:tgtEl>
                                      </p:cBhvr>
                                    </p:animEffect>
                                  </p:childTnLst>
                                </p:cTn>
                              </p:par>
                              <p:par>
                                <p:cTn id="11" presetID="10" presetClass="entr" presetSubtype="0" fill="hold" nodeType="withEffect">
                                  <p:stCondLst>
                                    <p:cond delay="0"/>
                                  </p:stCondLst>
                                  <p:childTnLst>
                                    <p:set>
                                      <p:cBhvr>
                                        <p:cTn id="12" dur="1" fill="hold">
                                          <p:stCondLst>
                                            <p:cond delay="0"/>
                                          </p:stCondLst>
                                        </p:cTn>
                                        <p:tgtEl>
                                          <p:spTgt spid="1120"/>
                                        </p:tgtEl>
                                        <p:attrNameLst>
                                          <p:attrName>style.visibility</p:attrName>
                                        </p:attrNameLst>
                                      </p:cBhvr>
                                      <p:to>
                                        <p:strVal val="visible"/>
                                      </p:to>
                                    </p:set>
                                    <p:animEffect transition="in" filter="fade">
                                      <p:cBhvr>
                                        <p:cTn id="13" dur="1000"/>
                                        <p:tgtEl>
                                          <p:spTgt spid="1120"/>
                                        </p:tgtEl>
                                      </p:cBhvr>
                                    </p:animEffect>
                                  </p:childTnLst>
                                </p:cTn>
                              </p:par>
                              <p:par>
                                <p:cTn id="14" presetID="10" presetClass="entr" presetSubtype="0" fill="hold" nodeType="withEffect">
                                  <p:stCondLst>
                                    <p:cond delay="0"/>
                                  </p:stCondLst>
                                  <p:childTnLst>
                                    <p:set>
                                      <p:cBhvr>
                                        <p:cTn id="15" dur="1" fill="hold">
                                          <p:stCondLst>
                                            <p:cond delay="0"/>
                                          </p:stCondLst>
                                        </p:cTn>
                                        <p:tgtEl>
                                          <p:spTgt spid="1121"/>
                                        </p:tgtEl>
                                        <p:attrNameLst>
                                          <p:attrName>style.visibility</p:attrName>
                                        </p:attrNameLst>
                                      </p:cBhvr>
                                      <p:to>
                                        <p:strVal val="visible"/>
                                      </p:to>
                                    </p:set>
                                    <p:animEffect transition="in" filter="fade">
                                      <p:cBhvr>
                                        <p:cTn id="16" dur="1000"/>
                                        <p:tgtEl>
                                          <p:spTgt spid="1121"/>
                                        </p:tgtEl>
                                      </p:cBhvr>
                                    </p:animEffect>
                                  </p:childTnLst>
                                </p:cTn>
                              </p:par>
                              <p:par>
                                <p:cTn id="17" presetID="10" presetClass="entr" presetSubtype="0" fill="hold" nodeType="withEffect">
                                  <p:stCondLst>
                                    <p:cond delay="0"/>
                                  </p:stCondLst>
                                  <p:childTnLst>
                                    <p:set>
                                      <p:cBhvr>
                                        <p:cTn id="18" dur="1" fill="hold">
                                          <p:stCondLst>
                                            <p:cond delay="0"/>
                                          </p:stCondLst>
                                        </p:cTn>
                                        <p:tgtEl>
                                          <p:spTgt spid="1122"/>
                                        </p:tgtEl>
                                        <p:attrNameLst>
                                          <p:attrName>style.visibility</p:attrName>
                                        </p:attrNameLst>
                                      </p:cBhvr>
                                      <p:to>
                                        <p:strVal val="visible"/>
                                      </p:to>
                                    </p:set>
                                    <p:animEffect transition="in" filter="fade">
                                      <p:cBhvr>
                                        <p:cTn id="19" dur="1000"/>
                                        <p:tgtEl>
                                          <p:spTgt spid="1122"/>
                                        </p:tgtEl>
                                      </p:cBhvr>
                                    </p:animEffect>
                                  </p:childTnLst>
                                </p:cTn>
                              </p:par>
                              <p:par>
                                <p:cTn id="20" presetID="10" presetClass="entr" presetSubtype="0" fill="hold" nodeType="withEffect">
                                  <p:stCondLst>
                                    <p:cond delay="0"/>
                                  </p:stCondLst>
                                  <p:childTnLst>
                                    <p:set>
                                      <p:cBhvr>
                                        <p:cTn id="21" dur="1" fill="hold">
                                          <p:stCondLst>
                                            <p:cond delay="0"/>
                                          </p:stCondLst>
                                        </p:cTn>
                                        <p:tgtEl>
                                          <p:spTgt spid="1123"/>
                                        </p:tgtEl>
                                        <p:attrNameLst>
                                          <p:attrName>style.visibility</p:attrName>
                                        </p:attrNameLst>
                                      </p:cBhvr>
                                      <p:to>
                                        <p:strVal val="visible"/>
                                      </p:to>
                                    </p:set>
                                    <p:animEffect transition="in" filter="fade">
                                      <p:cBhvr>
                                        <p:cTn id="22" dur="1000"/>
                                        <p:tgtEl>
                                          <p:spTgt spid="1123"/>
                                        </p:tgtEl>
                                      </p:cBhvr>
                                    </p:animEffect>
                                  </p:childTnLst>
                                </p:cTn>
                              </p:par>
                              <p:par>
                                <p:cTn id="23" presetID="10" presetClass="entr" presetSubtype="0" fill="hold" nodeType="withEffect">
                                  <p:stCondLst>
                                    <p:cond delay="0"/>
                                  </p:stCondLst>
                                  <p:childTnLst>
                                    <p:set>
                                      <p:cBhvr>
                                        <p:cTn id="24" dur="1" fill="hold">
                                          <p:stCondLst>
                                            <p:cond delay="0"/>
                                          </p:stCondLst>
                                        </p:cTn>
                                        <p:tgtEl>
                                          <p:spTgt spid="1124"/>
                                        </p:tgtEl>
                                        <p:attrNameLst>
                                          <p:attrName>style.visibility</p:attrName>
                                        </p:attrNameLst>
                                      </p:cBhvr>
                                      <p:to>
                                        <p:strVal val="visible"/>
                                      </p:to>
                                    </p:set>
                                    <p:animEffect transition="in" filter="fade">
                                      <p:cBhvr>
                                        <p:cTn id="25" dur="1000"/>
                                        <p:tgtEl>
                                          <p:spTgt spid="1124"/>
                                        </p:tgtEl>
                                      </p:cBhvr>
                                    </p:animEffect>
                                  </p:childTnLst>
                                </p:cTn>
                              </p:par>
                              <p:par>
                                <p:cTn id="26" presetID="10" presetClass="entr" presetSubtype="0" fill="hold" nodeType="withEffect">
                                  <p:stCondLst>
                                    <p:cond delay="0"/>
                                  </p:stCondLst>
                                  <p:childTnLst>
                                    <p:set>
                                      <p:cBhvr>
                                        <p:cTn id="27" dur="1" fill="hold">
                                          <p:stCondLst>
                                            <p:cond delay="0"/>
                                          </p:stCondLst>
                                        </p:cTn>
                                        <p:tgtEl>
                                          <p:spTgt spid="1125"/>
                                        </p:tgtEl>
                                        <p:attrNameLst>
                                          <p:attrName>style.visibility</p:attrName>
                                        </p:attrNameLst>
                                      </p:cBhvr>
                                      <p:to>
                                        <p:strVal val="visible"/>
                                      </p:to>
                                    </p:set>
                                    <p:animEffect transition="in" filter="fade">
                                      <p:cBhvr>
                                        <p:cTn id="28" dur="1000"/>
                                        <p:tgtEl>
                                          <p:spTgt spid="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31"/>
        <p:cNvGrpSpPr/>
        <p:nvPr/>
      </p:nvGrpSpPr>
      <p:grpSpPr>
        <a:xfrm>
          <a:off x="0" y="0"/>
          <a:ext cx="0" cy="0"/>
          <a:chOff x="0" y="0"/>
          <a:chExt cx="0" cy="0"/>
        </a:xfrm>
      </p:grpSpPr>
      <p:sp>
        <p:nvSpPr>
          <p:cNvPr id="1132" name="Google Shape;1132;p80"/>
          <p:cNvSpPr txBox="1"/>
          <p:nvPr/>
        </p:nvSpPr>
        <p:spPr>
          <a:xfrm>
            <a:off x="2924725" y="5438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THE BITCOIN NETWORK</a:t>
            </a:r>
            <a:endParaRPr sz="7200" b="1" dirty="0">
              <a:solidFill>
                <a:schemeClr val="bg1"/>
              </a:solidFill>
              <a:latin typeface="Montserrat"/>
              <a:ea typeface="Montserrat"/>
              <a:cs typeface="Montserrat"/>
              <a:sym typeface="Montserrat"/>
            </a:endParaRPr>
          </a:p>
        </p:txBody>
      </p:sp>
      <p:sp>
        <p:nvSpPr>
          <p:cNvPr id="1133" name="Google Shape;1133;p80"/>
          <p:cNvSpPr txBox="1"/>
          <p:nvPr/>
        </p:nvSpPr>
        <p:spPr>
          <a:xfrm>
            <a:off x="2924725" y="1488944"/>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AN UNEVEN TOPOLOGY</a:t>
            </a:r>
            <a:endParaRPr sz="4500" b="1" dirty="0">
              <a:solidFill>
                <a:schemeClr val="accent2"/>
              </a:solidFill>
              <a:latin typeface="Proxima Nova"/>
              <a:ea typeface="Proxima Nova"/>
              <a:cs typeface="Proxima Nova"/>
              <a:sym typeface="Proxima Nova"/>
            </a:endParaRPr>
          </a:p>
        </p:txBody>
      </p:sp>
      <p:cxnSp>
        <p:nvCxnSpPr>
          <p:cNvPr id="1134" name="Google Shape;1134;p80"/>
          <p:cNvCxnSpPr/>
          <p:nvPr/>
        </p:nvCxnSpPr>
        <p:spPr>
          <a:xfrm rot="10800000" flipH="1">
            <a:off x="15701989" y="5192418"/>
            <a:ext cx="1578900" cy="1299300"/>
          </a:xfrm>
          <a:prstGeom prst="straightConnector1">
            <a:avLst/>
          </a:prstGeom>
          <a:noFill/>
          <a:ln w="38100" cap="flat" cmpd="sng">
            <a:solidFill>
              <a:srgbClr val="6D9EEB"/>
            </a:solidFill>
            <a:prstDash val="solid"/>
            <a:round/>
            <a:headEnd type="none" w="med" len="med"/>
            <a:tailEnd type="none" w="med" len="med"/>
          </a:ln>
        </p:spPr>
      </p:cxnSp>
      <p:cxnSp>
        <p:nvCxnSpPr>
          <p:cNvPr id="1135" name="Google Shape;1135;p80"/>
          <p:cNvCxnSpPr/>
          <p:nvPr/>
        </p:nvCxnSpPr>
        <p:spPr>
          <a:xfrm rot="10800000" flipH="1">
            <a:off x="15701989" y="5565618"/>
            <a:ext cx="4495200" cy="926100"/>
          </a:xfrm>
          <a:prstGeom prst="straightConnector1">
            <a:avLst/>
          </a:prstGeom>
          <a:noFill/>
          <a:ln w="38100" cap="flat" cmpd="sng">
            <a:solidFill>
              <a:srgbClr val="6D9EEB"/>
            </a:solidFill>
            <a:prstDash val="solid"/>
            <a:round/>
            <a:headEnd type="none" w="med" len="med"/>
            <a:tailEnd type="none" w="med" len="med"/>
          </a:ln>
        </p:spPr>
      </p:cxnSp>
      <p:cxnSp>
        <p:nvCxnSpPr>
          <p:cNvPr id="1136" name="Google Shape;1136;p80"/>
          <p:cNvCxnSpPr/>
          <p:nvPr/>
        </p:nvCxnSpPr>
        <p:spPr>
          <a:xfrm>
            <a:off x="17280777" y="5192229"/>
            <a:ext cx="2916300" cy="373200"/>
          </a:xfrm>
          <a:prstGeom prst="straightConnector1">
            <a:avLst/>
          </a:prstGeom>
          <a:noFill/>
          <a:ln w="38100" cap="flat" cmpd="sng">
            <a:solidFill>
              <a:srgbClr val="6D9EEB"/>
            </a:solidFill>
            <a:prstDash val="solid"/>
            <a:round/>
            <a:headEnd type="none" w="med" len="med"/>
            <a:tailEnd type="none" w="med" len="med"/>
          </a:ln>
        </p:spPr>
      </p:cxnSp>
      <p:cxnSp>
        <p:nvCxnSpPr>
          <p:cNvPr id="1137" name="Google Shape;1137;p80"/>
          <p:cNvCxnSpPr/>
          <p:nvPr/>
        </p:nvCxnSpPr>
        <p:spPr>
          <a:xfrm>
            <a:off x="15701989" y="6491718"/>
            <a:ext cx="1578900" cy="2032200"/>
          </a:xfrm>
          <a:prstGeom prst="straightConnector1">
            <a:avLst/>
          </a:prstGeom>
          <a:noFill/>
          <a:ln w="38100" cap="flat" cmpd="sng">
            <a:solidFill>
              <a:srgbClr val="6D9EEB"/>
            </a:solidFill>
            <a:prstDash val="solid"/>
            <a:round/>
            <a:headEnd type="none" w="med" len="med"/>
            <a:tailEnd type="none" w="med" len="med"/>
          </a:ln>
        </p:spPr>
      </p:cxnSp>
      <p:cxnSp>
        <p:nvCxnSpPr>
          <p:cNvPr id="1138" name="Google Shape;1138;p80"/>
          <p:cNvCxnSpPr/>
          <p:nvPr/>
        </p:nvCxnSpPr>
        <p:spPr>
          <a:xfrm>
            <a:off x="15701989" y="6491718"/>
            <a:ext cx="5781300" cy="1019700"/>
          </a:xfrm>
          <a:prstGeom prst="straightConnector1">
            <a:avLst/>
          </a:prstGeom>
          <a:noFill/>
          <a:ln w="38100" cap="flat" cmpd="sng">
            <a:solidFill>
              <a:srgbClr val="6D9EEB"/>
            </a:solidFill>
            <a:prstDash val="solid"/>
            <a:round/>
            <a:headEnd type="none" w="med" len="med"/>
            <a:tailEnd type="none" w="med" len="med"/>
          </a:ln>
        </p:spPr>
      </p:cxnSp>
      <p:sp>
        <p:nvSpPr>
          <p:cNvPr id="1139" name="Google Shape;1139;p80"/>
          <p:cNvSpPr/>
          <p:nvPr/>
        </p:nvSpPr>
        <p:spPr>
          <a:xfrm>
            <a:off x="14089848" y="57029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140" name="Google Shape;1140;p80"/>
          <p:cNvSpPr/>
          <p:nvPr/>
        </p:nvSpPr>
        <p:spPr>
          <a:xfrm>
            <a:off x="16474707" y="3614787"/>
            <a:ext cx="1612200" cy="15774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Rustie</a:t>
            </a:r>
            <a:endParaRPr sz="2400"/>
          </a:p>
        </p:txBody>
      </p:sp>
      <p:sp>
        <p:nvSpPr>
          <p:cNvPr id="1141" name="Google Shape;1141;p80"/>
          <p:cNvSpPr/>
          <p:nvPr/>
        </p:nvSpPr>
        <p:spPr>
          <a:xfrm>
            <a:off x="19960926" y="4219323"/>
            <a:ext cx="1612200" cy="15774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Gloria</a:t>
            </a:r>
            <a:endParaRPr sz="2400"/>
          </a:p>
        </p:txBody>
      </p:sp>
      <p:sp>
        <p:nvSpPr>
          <p:cNvPr id="1142" name="Google Shape;1142;p80"/>
          <p:cNvSpPr/>
          <p:nvPr/>
        </p:nvSpPr>
        <p:spPr>
          <a:xfrm>
            <a:off x="16474707" y="8523813"/>
            <a:ext cx="1612200" cy="15774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Nadir</a:t>
            </a:r>
            <a:endParaRPr sz="2400"/>
          </a:p>
        </p:txBody>
      </p:sp>
      <p:sp>
        <p:nvSpPr>
          <p:cNvPr id="1143" name="Google Shape;1143;p80"/>
          <p:cNvSpPr/>
          <p:nvPr/>
        </p:nvSpPr>
        <p:spPr>
          <a:xfrm>
            <a:off x="21246874" y="7280448"/>
            <a:ext cx="1612200" cy="15774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Nick</a:t>
            </a:r>
            <a:endParaRPr sz="2400"/>
          </a:p>
        </p:txBody>
      </p:sp>
      <p:sp>
        <p:nvSpPr>
          <p:cNvPr id="1145" name="Google Shape;1145;p80"/>
          <p:cNvSpPr/>
          <p:nvPr/>
        </p:nvSpPr>
        <p:spPr>
          <a:xfrm>
            <a:off x="11850923" y="32657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46" name="Google Shape;1146;p80"/>
          <p:cNvSpPr/>
          <p:nvPr/>
        </p:nvSpPr>
        <p:spPr>
          <a:xfrm>
            <a:off x="10518548" y="4527435"/>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47" name="Google Shape;1147;p80"/>
          <p:cNvSpPr/>
          <p:nvPr/>
        </p:nvSpPr>
        <p:spPr>
          <a:xfrm>
            <a:off x="10518548" y="64917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sp>
        <p:nvSpPr>
          <p:cNvPr id="1148" name="Google Shape;1148;p80"/>
          <p:cNvSpPr/>
          <p:nvPr/>
        </p:nvSpPr>
        <p:spPr>
          <a:xfrm>
            <a:off x="12130748" y="78664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Miner</a:t>
            </a:r>
            <a:endParaRPr sz="2400"/>
          </a:p>
        </p:txBody>
      </p:sp>
      <p:cxnSp>
        <p:nvCxnSpPr>
          <p:cNvPr id="1149" name="Google Shape;1149;p80"/>
          <p:cNvCxnSpPr>
            <a:stCxn id="1145" idx="4"/>
            <a:endCxn id="1139" idx="2"/>
          </p:cNvCxnSpPr>
          <p:nvPr/>
        </p:nvCxnSpPr>
        <p:spPr>
          <a:xfrm>
            <a:off x="12657023" y="4843122"/>
            <a:ext cx="1432800" cy="1648500"/>
          </a:xfrm>
          <a:prstGeom prst="straightConnector1">
            <a:avLst/>
          </a:prstGeom>
          <a:noFill/>
          <a:ln w="38100" cap="flat" cmpd="sng">
            <a:solidFill>
              <a:srgbClr val="6D9EEB"/>
            </a:solidFill>
            <a:prstDash val="solid"/>
            <a:round/>
            <a:headEnd type="none" w="med" len="med"/>
            <a:tailEnd type="none" w="med" len="med"/>
          </a:ln>
        </p:spPr>
      </p:cxnSp>
      <p:cxnSp>
        <p:nvCxnSpPr>
          <p:cNvPr id="1150" name="Google Shape;1150;p80"/>
          <p:cNvCxnSpPr>
            <a:stCxn id="1146" idx="6"/>
            <a:endCxn id="1139" idx="2"/>
          </p:cNvCxnSpPr>
          <p:nvPr/>
        </p:nvCxnSpPr>
        <p:spPr>
          <a:xfrm>
            <a:off x="12130748" y="5316135"/>
            <a:ext cx="1959000" cy="1175700"/>
          </a:xfrm>
          <a:prstGeom prst="straightConnector1">
            <a:avLst/>
          </a:prstGeom>
          <a:noFill/>
          <a:ln w="38100" cap="flat" cmpd="sng">
            <a:solidFill>
              <a:srgbClr val="6D9EEB"/>
            </a:solidFill>
            <a:prstDash val="solid"/>
            <a:round/>
            <a:headEnd type="none" w="med" len="med"/>
            <a:tailEnd type="none" w="med" len="med"/>
          </a:ln>
        </p:spPr>
      </p:cxnSp>
      <p:cxnSp>
        <p:nvCxnSpPr>
          <p:cNvPr id="1151" name="Google Shape;1151;p80"/>
          <p:cNvCxnSpPr>
            <a:stCxn id="1147" idx="6"/>
            <a:endCxn id="1139" idx="2"/>
          </p:cNvCxnSpPr>
          <p:nvPr/>
        </p:nvCxnSpPr>
        <p:spPr>
          <a:xfrm rot="10800000" flipH="1">
            <a:off x="12130748" y="6491722"/>
            <a:ext cx="1959000" cy="788700"/>
          </a:xfrm>
          <a:prstGeom prst="straightConnector1">
            <a:avLst/>
          </a:prstGeom>
          <a:noFill/>
          <a:ln w="38100" cap="flat" cmpd="sng">
            <a:solidFill>
              <a:srgbClr val="6D9EEB"/>
            </a:solidFill>
            <a:prstDash val="solid"/>
            <a:round/>
            <a:headEnd type="none" w="med" len="med"/>
            <a:tailEnd type="none" w="med" len="med"/>
          </a:ln>
        </p:spPr>
      </p:cxnSp>
      <p:cxnSp>
        <p:nvCxnSpPr>
          <p:cNvPr id="1152" name="Google Shape;1152;p80"/>
          <p:cNvCxnSpPr>
            <a:stCxn id="1148" idx="0"/>
            <a:endCxn id="1139" idx="2"/>
          </p:cNvCxnSpPr>
          <p:nvPr/>
        </p:nvCxnSpPr>
        <p:spPr>
          <a:xfrm rot="10800000" flipH="1">
            <a:off x="12936848" y="6491822"/>
            <a:ext cx="1152900" cy="1374600"/>
          </a:xfrm>
          <a:prstGeom prst="straightConnector1">
            <a:avLst/>
          </a:prstGeom>
          <a:noFill/>
          <a:ln w="38100" cap="flat" cmpd="sng">
            <a:solidFill>
              <a:srgbClr val="6D9EEB"/>
            </a:solidFill>
            <a:prstDash val="solid"/>
            <a:round/>
            <a:headEnd type="none" w="med" len="med"/>
            <a:tailEnd type="none" w="med" len="med"/>
          </a:ln>
        </p:spPr>
      </p:cxnSp>
      <p:sp>
        <p:nvSpPr>
          <p:cNvPr id="1153" name="Google Shape;1153;p80"/>
          <p:cNvSpPr txBox="1">
            <a:spLocks noGrp="1"/>
          </p:cNvSpPr>
          <p:nvPr>
            <p:ph type="body" idx="4294967295"/>
          </p:nvPr>
        </p:nvSpPr>
        <p:spPr>
          <a:xfrm>
            <a:off x="0" y="2836863"/>
            <a:ext cx="8631238" cy="9342437"/>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Clr>
                <a:srgbClr val="000000"/>
              </a:buClr>
              <a:buSzPts val="1100"/>
              <a:buFont typeface="Arial"/>
              <a:buNone/>
            </a:pPr>
            <a:r>
              <a:rPr lang="en-US" sz="4800" b="1" dirty="0">
                <a:solidFill>
                  <a:schemeClr val="dk2"/>
                </a:solidFill>
                <a:latin typeface="Proxima Nova"/>
                <a:ea typeface="Proxima Nova"/>
                <a:cs typeface="Proxima Nova"/>
                <a:sym typeface="Proxima Nova"/>
              </a:rPr>
              <a:t>Bitcoin safe as long as &gt;50% network is honest?</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Incentive alignment</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See selfish mining</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33%, 25%, 23.2%, 32%, ...</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58"/>
        <p:cNvGrpSpPr/>
        <p:nvPr/>
      </p:nvGrpSpPr>
      <p:grpSpPr>
        <a:xfrm>
          <a:off x="0" y="0"/>
          <a:ext cx="0" cy="0"/>
          <a:chOff x="0" y="0"/>
          <a:chExt cx="0" cy="0"/>
        </a:xfrm>
      </p:grpSpPr>
      <p:sp>
        <p:nvSpPr>
          <p:cNvPr id="1159" name="Google Shape;1159;p81"/>
          <p:cNvSpPr txBox="1"/>
          <p:nvPr/>
        </p:nvSpPr>
        <p:spPr>
          <a:xfrm>
            <a:off x="2924725" y="4728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THE BITCOIN NETWORK</a:t>
            </a:r>
            <a:endParaRPr sz="7200" b="1" dirty="0">
              <a:solidFill>
                <a:schemeClr val="bg1"/>
              </a:solidFill>
              <a:latin typeface="Montserrat"/>
              <a:ea typeface="Montserrat"/>
              <a:cs typeface="Montserrat"/>
              <a:sym typeface="Montserrat"/>
            </a:endParaRPr>
          </a:p>
        </p:txBody>
      </p:sp>
      <p:sp>
        <p:nvSpPr>
          <p:cNvPr id="1160" name="Google Shape;1160;p81"/>
          <p:cNvSpPr txBox="1"/>
          <p:nvPr/>
        </p:nvSpPr>
        <p:spPr>
          <a:xfrm>
            <a:off x="2924725" y="1496546"/>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NETWORK LATENCY</a:t>
            </a:r>
            <a:endParaRPr sz="4500" b="1" dirty="0">
              <a:solidFill>
                <a:schemeClr val="accent2"/>
              </a:solidFill>
              <a:latin typeface="Proxima Nova"/>
              <a:ea typeface="Proxima Nova"/>
              <a:cs typeface="Proxima Nova"/>
              <a:sym typeface="Proxima Nova"/>
            </a:endParaRPr>
          </a:p>
        </p:txBody>
      </p:sp>
      <p:sp>
        <p:nvSpPr>
          <p:cNvPr id="1161" name="Google Shape;1161;p81"/>
          <p:cNvSpPr txBox="1">
            <a:spLocks noGrp="1"/>
          </p:cNvSpPr>
          <p:nvPr>
            <p:ph type="body" idx="4294967295"/>
          </p:nvPr>
        </p:nvSpPr>
        <p:spPr>
          <a:xfrm>
            <a:off x="0" y="2836863"/>
            <a:ext cx="12076113" cy="9342437"/>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Different propagation times</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Getting data items out to the network quickly </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Block propagation races</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Leads to disproportionate profits</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p:txBody>
      </p:sp>
      <p:cxnSp>
        <p:nvCxnSpPr>
          <p:cNvPr id="1162" name="Google Shape;1162;p81"/>
          <p:cNvCxnSpPr/>
          <p:nvPr/>
        </p:nvCxnSpPr>
        <p:spPr>
          <a:xfrm rot="10800000" flipH="1">
            <a:off x="15701989" y="5192418"/>
            <a:ext cx="1578900" cy="1299300"/>
          </a:xfrm>
          <a:prstGeom prst="straightConnector1">
            <a:avLst/>
          </a:prstGeom>
          <a:noFill/>
          <a:ln w="38100" cap="flat" cmpd="sng">
            <a:solidFill>
              <a:srgbClr val="6D9EEB"/>
            </a:solidFill>
            <a:prstDash val="solid"/>
            <a:round/>
            <a:headEnd type="none" w="med" len="med"/>
            <a:tailEnd type="none" w="med" len="med"/>
          </a:ln>
        </p:spPr>
      </p:cxnSp>
      <p:cxnSp>
        <p:nvCxnSpPr>
          <p:cNvPr id="1163" name="Google Shape;1163;p81"/>
          <p:cNvCxnSpPr/>
          <p:nvPr/>
        </p:nvCxnSpPr>
        <p:spPr>
          <a:xfrm rot="10800000" flipH="1">
            <a:off x="15701989" y="5565618"/>
            <a:ext cx="4495200" cy="926100"/>
          </a:xfrm>
          <a:prstGeom prst="straightConnector1">
            <a:avLst/>
          </a:prstGeom>
          <a:noFill/>
          <a:ln w="38100" cap="flat" cmpd="sng">
            <a:solidFill>
              <a:srgbClr val="6D9EEB"/>
            </a:solidFill>
            <a:prstDash val="solid"/>
            <a:round/>
            <a:headEnd type="none" w="med" len="med"/>
            <a:tailEnd type="none" w="med" len="med"/>
          </a:ln>
        </p:spPr>
      </p:cxnSp>
      <p:cxnSp>
        <p:nvCxnSpPr>
          <p:cNvPr id="1164" name="Google Shape;1164;p81"/>
          <p:cNvCxnSpPr/>
          <p:nvPr/>
        </p:nvCxnSpPr>
        <p:spPr>
          <a:xfrm>
            <a:off x="17280777" y="5192229"/>
            <a:ext cx="0" cy="3331800"/>
          </a:xfrm>
          <a:prstGeom prst="straightConnector1">
            <a:avLst/>
          </a:prstGeom>
          <a:noFill/>
          <a:ln w="38100" cap="flat" cmpd="sng">
            <a:solidFill>
              <a:srgbClr val="6D9EEB"/>
            </a:solidFill>
            <a:prstDash val="solid"/>
            <a:round/>
            <a:headEnd type="none" w="med" len="med"/>
            <a:tailEnd type="none" w="med" len="med"/>
          </a:ln>
        </p:spPr>
      </p:cxnSp>
      <p:cxnSp>
        <p:nvCxnSpPr>
          <p:cNvPr id="1165" name="Google Shape;1165;p81"/>
          <p:cNvCxnSpPr/>
          <p:nvPr/>
        </p:nvCxnSpPr>
        <p:spPr>
          <a:xfrm>
            <a:off x="17280777" y="5192229"/>
            <a:ext cx="4202400" cy="2319300"/>
          </a:xfrm>
          <a:prstGeom prst="straightConnector1">
            <a:avLst/>
          </a:prstGeom>
          <a:noFill/>
          <a:ln w="38100" cap="flat" cmpd="sng">
            <a:solidFill>
              <a:srgbClr val="6D9EEB"/>
            </a:solidFill>
            <a:prstDash val="solid"/>
            <a:round/>
            <a:headEnd type="none" w="med" len="med"/>
            <a:tailEnd type="none" w="med" len="med"/>
          </a:ln>
        </p:spPr>
      </p:cxnSp>
      <p:cxnSp>
        <p:nvCxnSpPr>
          <p:cNvPr id="1166" name="Google Shape;1166;p81"/>
          <p:cNvCxnSpPr/>
          <p:nvPr/>
        </p:nvCxnSpPr>
        <p:spPr>
          <a:xfrm>
            <a:off x="17280777" y="5192229"/>
            <a:ext cx="2916300" cy="373200"/>
          </a:xfrm>
          <a:prstGeom prst="straightConnector1">
            <a:avLst/>
          </a:prstGeom>
          <a:noFill/>
          <a:ln w="38100" cap="flat" cmpd="sng">
            <a:solidFill>
              <a:srgbClr val="6D9EEB"/>
            </a:solidFill>
            <a:prstDash val="solid"/>
            <a:round/>
            <a:headEnd type="none" w="med" len="med"/>
            <a:tailEnd type="none" w="med" len="med"/>
          </a:ln>
        </p:spPr>
      </p:cxnSp>
      <p:cxnSp>
        <p:nvCxnSpPr>
          <p:cNvPr id="1167" name="Google Shape;1167;p81"/>
          <p:cNvCxnSpPr/>
          <p:nvPr/>
        </p:nvCxnSpPr>
        <p:spPr>
          <a:xfrm>
            <a:off x="15701989" y="6491718"/>
            <a:ext cx="1578900" cy="2032200"/>
          </a:xfrm>
          <a:prstGeom prst="straightConnector1">
            <a:avLst/>
          </a:prstGeom>
          <a:noFill/>
          <a:ln w="38100" cap="flat" cmpd="sng">
            <a:solidFill>
              <a:srgbClr val="6D9EEB"/>
            </a:solidFill>
            <a:prstDash val="solid"/>
            <a:round/>
            <a:headEnd type="none" w="med" len="med"/>
            <a:tailEnd type="none" w="med" len="med"/>
          </a:ln>
        </p:spPr>
      </p:cxnSp>
      <p:cxnSp>
        <p:nvCxnSpPr>
          <p:cNvPr id="1168" name="Google Shape;1168;p81"/>
          <p:cNvCxnSpPr/>
          <p:nvPr/>
        </p:nvCxnSpPr>
        <p:spPr>
          <a:xfrm rot="10800000" flipH="1">
            <a:off x="17280777" y="7511313"/>
            <a:ext cx="4202400" cy="1012500"/>
          </a:xfrm>
          <a:prstGeom prst="straightConnector1">
            <a:avLst/>
          </a:prstGeom>
          <a:noFill/>
          <a:ln w="38100" cap="flat" cmpd="sng">
            <a:solidFill>
              <a:srgbClr val="6D9EEB"/>
            </a:solidFill>
            <a:prstDash val="solid"/>
            <a:round/>
            <a:headEnd type="none" w="med" len="med"/>
            <a:tailEnd type="none" w="med" len="med"/>
          </a:ln>
        </p:spPr>
      </p:cxnSp>
      <p:cxnSp>
        <p:nvCxnSpPr>
          <p:cNvPr id="1169" name="Google Shape;1169;p81"/>
          <p:cNvCxnSpPr/>
          <p:nvPr/>
        </p:nvCxnSpPr>
        <p:spPr>
          <a:xfrm rot="10800000" flipH="1">
            <a:off x="17280777" y="5566113"/>
            <a:ext cx="2916300" cy="2957700"/>
          </a:xfrm>
          <a:prstGeom prst="straightConnector1">
            <a:avLst/>
          </a:prstGeom>
          <a:noFill/>
          <a:ln w="38100" cap="flat" cmpd="sng">
            <a:solidFill>
              <a:srgbClr val="6D9EEB"/>
            </a:solidFill>
            <a:prstDash val="solid"/>
            <a:round/>
            <a:headEnd type="none" w="med" len="med"/>
            <a:tailEnd type="none" w="med" len="med"/>
          </a:ln>
        </p:spPr>
      </p:cxnSp>
      <p:cxnSp>
        <p:nvCxnSpPr>
          <p:cNvPr id="1170" name="Google Shape;1170;p81"/>
          <p:cNvCxnSpPr/>
          <p:nvPr/>
        </p:nvCxnSpPr>
        <p:spPr>
          <a:xfrm>
            <a:off x="15701989" y="6491718"/>
            <a:ext cx="5781300" cy="1019700"/>
          </a:xfrm>
          <a:prstGeom prst="straightConnector1">
            <a:avLst/>
          </a:prstGeom>
          <a:noFill/>
          <a:ln w="38100" cap="flat" cmpd="sng">
            <a:solidFill>
              <a:srgbClr val="6D9EEB"/>
            </a:solidFill>
            <a:prstDash val="solid"/>
            <a:round/>
            <a:headEnd type="none" w="med" len="med"/>
            <a:tailEnd type="none" w="med" len="med"/>
          </a:ln>
        </p:spPr>
      </p:cxnSp>
      <p:cxnSp>
        <p:nvCxnSpPr>
          <p:cNvPr id="1171" name="Google Shape;1171;p81"/>
          <p:cNvCxnSpPr/>
          <p:nvPr/>
        </p:nvCxnSpPr>
        <p:spPr>
          <a:xfrm>
            <a:off x="20197019" y="5565754"/>
            <a:ext cx="1285800" cy="1946100"/>
          </a:xfrm>
          <a:prstGeom prst="straightConnector1">
            <a:avLst/>
          </a:prstGeom>
          <a:noFill/>
          <a:ln w="38100" cap="flat" cmpd="sng">
            <a:solidFill>
              <a:srgbClr val="6D9EEB"/>
            </a:solidFill>
            <a:prstDash val="solid"/>
            <a:round/>
            <a:headEnd type="none" w="med" len="med"/>
            <a:tailEnd type="none" w="med" len="med"/>
          </a:ln>
        </p:spPr>
      </p:cxnSp>
      <p:sp>
        <p:nvSpPr>
          <p:cNvPr id="1172" name="Google Shape;1172;p81"/>
          <p:cNvSpPr/>
          <p:nvPr/>
        </p:nvSpPr>
        <p:spPr>
          <a:xfrm>
            <a:off x="14089848" y="57029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173" name="Google Shape;1173;p81"/>
          <p:cNvSpPr/>
          <p:nvPr/>
        </p:nvSpPr>
        <p:spPr>
          <a:xfrm>
            <a:off x="16474707" y="3614787"/>
            <a:ext cx="1612200" cy="15774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Rustie</a:t>
            </a:r>
            <a:endParaRPr sz="2400"/>
          </a:p>
        </p:txBody>
      </p:sp>
      <p:sp>
        <p:nvSpPr>
          <p:cNvPr id="1174" name="Google Shape;1174;p81"/>
          <p:cNvSpPr/>
          <p:nvPr/>
        </p:nvSpPr>
        <p:spPr>
          <a:xfrm>
            <a:off x="19960926" y="4219323"/>
            <a:ext cx="1612200" cy="15774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Gloria</a:t>
            </a:r>
            <a:endParaRPr sz="2400"/>
          </a:p>
        </p:txBody>
      </p:sp>
      <p:sp>
        <p:nvSpPr>
          <p:cNvPr id="1175" name="Google Shape;1175;p81"/>
          <p:cNvSpPr/>
          <p:nvPr/>
        </p:nvSpPr>
        <p:spPr>
          <a:xfrm>
            <a:off x="16474707" y="8523813"/>
            <a:ext cx="1612200" cy="15774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Nadir</a:t>
            </a:r>
            <a:endParaRPr sz="2400"/>
          </a:p>
        </p:txBody>
      </p:sp>
      <p:sp>
        <p:nvSpPr>
          <p:cNvPr id="1176" name="Google Shape;1176;p81"/>
          <p:cNvSpPr/>
          <p:nvPr/>
        </p:nvSpPr>
        <p:spPr>
          <a:xfrm>
            <a:off x="21246874" y="7280448"/>
            <a:ext cx="1612200" cy="15774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Nick</a:t>
            </a:r>
            <a:endParaRPr sz="2400"/>
          </a:p>
        </p:txBody>
      </p:sp>
      <p:cxnSp>
        <p:nvCxnSpPr>
          <p:cNvPr id="1178" name="Google Shape;1178;p81"/>
          <p:cNvCxnSpPr>
            <a:stCxn id="1174" idx="3"/>
            <a:endCxn id="1173" idx="4"/>
          </p:cNvCxnSpPr>
          <p:nvPr/>
        </p:nvCxnSpPr>
        <p:spPr>
          <a:xfrm rot="10800000">
            <a:off x="17280727" y="5192218"/>
            <a:ext cx="2916300" cy="373500"/>
          </a:xfrm>
          <a:prstGeom prst="straightConnector1">
            <a:avLst/>
          </a:prstGeom>
          <a:noFill/>
          <a:ln w="38100" cap="flat" cmpd="sng">
            <a:solidFill>
              <a:srgbClr val="FF0000"/>
            </a:solidFill>
            <a:prstDash val="solid"/>
            <a:round/>
            <a:headEnd type="none" w="med" len="med"/>
            <a:tailEnd type="none" w="med" len="med"/>
          </a:ln>
        </p:spPr>
      </p:cxnSp>
      <p:cxnSp>
        <p:nvCxnSpPr>
          <p:cNvPr id="1179" name="Google Shape;1179;p81"/>
          <p:cNvCxnSpPr>
            <a:stCxn id="1173" idx="4"/>
            <a:endCxn id="1172" idx="6"/>
          </p:cNvCxnSpPr>
          <p:nvPr/>
        </p:nvCxnSpPr>
        <p:spPr>
          <a:xfrm flipH="1">
            <a:off x="15701907" y="5192187"/>
            <a:ext cx="1578900" cy="1299600"/>
          </a:xfrm>
          <a:prstGeom prst="straightConnector1">
            <a:avLst/>
          </a:prstGeom>
          <a:noFill/>
          <a:ln w="38100" cap="flat" cmpd="sng">
            <a:solidFill>
              <a:srgbClr val="FF0000"/>
            </a:solidFill>
            <a:prstDash val="solid"/>
            <a:round/>
            <a:headEnd type="none" w="med" len="med"/>
            <a:tailEnd type="none" w="med" len="med"/>
          </a:ln>
        </p:spPr>
      </p:cxnSp>
      <p:cxnSp>
        <p:nvCxnSpPr>
          <p:cNvPr id="1180" name="Google Shape;1180;p81"/>
          <p:cNvCxnSpPr>
            <a:endCxn id="1176" idx="1"/>
          </p:cNvCxnSpPr>
          <p:nvPr/>
        </p:nvCxnSpPr>
        <p:spPr>
          <a:xfrm>
            <a:off x="15701975" y="6491753"/>
            <a:ext cx="5781000" cy="1019700"/>
          </a:xfrm>
          <a:prstGeom prst="straightConnector1">
            <a:avLst/>
          </a:prstGeom>
          <a:noFill/>
          <a:ln w="38100" cap="flat" cmpd="sng">
            <a:solidFill>
              <a:srgbClr val="FF0000"/>
            </a:solidFill>
            <a:prstDash val="solid"/>
            <a:round/>
            <a:headEnd type="none" w="med" len="med"/>
            <a:tailEnd type="none" w="med" len="med"/>
          </a:ln>
        </p:spPr>
      </p:cxnSp>
      <p:cxnSp>
        <p:nvCxnSpPr>
          <p:cNvPr id="1181" name="Google Shape;1181;p81"/>
          <p:cNvCxnSpPr>
            <a:stCxn id="1172" idx="6"/>
            <a:endCxn id="1175" idx="0"/>
          </p:cNvCxnSpPr>
          <p:nvPr/>
        </p:nvCxnSpPr>
        <p:spPr>
          <a:xfrm>
            <a:off x="15702048" y="6491697"/>
            <a:ext cx="1578900" cy="2032200"/>
          </a:xfrm>
          <a:prstGeom prst="straightConnector1">
            <a:avLst/>
          </a:prstGeom>
          <a:noFill/>
          <a:ln w="38100" cap="flat" cmpd="sng">
            <a:solidFill>
              <a:srgbClr val="FF0000"/>
            </a:solidFill>
            <a:prstDash val="solid"/>
            <a:round/>
            <a:headEnd type="none" w="med" len="med"/>
            <a:tailEnd type="none" w="med" len="med"/>
          </a:ln>
        </p:spPr>
      </p:cxn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86"/>
        <p:cNvGrpSpPr/>
        <p:nvPr/>
      </p:nvGrpSpPr>
      <p:grpSpPr>
        <a:xfrm>
          <a:off x="0" y="0"/>
          <a:ext cx="0" cy="0"/>
          <a:chOff x="0" y="0"/>
          <a:chExt cx="0" cy="0"/>
        </a:xfrm>
      </p:grpSpPr>
      <p:sp>
        <p:nvSpPr>
          <p:cNvPr id="1187" name="Google Shape;1187;p82"/>
          <p:cNvSpPr txBox="1"/>
          <p:nvPr/>
        </p:nvSpPr>
        <p:spPr>
          <a:xfrm>
            <a:off x="2885150" y="43222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THE BITCOIN NETWORK</a:t>
            </a:r>
            <a:endParaRPr sz="7200" b="1" dirty="0">
              <a:solidFill>
                <a:schemeClr val="bg1"/>
              </a:solidFill>
              <a:latin typeface="Montserrat"/>
              <a:ea typeface="Montserrat"/>
              <a:cs typeface="Montserrat"/>
              <a:sym typeface="Montserrat"/>
            </a:endParaRPr>
          </a:p>
        </p:txBody>
      </p:sp>
      <p:sp>
        <p:nvSpPr>
          <p:cNvPr id="1188" name="Google Shape;1188;p82"/>
          <p:cNvSpPr txBox="1"/>
          <p:nvPr/>
        </p:nvSpPr>
        <p:spPr>
          <a:xfrm>
            <a:off x="2816996" y="1382997"/>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US" sz="4500" b="1" dirty="0">
                <a:solidFill>
                  <a:schemeClr val="accent2"/>
                </a:solidFill>
                <a:latin typeface="Proxima Nova"/>
                <a:ea typeface="Proxima Nova"/>
                <a:cs typeface="Proxima Nova"/>
                <a:sym typeface="Proxima Nova"/>
              </a:rPr>
              <a:t>SYBIL ATTACK REVISITED</a:t>
            </a:r>
            <a:endParaRPr sz="4500" b="1" dirty="0">
              <a:solidFill>
                <a:schemeClr val="accent2"/>
              </a:solidFill>
              <a:latin typeface="Proxima Nova"/>
              <a:ea typeface="Proxima Nova"/>
              <a:cs typeface="Proxima Nova"/>
              <a:sym typeface="Proxima Nova"/>
            </a:endParaRPr>
          </a:p>
        </p:txBody>
      </p:sp>
      <p:sp>
        <p:nvSpPr>
          <p:cNvPr id="1189" name="Google Shape;1189;p82"/>
          <p:cNvSpPr txBox="1">
            <a:spLocks noGrp="1"/>
          </p:cNvSpPr>
          <p:nvPr>
            <p:ph type="body" idx="4294967295"/>
          </p:nvPr>
        </p:nvSpPr>
        <p:spPr>
          <a:xfrm>
            <a:off x="0" y="2836863"/>
            <a:ext cx="12617450" cy="9342437"/>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Flood the network with 0-power nodes</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Sybil attack on honest miners</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0-power nodes as sensors</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Publish secret block P when hear of competing block X</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Ignore X, replay P</a:t>
            </a:r>
            <a:endParaRPr sz="48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If P reaches miner before X, then mine on P</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p:txBody>
      </p:sp>
      <p:cxnSp>
        <p:nvCxnSpPr>
          <p:cNvPr id="1191" name="Google Shape;1191;p82"/>
          <p:cNvCxnSpPr/>
          <p:nvPr/>
        </p:nvCxnSpPr>
        <p:spPr>
          <a:xfrm rot="10800000" flipH="1">
            <a:off x="15701989" y="5192418"/>
            <a:ext cx="1578900" cy="1299300"/>
          </a:xfrm>
          <a:prstGeom prst="straightConnector1">
            <a:avLst/>
          </a:prstGeom>
          <a:noFill/>
          <a:ln w="38100" cap="flat" cmpd="sng">
            <a:solidFill>
              <a:srgbClr val="6D9EEB"/>
            </a:solidFill>
            <a:prstDash val="solid"/>
            <a:round/>
            <a:headEnd type="none" w="med" len="med"/>
            <a:tailEnd type="none" w="med" len="med"/>
          </a:ln>
        </p:spPr>
      </p:cxnSp>
      <p:cxnSp>
        <p:nvCxnSpPr>
          <p:cNvPr id="1192" name="Google Shape;1192;p82"/>
          <p:cNvCxnSpPr/>
          <p:nvPr/>
        </p:nvCxnSpPr>
        <p:spPr>
          <a:xfrm rot="10800000" flipH="1">
            <a:off x="15701989" y="5565618"/>
            <a:ext cx="4495200" cy="926100"/>
          </a:xfrm>
          <a:prstGeom prst="straightConnector1">
            <a:avLst/>
          </a:prstGeom>
          <a:noFill/>
          <a:ln w="38100" cap="flat" cmpd="sng">
            <a:solidFill>
              <a:srgbClr val="6D9EEB"/>
            </a:solidFill>
            <a:prstDash val="solid"/>
            <a:round/>
            <a:headEnd type="none" w="med" len="med"/>
            <a:tailEnd type="none" w="med" len="med"/>
          </a:ln>
        </p:spPr>
      </p:cxnSp>
      <p:cxnSp>
        <p:nvCxnSpPr>
          <p:cNvPr id="1193" name="Google Shape;1193;p82"/>
          <p:cNvCxnSpPr/>
          <p:nvPr/>
        </p:nvCxnSpPr>
        <p:spPr>
          <a:xfrm>
            <a:off x="17280777" y="5192229"/>
            <a:ext cx="2916300" cy="373200"/>
          </a:xfrm>
          <a:prstGeom prst="straightConnector1">
            <a:avLst/>
          </a:prstGeom>
          <a:noFill/>
          <a:ln w="38100" cap="flat" cmpd="sng">
            <a:solidFill>
              <a:srgbClr val="6D9EEB"/>
            </a:solidFill>
            <a:prstDash val="solid"/>
            <a:round/>
            <a:headEnd type="none" w="med" len="med"/>
            <a:tailEnd type="none" w="med" len="med"/>
          </a:ln>
        </p:spPr>
      </p:cxnSp>
      <p:cxnSp>
        <p:nvCxnSpPr>
          <p:cNvPr id="1194" name="Google Shape;1194;p82"/>
          <p:cNvCxnSpPr/>
          <p:nvPr/>
        </p:nvCxnSpPr>
        <p:spPr>
          <a:xfrm>
            <a:off x="15701989" y="6491718"/>
            <a:ext cx="1578900" cy="2032200"/>
          </a:xfrm>
          <a:prstGeom prst="straightConnector1">
            <a:avLst/>
          </a:prstGeom>
          <a:noFill/>
          <a:ln w="38100" cap="flat" cmpd="sng">
            <a:solidFill>
              <a:srgbClr val="6D9EEB"/>
            </a:solidFill>
            <a:prstDash val="solid"/>
            <a:round/>
            <a:headEnd type="none" w="med" len="med"/>
            <a:tailEnd type="none" w="med" len="med"/>
          </a:ln>
        </p:spPr>
      </p:cxnSp>
      <p:cxnSp>
        <p:nvCxnSpPr>
          <p:cNvPr id="1195" name="Google Shape;1195;p82"/>
          <p:cNvCxnSpPr/>
          <p:nvPr/>
        </p:nvCxnSpPr>
        <p:spPr>
          <a:xfrm>
            <a:off x="15701989" y="6491718"/>
            <a:ext cx="5781300" cy="1019700"/>
          </a:xfrm>
          <a:prstGeom prst="straightConnector1">
            <a:avLst/>
          </a:prstGeom>
          <a:noFill/>
          <a:ln w="38100" cap="flat" cmpd="sng">
            <a:solidFill>
              <a:srgbClr val="6D9EEB"/>
            </a:solidFill>
            <a:prstDash val="solid"/>
            <a:round/>
            <a:headEnd type="none" w="med" len="med"/>
            <a:tailEnd type="none" w="med" len="med"/>
          </a:ln>
        </p:spPr>
      </p:cxnSp>
      <p:sp>
        <p:nvSpPr>
          <p:cNvPr id="1196" name="Google Shape;1196;p82"/>
          <p:cNvSpPr/>
          <p:nvPr/>
        </p:nvSpPr>
        <p:spPr>
          <a:xfrm>
            <a:off x="14089848" y="57029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197" name="Google Shape;1197;p82"/>
          <p:cNvSpPr/>
          <p:nvPr/>
        </p:nvSpPr>
        <p:spPr>
          <a:xfrm>
            <a:off x="16474707" y="3614787"/>
            <a:ext cx="1612200" cy="15774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Rustie</a:t>
            </a:r>
            <a:endParaRPr sz="2400"/>
          </a:p>
        </p:txBody>
      </p:sp>
      <p:sp>
        <p:nvSpPr>
          <p:cNvPr id="1198" name="Google Shape;1198;p82"/>
          <p:cNvSpPr/>
          <p:nvPr/>
        </p:nvSpPr>
        <p:spPr>
          <a:xfrm>
            <a:off x="19960926" y="4219323"/>
            <a:ext cx="1612200" cy="15774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Gloria</a:t>
            </a:r>
            <a:endParaRPr sz="2400"/>
          </a:p>
        </p:txBody>
      </p:sp>
      <p:sp>
        <p:nvSpPr>
          <p:cNvPr id="1199" name="Google Shape;1199;p82"/>
          <p:cNvSpPr/>
          <p:nvPr/>
        </p:nvSpPr>
        <p:spPr>
          <a:xfrm>
            <a:off x="16474707" y="8523813"/>
            <a:ext cx="1612200" cy="15774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Nadir</a:t>
            </a:r>
            <a:endParaRPr sz="2400"/>
          </a:p>
        </p:txBody>
      </p:sp>
      <p:sp>
        <p:nvSpPr>
          <p:cNvPr id="1200" name="Google Shape;1200;p82"/>
          <p:cNvSpPr/>
          <p:nvPr/>
        </p:nvSpPr>
        <p:spPr>
          <a:xfrm>
            <a:off x="21246874" y="7280448"/>
            <a:ext cx="1612200" cy="15774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solidFill>
                  <a:srgbClr val="000000"/>
                </a:solidFill>
              </a:rPr>
              <a:t>Nick</a:t>
            </a:r>
            <a:endParaRPr sz="2400"/>
          </a:p>
        </p:txBody>
      </p:sp>
      <p:sp>
        <p:nvSpPr>
          <p:cNvPr id="1201" name="Google Shape;1201;p82"/>
          <p:cNvSpPr/>
          <p:nvPr/>
        </p:nvSpPr>
        <p:spPr>
          <a:xfrm>
            <a:off x="14364473" y="899007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2" name="Google Shape;1202;p82"/>
          <p:cNvSpPr/>
          <p:nvPr/>
        </p:nvSpPr>
        <p:spPr>
          <a:xfrm>
            <a:off x="15685348" y="1056747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3" name="Google Shape;1203;p82"/>
          <p:cNvSpPr/>
          <p:nvPr/>
        </p:nvSpPr>
        <p:spPr>
          <a:xfrm>
            <a:off x="17786548" y="1027277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4" name="Google Shape;1204;p82"/>
          <p:cNvSpPr/>
          <p:nvPr/>
        </p:nvSpPr>
        <p:spPr>
          <a:xfrm>
            <a:off x="19887748" y="931364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5" name="Google Shape;1205;p82"/>
          <p:cNvSpPr/>
          <p:nvPr/>
        </p:nvSpPr>
        <p:spPr>
          <a:xfrm>
            <a:off x="21988948" y="91326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6" name="Google Shape;1206;p82"/>
          <p:cNvSpPr/>
          <p:nvPr/>
        </p:nvSpPr>
        <p:spPr>
          <a:xfrm>
            <a:off x="21988948" y="523997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7" name="Google Shape;1207;p82"/>
          <p:cNvSpPr/>
          <p:nvPr/>
        </p:nvSpPr>
        <p:spPr>
          <a:xfrm>
            <a:off x="21988948" y="3324122"/>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8" name="Google Shape;1208;p82"/>
          <p:cNvSpPr/>
          <p:nvPr/>
        </p:nvSpPr>
        <p:spPr>
          <a:xfrm>
            <a:off x="20197123" y="22093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09" name="Google Shape;1209;p82"/>
          <p:cNvSpPr/>
          <p:nvPr/>
        </p:nvSpPr>
        <p:spPr>
          <a:xfrm>
            <a:off x="17462148" y="147569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10" name="Google Shape;1210;p82"/>
          <p:cNvSpPr/>
          <p:nvPr/>
        </p:nvSpPr>
        <p:spPr>
          <a:xfrm>
            <a:off x="15476548" y="1762947"/>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sp>
        <p:nvSpPr>
          <p:cNvPr id="1211" name="Google Shape;1211;p82"/>
          <p:cNvSpPr/>
          <p:nvPr/>
        </p:nvSpPr>
        <p:spPr>
          <a:xfrm>
            <a:off x="14364473" y="3190435"/>
            <a:ext cx="1612200" cy="15774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Derrick</a:t>
            </a:r>
            <a:endParaRPr sz="2400"/>
          </a:p>
        </p:txBody>
      </p:sp>
      <p:cxnSp>
        <p:nvCxnSpPr>
          <p:cNvPr id="1212" name="Google Shape;1212;p82"/>
          <p:cNvCxnSpPr>
            <a:stCxn id="1199" idx="2"/>
            <a:endCxn id="1201" idx="6"/>
          </p:cNvCxnSpPr>
          <p:nvPr/>
        </p:nvCxnSpPr>
        <p:spPr>
          <a:xfrm flipH="1">
            <a:off x="15976707" y="9312513"/>
            <a:ext cx="498000" cy="466200"/>
          </a:xfrm>
          <a:prstGeom prst="straightConnector1">
            <a:avLst/>
          </a:prstGeom>
          <a:noFill/>
          <a:ln w="38100" cap="flat" cmpd="sng">
            <a:solidFill>
              <a:srgbClr val="6D9EEB"/>
            </a:solidFill>
            <a:prstDash val="solid"/>
            <a:round/>
            <a:headEnd type="none" w="med" len="med"/>
            <a:tailEnd type="none" w="med" len="med"/>
          </a:ln>
        </p:spPr>
      </p:cxnSp>
      <p:cxnSp>
        <p:nvCxnSpPr>
          <p:cNvPr id="1213" name="Google Shape;1213;p82"/>
          <p:cNvCxnSpPr>
            <a:stCxn id="1199" idx="3"/>
            <a:endCxn id="1202" idx="0"/>
          </p:cNvCxnSpPr>
          <p:nvPr/>
        </p:nvCxnSpPr>
        <p:spPr>
          <a:xfrm flipH="1">
            <a:off x="16491508" y="9870208"/>
            <a:ext cx="219300" cy="697200"/>
          </a:xfrm>
          <a:prstGeom prst="straightConnector1">
            <a:avLst/>
          </a:prstGeom>
          <a:noFill/>
          <a:ln w="38100" cap="flat" cmpd="sng">
            <a:solidFill>
              <a:srgbClr val="6D9EEB"/>
            </a:solidFill>
            <a:prstDash val="solid"/>
            <a:round/>
            <a:headEnd type="none" w="med" len="med"/>
            <a:tailEnd type="none" w="med" len="med"/>
          </a:ln>
        </p:spPr>
      </p:cxnSp>
      <p:cxnSp>
        <p:nvCxnSpPr>
          <p:cNvPr id="1214" name="Google Shape;1214;p82"/>
          <p:cNvCxnSpPr>
            <a:stCxn id="1199" idx="5"/>
            <a:endCxn id="1203" idx="1"/>
          </p:cNvCxnSpPr>
          <p:nvPr/>
        </p:nvCxnSpPr>
        <p:spPr>
          <a:xfrm>
            <a:off x="17850805" y="9870208"/>
            <a:ext cx="171900" cy="633600"/>
          </a:xfrm>
          <a:prstGeom prst="straightConnector1">
            <a:avLst/>
          </a:prstGeom>
          <a:noFill/>
          <a:ln w="38100" cap="flat" cmpd="sng">
            <a:solidFill>
              <a:srgbClr val="6D9EEB"/>
            </a:solidFill>
            <a:prstDash val="solid"/>
            <a:round/>
            <a:headEnd type="none" w="med" len="med"/>
            <a:tailEnd type="none" w="med" len="med"/>
          </a:ln>
        </p:spPr>
      </p:cxnSp>
      <p:cxnSp>
        <p:nvCxnSpPr>
          <p:cNvPr id="1215" name="Google Shape;1215;p82"/>
          <p:cNvCxnSpPr>
            <a:stCxn id="1200" idx="3"/>
            <a:endCxn id="1204" idx="0"/>
          </p:cNvCxnSpPr>
          <p:nvPr/>
        </p:nvCxnSpPr>
        <p:spPr>
          <a:xfrm flipH="1">
            <a:off x="20693975" y="8626843"/>
            <a:ext cx="789000" cy="686700"/>
          </a:xfrm>
          <a:prstGeom prst="straightConnector1">
            <a:avLst/>
          </a:prstGeom>
          <a:noFill/>
          <a:ln w="38100" cap="flat" cmpd="sng">
            <a:solidFill>
              <a:srgbClr val="6D9EEB"/>
            </a:solidFill>
            <a:prstDash val="solid"/>
            <a:round/>
            <a:headEnd type="none" w="med" len="med"/>
            <a:tailEnd type="none" w="med" len="med"/>
          </a:ln>
        </p:spPr>
      </p:cxnSp>
      <p:cxnSp>
        <p:nvCxnSpPr>
          <p:cNvPr id="1216" name="Google Shape;1216;p82"/>
          <p:cNvCxnSpPr>
            <a:stCxn id="1200" idx="5"/>
            <a:endCxn id="1205" idx="0"/>
          </p:cNvCxnSpPr>
          <p:nvPr/>
        </p:nvCxnSpPr>
        <p:spPr>
          <a:xfrm>
            <a:off x="22622973" y="8626843"/>
            <a:ext cx="172200" cy="505800"/>
          </a:xfrm>
          <a:prstGeom prst="straightConnector1">
            <a:avLst/>
          </a:prstGeom>
          <a:noFill/>
          <a:ln w="38100" cap="flat" cmpd="sng">
            <a:solidFill>
              <a:srgbClr val="6D9EEB"/>
            </a:solidFill>
            <a:prstDash val="solid"/>
            <a:round/>
            <a:headEnd type="none" w="med" len="med"/>
            <a:tailEnd type="none" w="med" len="med"/>
          </a:ln>
        </p:spPr>
      </p:cxnSp>
      <p:cxnSp>
        <p:nvCxnSpPr>
          <p:cNvPr id="1217" name="Google Shape;1217;p82"/>
          <p:cNvCxnSpPr>
            <a:stCxn id="1206" idx="2"/>
            <a:endCxn id="1198" idx="5"/>
          </p:cNvCxnSpPr>
          <p:nvPr/>
        </p:nvCxnSpPr>
        <p:spPr>
          <a:xfrm rot="10800000">
            <a:off x="21337048" y="5565772"/>
            <a:ext cx="651900" cy="462900"/>
          </a:xfrm>
          <a:prstGeom prst="straightConnector1">
            <a:avLst/>
          </a:prstGeom>
          <a:noFill/>
          <a:ln w="38100" cap="flat" cmpd="sng">
            <a:solidFill>
              <a:srgbClr val="6D9EEB"/>
            </a:solidFill>
            <a:prstDash val="solid"/>
            <a:round/>
            <a:headEnd type="none" w="med" len="med"/>
            <a:tailEnd type="none" w="med" len="med"/>
          </a:ln>
        </p:spPr>
      </p:cxnSp>
      <p:cxnSp>
        <p:nvCxnSpPr>
          <p:cNvPr id="1218" name="Google Shape;1218;p82"/>
          <p:cNvCxnSpPr>
            <a:stCxn id="1197" idx="2"/>
            <a:endCxn id="1211" idx="6"/>
          </p:cNvCxnSpPr>
          <p:nvPr/>
        </p:nvCxnSpPr>
        <p:spPr>
          <a:xfrm rot="10800000">
            <a:off x="15976707" y="3978987"/>
            <a:ext cx="498000" cy="424500"/>
          </a:xfrm>
          <a:prstGeom prst="straightConnector1">
            <a:avLst/>
          </a:prstGeom>
          <a:noFill/>
          <a:ln w="38100" cap="flat" cmpd="sng">
            <a:solidFill>
              <a:srgbClr val="6D9EEB"/>
            </a:solidFill>
            <a:prstDash val="solid"/>
            <a:round/>
            <a:headEnd type="none" w="med" len="med"/>
            <a:tailEnd type="none" w="med" len="med"/>
          </a:ln>
        </p:spPr>
      </p:cxnSp>
      <p:cxnSp>
        <p:nvCxnSpPr>
          <p:cNvPr id="1219" name="Google Shape;1219;p82"/>
          <p:cNvCxnSpPr>
            <a:stCxn id="1210" idx="5"/>
            <a:endCxn id="1197" idx="0"/>
          </p:cNvCxnSpPr>
          <p:nvPr/>
        </p:nvCxnSpPr>
        <p:spPr>
          <a:xfrm>
            <a:off x="16852647" y="3109343"/>
            <a:ext cx="428100" cy="505500"/>
          </a:xfrm>
          <a:prstGeom prst="straightConnector1">
            <a:avLst/>
          </a:prstGeom>
          <a:noFill/>
          <a:ln w="38100" cap="flat" cmpd="sng">
            <a:solidFill>
              <a:srgbClr val="6D9EEB"/>
            </a:solidFill>
            <a:prstDash val="solid"/>
            <a:round/>
            <a:headEnd type="none" w="med" len="med"/>
            <a:tailEnd type="none" w="med" len="med"/>
          </a:ln>
        </p:spPr>
      </p:cxnSp>
      <p:cxnSp>
        <p:nvCxnSpPr>
          <p:cNvPr id="1220" name="Google Shape;1220;p82"/>
          <p:cNvCxnSpPr>
            <a:stCxn id="1197" idx="7"/>
            <a:endCxn id="1209" idx="4"/>
          </p:cNvCxnSpPr>
          <p:nvPr/>
        </p:nvCxnSpPr>
        <p:spPr>
          <a:xfrm rot="10800000" flipH="1">
            <a:off x="17850805" y="3053192"/>
            <a:ext cx="417300" cy="792600"/>
          </a:xfrm>
          <a:prstGeom prst="straightConnector1">
            <a:avLst/>
          </a:prstGeom>
          <a:noFill/>
          <a:ln w="38100" cap="flat" cmpd="sng">
            <a:solidFill>
              <a:srgbClr val="6D9EEB"/>
            </a:solidFill>
            <a:prstDash val="solid"/>
            <a:round/>
            <a:headEnd type="none" w="med" len="med"/>
            <a:tailEnd type="none" w="med" len="med"/>
          </a:ln>
        </p:spPr>
      </p:cxnSp>
      <p:cxnSp>
        <p:nvCxnSpPr>
          <p:cNvPr id="1221" name="Google Shape;1221;p82"/>
          <p:cNvCxnSpPr>
            <a:stCxn id="1198" idx="0"/>
            <a:endCxn id="1208" idx="4"/>
          </p:cNvCxnSpPr>
          <p:nvPr/>
        </p:nvCxnSpPr>
        <p:spPr>
          <a:xfrm rot="10800000" flipH="1">
            <a:off x="20767026" y="3786723"/>
            <a:ext cx="236100" cy="432600"/>
          </a:xfrm>
          <a:prstGeom prst="straightConnector1">
            <a:avLst/>
          </a:prstGeom>
          <a:noFill/>
          <a:ln w="38100" cap="flat" cmpd="sng">
            <a:solidFill>
              <a:srgbClr val="6D9EEB"/>
            </a:solidFill>
            <a:prstDash val="solid"/>
            <a:round/>
            <a:headEnd type="none" w="med" len="med"/>
            <a:tailEnd type="none" w="med" len="med"/>
          </a:ln>
        </p:spPr>
      </p:cxnSp>
      <p:cxnSp>
        <p:nvCxnSpPr>
          <p:cNvPr id="1222" name="Google Shape;1222;p82"/>
          <p:cNvCxnSpPr>
            <a:stCxn id="1198" idx="6"/>
            <a:endCxn id="1207" idx="3"/>
          </p:cNvCxnSpPr>
          <p:nvPr/>
        </p:nvCxnSpPr>
        <p:spPr>
          <a:xfrm rot="10800000" flipH="1">
            <a:off x="21573126" y="4670523"/>
            <a:ext cx="651900" cy="337500"/>
          </a:xfrm>
          <a:prstGeom prst="straightConnector1">
            <a:avLst/>
          </a:prstGeom>
          <a:noFill/>
          <a:ln w="38100" cap="flat" cmpd="sng">
            <a:solidFill>
              <a:srgbClr val="6D9EEB"/>
            </a:solidFill>
            <a:prstDash val="solid"/>
            <a:round/>
            <a:headEnd type="none" w="med" len="med"/>
            <a:tailEnd type="none" w="med" len="med"/>
          </a:ln>
        </p:spPr>
      </p:cxnSp>
      <p:cxnSp>
        <p:nvCxnSpPr>
          <p:cNvPr id="1223" name="Google Shape;1223;p82"/>
          <p:cNvCxnSpPr/>
          <p:nvPr/>
        </p:nvCxnSpPr>
        <p:spPr>
          <a:xfrm flipH="1">
            <a:off x="13071448" y="11356172"/>
            <a:ext cx="2613900" cy="425700"/>
          </a:xfrm>
          <a:prstGeom prst="straightConnector1">
            <a:avLst/>
          </a:prstGeom>
          <a:noFill/>
          <a:ln w="38100" cap="flat" cmpd="sng">
            <a:solidFill>
              <a:srgbClr val="6D9EEB"/>
            </a:solidFill>
            <a:prstDash val="solid"/>
            <a:round/>
            <a:headEnd type="none" w="med" len="med"/>
            <a:tailEnd type="none" w="med" len="med"/>
          </a:ln>
        </p:spPr>
      </p:cxnSp>
      <p:sp>
        <p:nvSpPr>
          <p:cNvPr id="1224" name="Google Shape;1224;p82"/>
          <p:cNvSpPr txBox="1"/>
          <p:nvPr/>
        </p:nvSpPr>
        <p:spPr>
          <a:xfrm>
            <a:off x="12426650" y="11356175"/>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X</a:t>
            </a:r>
            <a:endParaRPr sz="4800" b="1">
              <a:latin typeface="Proxima Nova"/>
              <a:ea typeface="Proxima Nova"/>
              <a:cs typeface="Proxima Nova"/>
              <a:sym typeface="Proxima Nova"/>
            </a:endParaRPr>
          </a:p>
        </p:txBody>
      </p:sp>
      <p:sp>
        <p:nvSpPr>
          <p:cNvPr id="1225" name="Google Shape;1225;p82"/>
          <p:cNvSpPr txBox="1"/>
          <p:nvPr/>
        </p:nvSpPr>
        <p:spPr>
          <a:xfrm>
            <a:off x="16625850" y="98702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26" name="Google Shape;1226;p82"/>
          <p:cNvSpPr txBox="1"/>
          <p:nvPr/>
        </p:nvSpPr>
        <p:spPr>
          <a:xfrm>
            <a:off x="15852150" y="87987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27" name="Google Shape;1227;p82"/>
          <p:cNvSpPr txBox="1"/>
          <p:nvPr/>
        </p:nvSpPr>
        <p:spPr>
          <a:xfrm>
            <a:off x="18092400" y="94718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28" name="Google Shape;1228;p82"/>
          <p:cNvSpPr txBox="1"/>
          <p:nvPr/>
        </p:nvSpPr>
        <p:spPr>
          <a:xfrm>
            <a:off x="20502975" y="83762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29" name="Google Shape;1229;p82"/>
          <p:cNvSpPr txBox="1"/>
          <p:nvPr/>
        </p:nvSpPr>
        <p:spPr>
          <a:xfrm>
            <a:off x="22913550" y="82232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0" name="Google Shape;1230;p82"/>
          <p:cNvSpPr txBox="1"/>
          <p:nvPr/>
        </p:nvSpPr>
        <p:spPr>
          <a:xfrm>
            <a:off x="15725450" y="69939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1" name="Google Shape;1231;p82"/>
          <p:cNvSpPr txBox="1"/>
          <p:nvPr/>
        </p:nvSpPr>
        <p:spPr>
          <a:xfrm>
            <a:off x="18238675" y="69939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2" name="Google Shape;1232;p82"/>
          <p:cNvSpPr txBox="1"/>
          <p:nvPr/>
        </p:nvSpPr>
        <p:spPr>
          <a:xfrm>
            <a:off x="17280750" y="5322338"/>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3" name="Google Shape;1233;p82"/>
          <p:cNvSpPr txBox="1"/>
          <p:nvPr/>
        </p:nvSpPr>
        <p:spPr>
          <a:xfrm>
            <a:off x="15991163" y="5185088"/>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4" name="Google Shape;1234;p82"/>
          <p:cNvSpPr txBox="1"/>
          <p:nvPr/>
        </p:nvSpPr>
        <p:spPr>
          <a:xfrm>
            <a:off x="21534725" y="5050225"/>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5" name="Google Shape;1235;p82"/>
          <p:cNvSpPr txBox="1"/>
          <p:nvPr/>
        </p:nvSpPr>
        <p:spPr>
          <a:xfrm>
            <a:off x="15991175" y="33763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6" name="Google Shape;1236;p82"/>
          <p:cNvSpPr txBox="1"/>
          <p:nvPr/>
        </p:nvSpPr>
        <p:spPr>
          <a:xfrm>
            <a:off x="17065500" y="2615100"/>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7" name="Google Shape;1237;p82"/>
          <p:cNvSpPr txBox="1"/>
          <p:nvPr/>
        </p:nvSpPr>
        <p:spPr>
          <a:xfrm>
            <a:off x="18024588" y="3232125"/>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8" name="Google Shape;1238;p82"/>
          <p:cNvSpPr txBox="1"/>
          <p:nvPr/>
        </p:nvSpPr>
        <p:spPr>
          <a:xfrm>
            <a:off x="20142225" y="3539813"/>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
        <p:nvSpPr>
          <p:cNvPr id="1239" name="Google Shape;1239;p82"/>
          <p:cNvSpPr txBox="1"/>
          <p:nvPr/>
        </p:nvSpPr>
        <p:spPr>
          <a:xfrm>
            <a:off x="21534725" y="4092275"/>
            <a:ext cx="1000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a:t>
            </a:r>
            <a:endParaRPr sz="4800" b="1">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1"/>
                                        </p:tgtEl>
                                        <p:attrNameLst>
                                          <p:attrName>style.visibility</p:attrName>
                                        </p:attrNameLst>
                                      </p:cBhvr>
                                      <p:to>
                                        <p:strVal val="visible"/>
                                      </p:to>
                                    </p:set>
                                    <p:animEffect transition="in" filter="fade">
                                      <p:cBhvr>
                                        <p:cTn id="7" dur="1000"/>
                                        <p:tgtEl>
                                          <p:spTgt spid="1201"/>
                                        </p:tgtEl>
                                      </p:cBhvr>
                                    </p:animEffect>
                                  </p:childTnLst>
                                </p:cTn>
                              </p:par>
                              <p:par>
                                <p:cTn id="8" presetID="10" presetClass="entr" presetSubtype="0" fill="hold" nodeType="withEffect">
                                  <p:stCondLst>
                                    <p:cond delay="0"/>
                                  </p:stCondLst>
                                  <p:childTnLst>
                                    <p:set>
                                      <p:cBhvr>
                                        <p:cTn id="9" dur="1" fill="hold">
                                          <p:stCondLst>
                                            <p:cond delay="0"/>
                                          </p:stCondLst>
                                        </p:cTn>
                                        <p:tgtEl>
                                          <p:spTgt spid="1202"/>
                                        </p:tgtEl>
                                        <p:attrNameLst>
                                          <p:attrName>style.visibility</p:attrName>
                                        </p:attrNameLst>
                                      </p:cBhvr>
                                      <p:to>
                                        <p:strVal val="visible"/>
                                      </p:to>
                                    </p:set>
                                    <p:animEffect transition="in" filter="fade">
                                      <p:cBhvr>
                                        <p:cTn id="10" dur="1000"/>
                                        <p:tgtEl>
                                          <p:spTgt spid="1202"/>
                                        </p:tgtEl>
                                      </p:cBhvr>
                                    </p:animEffect>
                                  </p:childTnLst>
                                </p:cTn>
                              </p:par>
                              <p:par>
                                <p:cTn id="11" presetID="10" presetClass="entr" presetSubtype="0" fill="hold" nodeType="withEffect">
                                  <p:stCondLst>
                                    <p:cond delay="0"/>
                                  </p:stCondLst>
                                  <p:childTnLst>
                                    <p:set>
                                      <p:cBhvr>
                                        <p:cTn id="12" dur="1" fill="hold">
                                          <p:stCondLst>
                                            <p:cond delay="0"/>
                                          </p:stCondLst>
                                        </p:cTn>
                                        <p:tgtEl>
                                          <p:spTgt spid="1203"/>
                                        </p:tgtEl>
                                        <p:attrNameLst>
                                          <p:attrName>style.visibility</p:attrName>
                                        </p:attrNameLst>
                                      </p:cBhvr>
                                      <p:to>
                                        <p:strVal val="visible"/>
                                      </p:to>
                                    </p:set>
                                    <p:animEffect transition="in" filter="fade">
                                      <p:cBhvr>
                                        <p:cTn id="13" dur="1000"/>
                                        <p:tgtEl>
                                          <p:spTgt spid="1203"/>
                                        </p:tgtEl>
                                      </p:cBhvr>
                                    </p:animEffect>
                                  </p:childTnLst>
                                </p:cTn>
                              </p:par>
                              <p:par>
                                <p:cTn id="14" presetID="10" presetClass="entr" presetSubtype="0" fill="hold" nodeType="withEffect">
                                  <p:stCondLst>
                                    <p:cond delay="0"/>
                                  </p:stCondLst>
                                  <p:childTnLst>
                                    <p:set>
                                      <p:cBhvr>
                                        <p:cTn id="15" dur="1" fill="hold">
                                          <p:stCondLst>
                                            <p:cond delay="0"/>
                                          </p:stCondLst>
                                        </p:cTn>
                                        <p:tgtEl>
                                          <p:spTgt spid="1204"/>
                                        </p:tgtEl>
                                        <p:attrNameLst>
                                          <p:attrName>style.visibility</p:attrName>
                                        </p:attrNameLst>
                                      </p:cBhvr>
                                      <p:to>
                                        <p:strVal val="visible"/>
                                      </p:to>
                                    </p:set>
                                    <p:animEffect transition="in" filter="fade">
                                      <p:cBhvr>
                                        <p:cTn id="16" dur="1000"/>
                                        <p:tgtEl>
                                          <p:spTgt spid="1204"/>
                                        </p:tgtEl>
                                      </p:cBhvr>
                                    </p:animEffect>
                                  </p:childTnLst>
                                </p:cTn>
                              </p:par>
                              <p:par>
                                <p:cTn id="17" presetID="10" presetClass="entr" presetSubtype="0" fill="hold" nodeType="withEffect">
                                  <p:stCondLst>
                                    <p:cond delay="0"/>
                                  </p:stCondLst>
                                  <p:childTnLst>
                                    <p:set>
                                      <p:cBhvr>
                                        <p:cTn id="18" dur="1" fill="hold">
                                          <p:stCondLst>
                                            <p:cond delay="0"/>
                                          </p:stCondLst>
                                        </p:cTn>
                                        <p:tgtEl>
                                          <p:spTgt spid="1205"/>
                                        </p:tgtEl>
                                        <p:attrNameLst>
                                          <p:attrName>style.visibility</p:attrName>
                                        </p:attrNameLst>
                                      </p:cBhvr>
                                      <p:to>
                                        <p:strVal val="visible"/>
                                      </p:to>
                                    </p:set>
                                    <p:animEffect transition="in" filter="fade">
                                      <p:cBhvr>
                                        <p:cTn id="19" dur="1000"/>
                                        <p:tgtEl>
                                          <p:spTgt spid="1205"/>
                                        </p:tgtEl>
                                      </p:cBhvr>
                                    </p:animEffect>
                                  </p:childTnLst>
                                </p:cTn>
                              </p:par>
                              <p:par>
                                <p:cTn id="20" presetID="10" presetClass="entr" presetSubtype="0" fill="hold" nodeType="withEffect">
                                  <p:stCondLst>
                                    <p:cond delay="0"/>
                                  </p:stCondLst>
                                  <p:childTnLst>
                                    <p:set>
                                      <p:cBhvr>
                                        <p:cTn id="21" dur="1" fill="hold">
                                          <p:stCondLst>
                                            <p:cond delay="0"/>
                                          </p:stCondLst>
                                        </p:cTn>
                                        <p:tgtEl>
                                          <p:spTgt spid="1206"/>
                                        </p:tgtEl>
                                        <p:attrNameLst>
                                          <p:attrName>style.visibility</p:attrName>
                                        </p:attrNameLst>
                                      </p:cBhvr>
                                      <p:to>
                                        <p:strVal val="visible"/>
                                      </p:to>
                                    </p:set>
                                    <p:animEffect transition="in" filter="fade">
                                      <p:cBhvr>
                                        <p:cTn id="22" dur="1000"/>
                                        <p:tgtEl>
                                          <p:spTgt spid="1206"/>
                                        </p:tgtEl>
                                      </p:cBhvr>
                                    </p:animEffect>
                                  </p:childTnLst>
                                </p:cTn>
                              </p:par>
                              <p:par>
                                <p:cTn id="23" presetID="10" presetClass="entr" presetSubtype="0" fill="hold" nodeType="withEffect">
                                  <p:stCondLst>
                                    <p:cond delay="0"/>
                                  </p:stCondLst>
                                  <p:childTnLst>
                                    <p:set>
                                      <p:cBhvr>
                                        <p:cTn id="24" dur="1" fill="hold">
                                          <p:stCondLst>
                                            <p:cond delay="0"/>
                                          </p:stCondLst>
                                        </p:cTn>
                                        <p:tgtEl>
                                          <p:spTgt spid="1207"/>
                                        </p:tgtEl>
                                        <p:attrNameLst>
                                          <p:attrName>style.visibility</p:attrName>
                                        </p:attrNameLst>
                                      </p:cBhvr>
                                      <p:to>
                                        <p:strVal val="visible"/>
                                      </p:to>
                                    </p:set>
                                    <p:animEffect transition="in" filter="fade">
                                      <p:cBhvr>
                                        <p:cTn id="25" dur="1000"/>
                                        <p:tgtEl>
                                          <p:spTgt spid="1207"/>
                                        </p:tgtEl>
                                      </p:cBhvr>
                                    </p:animEffect>
                                  </p:childTnLst>
                                </p:cTn>
                              </p:par>
                              <p:par>
                                <p:cTn id="26" presetID="10" presetClass="entr" presetSubtype="0" fill="hold" nodeType="withEffect">
                                  <p:stCondLst>
                                    <p:cond delay="0"/>
                                  </p:stCondLst>
                                  <p:childTnLst>
                                    <p:set>
                                      <p:cBhvr>
                                        <p:cTn id="27" dur="1" fill="hold">
                                          <p:stCondLst>
                                            <p:cond delay="0"/>
                                          </p:stCondLst>
                                        </p:cTn>
                                        <p:tgtEl>
                                          <p:spTgt spid="1208"/>
                                        </p:tgtEl>
                                        <p:attrNameLst>
                                          <p:attrName>style.visibility</p:attrName>
                                        </p:attrNameLst>
                                      </p:cBhvr>
                                      <p:to>
                                        <p:strVal val="visible"/>
                                      </p:to>
                                    </p:set>
                                    <p:animEffect transition="in" filter="fade">
                                      <p:cBhvr>
                                        <p:cTn id="28" dur="1000"/>
                                        <p:tgtEl>
                                          <p:spTgt spid="1208"/>
                                        </p:tgtEl>
                                      </p:cBhvr>
                                    </p:animEffect>
                                  </p:childTnLst>
                                </p:cTn>
                              </p:par>
                              <p:par>
                                <p:cTn id="29" presetID="10" presetClass="entr" presetSubtype="0" fill="hold" nodeType="withEffect">
                                  <p:stCondLst>
                                    <p:cond delay="0"/>
                                  </p:stCondLst>
                                  <p:childTnLst>
                                    <p:set>
                                      <p:cBhvr>
                                        <p:cTn id="30" dur="1" fill="hold">
                                          <p:stCondLst>
                                            <p:cond delay="0"/>
                                          </p:stCondLst>
                                        </p:cTn>
                                        <p:tgtEl>
                                          <p:spTgt spid="1209"/>
                                        </p:tgtEl>
                                        <p:attrNameLst>
                                          <p:attrName>style.visibility</p:attrName>
                                        </p:attrNameLst>
                                      </p:cBhvr>
                                      <p:to>
                                        <p:strVal val="visible"/>
                                      </p:to>
                                    </p:set>
                                    <p:animEffect transition="in" filter="fade">
                                      <p:cBhvr>
                                        <p:cTn id="31" dur="1000"/>
                                        <p:tgtEl>
                                          <p:spTgt spid="1209"/>
                                        </p:tgtEl>
                                      </p:cBhvr>
                                    </p:animEffect>
                                  </p:childTnLst>
                                </p:cTn>
                              </p:par>
                              <p:par>
                                <p:cTn id="32" presetID="10" presetClass="entr" presetSubtype="0" fill="hold" nodeType="withEffect">
                                  <p:stCondLst>
                                    <p:cond delay="0"/>
                                  </p:stCondLst>
                                  <p:childTnLst>
                                    <p:set>
                                      <p:cBhvr>
                                        <p:cTn id="33" dur="1" fill="hold">
                                          <p:stCondLst>
                                            <p:cond delay="0"/>
                                          </p:stCondLst>
                                        </p:cTn>
                                        <p:tgtEl>
                                          <p:spTgt spid="1210"/>
                                        </p:tgtEl>
                                        <p:attrNameLst>
                                          <p:attrName>style.visibility</p:attrName>
                                        </p:attrNameLst>
                                      </p:cBhvr>
                                      <p:to>
                                        <p:strVal val="visible"/>
                                      </p:to>
                                    </p:set>
                                    <p:animEffect transition="in" filter="fade">
                                      <p:cBhvr>
                                        <p:cTn id="34" dur="1000"/>
                                        <p:tgtEl>
                                          <p:spTgt spid="1210"/>
                                        </p:tgtEl>
                                      </p:cBhvr>
                                    </p:animEffect>
                                  </p:childTnLst>
                                </p:cTn>
                              </p:par>
                              <p:par>
                                <p:cTn id="35" presetID="10" presetClass="entr" presetSubtype="0" fill="hold" nodeType="withEffect">
                                  <p:stCondLst>
                                    <p:cond delay="0"/>
                                  </p:stCondLst>
                                  <p:childTnLst>
                                    <p:set>
                                      <p:cBhvr>
                                        <p:cTn id="36" dur="1" fill="hold">
                                          <p:stCondLst>
                                            <p:cond delay="0"/>
                                          </p:stCondLst>
                                        </p:cTn>
                                        <p:tgtEl>
                                          <p:spTgt spid="1211"/>
                                        </p:tgtEl>
                                        <p:attrNameLst>
                                          <p:attrName>style.visibility</p:attrName>
                                        </p:attrNameLst>
                                      </p:cBhvr>
                                      <p:to>
                                        <p:strVal val="visible"/>
                                      </p:to>
                                    </p:set>
                                    <p:animEffect transition="in" filter="fade">
                                      <p:cBhvr>
                                        <p:cTn id="37" dur="1000"/>
                                        <p:tgtEl>
                                          <p:spTgt spid="1211"/>
                                        </p:tgtEl>
                                      </p:cBhvr>
                                    </p:animEffect>
                                  </p:childTnLst>
                                </p:cTn>
                              </p:par>
                              <p:par>
                                <p:cTn id="38" presetID="10" presetClass="entr" presetSubtype="0" fill="hold" nodeType="withEffect">
                                  <p:stCondLst>
                                    <p:cond delay="0"/>
                                  </p:stCondLst>
                                  <p:childTnLst>
                                    <p:set>
                                      <p:cBhvr>
                                        <p:cTn id="39" dur="1" fill="hold">
                                          <p:stCondLst>
                                            <p:cond delay="0"/>
                                          </p:stCondLst>
                                        </p:cTn>
                                        <p:tgtEl>
                                          <p:spTgt spid="1212"/>
                                        </p:tgtEl>
                                        <p:attrNameLst>
                                          <p:attrName>style.visibility</p:attrName>
                                        </p:attrNameLst>
                                      </p:cBhvr>
                                      <p:to>
                                        <p:strVal val="visible"/>
                                      </p:to>
                                    </p:set>
                                    <p:animEffect transition="in" filter="fade">
                                      <p:cBhvr>
                                        <p:cTn id="40" dur="1000"/>
                                        <p:tgtEl>
                                          <p:spTgt spid="1212"/>
                                        </p:tgtEl>
                                      </p:cBhvr>
                                    </p:animEffect>
                                  </p:childTnLst>
                                </p:cTn>
                              </p:par>
                              <p:par>
                                <p:cTn id="41" presetID="10" presetClass="entr" presetSubtype="0" fill="hold" nodeType="withEffect">
                                  <p:stCondLst>
                                    <p:cond delay="0"/>
                                  </p:stCondLst>
                                  <p:childTnLst>
                                    <p:set>
                                      <p:cBhvr>
                                        <p:cTn id="42" dur="1" fill="hold">
                                          <p:stCondLst>
                                            <p:cond delay="0"/>
                                          </p:stCondLst>
                                        </p:cTn>
                                        <p:tgtEl>
                                          <p:spTgt spid="1213"/>
                                        </p:tgtEl>
                                        <p:attrNameLst>
                                          <p:attrName>style.visibility</p:attrName>
                                        </p:attrNameLst>
                                      </p:cBhvr>
                                      <p:to>
                                        <p:strVal val="visible"/>
                                      </p:to>
                                    </p:set>
                                    <p:animEffect transition="in" filter="fade">
                                      <p:cBhvr>
                                        <p:cTn id="43" dur="1000"/>
                                        <p:tgtEl>
                                          <p:spTgt spid="1213"/>
                                        </p:tgtEl>
                                      </p:cBhvr>
                                    </p:animEffect>
                                  </p:childTnLst>
                                </p:cTn>
                              </p:par>
                              <p:par>
                                <p:cTn id="44" presetID="10" presetClass="entr" presetSubtype="0" fill="hold" nodeType="withEffect">
                                  <p:stCondLst>
                                    <p:cond delay="0"/>
                                  </p:stCondLst>
                                  <p:childTnLst>
                                    <p:set>
                                      <p:cBhvr>
                                        <p:cTn id="45" dur="1" fill="hold">
                                          <p:stCondLst>
                                            <p:cond delay="0"/>
                                          </p:stCondLst>
                                        </p:cTn>
                                        <p:tgtEl>
                                          <p:spTgt spid="1214"/>
                                        </p:tgtEl>
                                        <p:attrNameLst>
                                          <p:attrName>style.visibility</p:attrName>
                                        </p:attrNameLst>
                                      </p:cBhvr>
                                      <p:to>
                                        <p:strVal val="visible"/>
                                      </p:to>
                                    </p:set>
                                    <p:animEffect transition="in" filter="fade">
                                      <p:cBhvr>
                                        <p:cTn id="46" dur="1000"/>
                                        <p:tgtEl>
                                          <p:spTgt spid="1214"/>
                                        </p:tgtEl>
                                      </p:cBhvr>
                                    </p:animEffect>
                                  </p:childTnLst>
                                </p:cTn>
                              </p:par>
                              <p:par>
                                <p:cTn id="47" presetID="10" presetClass="entr" presetSubtype="0" fill="hold" nodeType="withEffect">
                                  <p:stCondLst>
                                    <p:cond delay="0"/>
                                  </p:stCondLst>
                                  <p:childTnLst>
                                    <p:set>
                                      <p:cBhvr>
                                        <p:cTn id="48" dur="1" fill="hold">
                                          <p:stCondLst>
                                            <p:cond delay="0"/>
                                          </p:stCondLst>
                                        </p:cTn>
                                        <p:tgtEl>
                                          <p:spTgt spid="1215"/>
                                        </p:tgtEl>
                                        <p:attrNameLst>
                                          <p:attrName>style.visibility</p:attrName>
                                        </p:attrNameLst>
                                      </p:cBhvr>
                                      <p:to>
                                        <p:strVal val="visible"/>
                                      </p:to>
                                    </p:set>
                                    <p:animEffect transition="in" filter="fade">
                                      <p:cBhvr>
                                        <p:cTn id="49" dur="1000"/>
                                        <p:tgtEl>
                                          <p:spTgt spid="1215"/>
                                        </p:tgtEl>
                                      </p:cBhvr>
                                    </p:animEffect>
                                  </p:childTnLst>
                                </p:cTn>
                              </p:par>
                              <p:par>
                                <p:cTn id="50" presetID="10" presetClass="entr" presetSubtype="0" fill="hold" nodeType="withEffect">
                                  <p:stCondLst>
                                    <p:cond delay="0"/>
                                  </p:stCondLst>
                                  <p:childTnLst>
                                    <p:set>
                                      <p:cBhvr>
                                        <p:cTn id="51" dur="1" fill="hold">
                                          <p:stCondLst>
                                            <p:cond delay="0"/>
                                          </p:stCondLst>
                                        </p:cTn>
                                        <p:tgtEl>
                                          <p:spTgt spid="1216"/>
                                        </p:tgtEl>
                                        <p:attrNameLst>
                                          <p:attrName>style.visibility</p:attrName>
                                        </p:attrNameLst>
                                      </p:cBhvr>
                                      <p:to>
                                        <p:strVal val="visible"/>
                                      </p:to>
                                    </p:set>
                                    <p:animEffect transition="in" filter="fade">
                                      <p:cBhvr>
                                        <p:cTn id="52" dur="1000"/>
                                        <p:tgtEl>
                                          <p:spTgt spid="1216"/>
                                        </p:tgtEl>
                                      </p:cBhvr>
                                    </p:animEffect>
                                  </p:childTnLst>
                                </p:cTn>
                              </p:par>
                              <p:par>
                                <p:cTn id="53" presetID="10" presetClass="entr" presetSubtype="0" fill="hold" nodeType="withEffect">
                                  <p:stCondLst>
                                    <p:cond delay="0"/>
                                  </p:stCondLst>
                                  <p:childTnLst>
                                    <p:set>
                                      <p:cBhvr>
                                        <p:cTn id="54" dur="1" fill="hold">
                                          <p:stCondLst>
                                            <p:cond delay="0"/>
                                          </p:stCondLst>
                                        </p:cTn>
                                        <p:tgtEl>
                                          <p:spTgt spid="1217"/>
                                        </p:tgtEl>
                                        <p:attrNameLst>
                                          <p:attrName>style.visibility</p:attrName>
                                        </p:attrNameLst>
                                      </p:cBhvr>
                                      <p:to>
                                        <p:strVal val="visible"/>
                                      </p:to>
                                    </p:set>
                                    <p:animEffect transition="in" filter="fade">
                                      <p:cBhvr>
                                        <p:cTn id="55" dur="1000"/>
                                        <p:tgtEl>
                                          <p:spTgt spid="1217"/>
                                        </p:tgtEl>
                                      </p:cBhvr>
                                    </p:animEffect>
                                  </p:childTnLst>
                                </p:cTn>
                              </p:par>
                              <p:par>
                                <p:cTn id="56" presetID="10" presetClass="entr" presetSubtype="0" fill="hold" nodeType="withEffect">
                                  <p:stCondLst>
                                    <p:cond delay="0"/>
                                  </p:stCondLst>
                                  <p:childTnLst>
                                    <p:set>
                                      <p:cBhvr>
                                        <p:cTn id="57" dur="1" fill="hold">
                                          <p:stCondLst>
                                            <p:cond delay="0"/>
                                          </p:stCondLst>
                                        </p:cTn>
                                        <p:tgtEl>
                                          <p:spTgt spid="1219"/>
                                        </p:tgtEl>
                                        <p:attrNameLst>
                                          <p:attrName>style.visibility</p:attrName>
                                        </p:attrNameLst>
                                      </p:cBhvr>
                                      <p:to>
                                        <p:strVal val="visible"/>
                                      </p:to>
                                    </p:set>
                                    <p:animEffect transition="in" filter="fade">
                                      <p:cBhvr>
                                        <p:cTn id="58" dur="1000"/>
                                        <p:tgtEl>
                                          <p:spTgt spid="1219"/>
                                        </p:tgtEl>
                                      </p:cBhvr>
                                    </p:animEffect>
                                  </p:childTnLst>
                                </p:cTn>
                              </p:par>
                              <p:par>
                                <p:cTn id="59" presetID="10" presetClass="entr" presetSubtype="0" fill="hold" nodeType="withEffect">
                                  <p:stCondLst>
                                    <p:cond delay="0"/>
                                  </p:stCondLst>
                                  <p:childTnLst>
                                    <p:set>
                                      <p:cBhvr>
                                        <p:cTn id="60" dur="1" fill="hold">
                                          <p:stCondLst>
                                            <p:cond delay="0"/>
                                          </p:stCondLst>
                                        </p:cTn>
                                        <p:tgtEl>
                                          <p:spTgt spid="1220"/>
                                        </p:tgtEl>
                                        <p:attrNameLst>
                                          <p:attrName>style.visibility</p:attrName>
                                        </p:attrNameLst>
                                      </p:cBhvr>
                                      <p:to>
                                        <p:strVal val="visible"/>
                                      </p:to>
                                    </p:set>
                                    <p:animEffect transition="in" filter="fade">
                                      <p:cBhvr>
                                        <p:cTn id="61" dur="1000"/>
                                        <p:tgtEl>
                                          <p:spTgt spid="1220"/>
                                        </p:tgtEl>
                                      </p:cBhvr>
                                    </p:animEffect>
                                  </p:childTnLst>
                                </p:cTn>
                              </p:par>
                              <p:par>
                                <p:cTn id="62" presetID="10" presetClass="entr" presetSubtype="0" fill="hold" nodeType="withEffect">
                                  <p:stCondLst>
                                    <p:cond delay="0"/>
                                  </p:stCondLst>
                                  <p:childTnLst>
                                    <p:set>
                                      <p:cBhvr>
                                        <p:cTn id="63" dur="1" fill="hold">
                                          <p:stCondLst>
                                            <p:cond delay="0"/>
                                          </p:stCondLst>
                                        </p:cTn>
                                        <p:tgtEl>
                                          <p:spTgt spid="1221"/>
                                        </p:tgtEl>
                                        <p:attrNameLst>
                                          <p:attrName>style.visibility</p:attrName>
                                        </p:attrNameLst>
                                      </p:cBhvr>
                                      <p:to>
                                        <p:strVal val="visible"/>
                                      </p:to>
                                    </p:set>
                                    <p:animEffect transition="in" filter="fade">
                                      <p:cBhvr>
                                        <p:cTn id="64" dur="1000"/>
                                        <p:tgtEl>
                                          <p:spTgt spid="1221"/>
                                        </p:tgtEl>
                                      </p:cBhvr>
                                    </p:animEffect>
                                  </p:childTnLst>
                                </p:cTn>
                              </p:par>
                              <p:par>
                                <p:cTn id="65" presetID="10" presetClass="entr" presetSubtype="0" fill="hold" nodeType="withEffect">
                                  <p:stCondLst>
                                    <p:cond delay="0"/>
                                  </p:stCondLst>
                                  <p:childTnLst>
                                    <p:set>
                                      <p:cBhvr>
                                        <p:cTn id="66" dur="1" fill="hold">
                                          <p:stCondLst>
                                            <p:cond delay="0"/>
                                          </p:stCondLst>
                                        </p:cTn>
                                        <p:tgtEl>
                                          <p:spTgt spid="1222"/>
                                        </p:tgtEl>
                                        <p:attrNameLst>
                                          <p:attrName>style.visibility</p:attrName>
                                        </p:attrNameLst>
                                      </p:cBhvr>
                                      <p:to>
                                        <p:strVal val="visible"/>
                                      </p:to>
                                    </p:set>
                                    <p:animEffect transition="in" filter="fade">
                                      <p:cBhvr>
                                        <p:cTn id="67" dur="1000"/>
                                        <p:tgtEl>
                                          <p:spTgt spid="1222"/>
                                        </p:tgtEl>
                                      </p:cBhvr>
                                    </p:animEffect>
                                  </p:childTnLst>
                                </p:cTn>
                              </p:par>
                              <p:par>
                                <p:cTn id="68" presetID="10" presetClass="entr" presetSubtype="0" fill="hold" nodeType="withEffect">
                                  <p:stCondLst>
                                    <p:cond delay="0"/>
                                  </p:stCondLst>
                                  <p:childTnLst>
                                    <p:set>
                                      <p:cBhvr>
                                        <p:cTn id="69" dur="1" fill="hold">
                                          <p:stCondLst>
                                            <p:cond delay="0"/>
                                          </p:stCondLst>
                                        </p:cTn>
                                        <p:tgtEl>
                                          <p:spTgt spid="1218"/>
                                        </p:tgtEl>
                                        <p:attrNameLst>
                                          <p:attrName>style.visibility</p:attrName>
                                        </p:attrNameLst>
                                      </p:cBhvr>
                                      <p:to>
                                        <p:strVal val="visible"/>
                                      </p:to>
                                    </p:set>
                                    <p:animEffect transition="in" filter="fade">
                                      <p:cBhvr>
                                        <p:cTn id="70" dur="1000"/>
                                        <p:tgtEl>
                                          <p:spTgt spid="12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23"/>
                                        </p:tgtEl>
                                        <p:attrNameLst>
                                          <p:attrName>style.visibility</p:attrName>
                                        </p:attrNameLst>
                                      </p:cBhvr>
                                      <p:to>
                                        <p:strVal val="visible"/>
                                      </p:to>
                                    </p:set>
                                    <p:animEffect transition="in" filter="fade">
                                      <p:cBhvr>
                                        <p:cTn id="75" dur="1000"/>
                                        <p:tgtEl>
                                          <p:spTgt spid="1223"/>
                                        </p:tgtEl>
                                      </p:cBhvr>
                                    </p:animEffect>
                                  </p:childTnLst>
                                </p:cTn>
                              </p:par>
                              <p:par>
                                <p:cTn id="76" presetID="10" presetClass="entr" presetSubtype="0" fill="hold" nodeType="withEffect">
                                  <p:stCondLst>
                                    <p:cond delay="0"/>
                                  </p:stCondLst>
                                  <p:childTnLst>
                                    <p:set>
                                      <p:cBhvr>
                                        <p:cTn id="77" dur="1" fill="hold">
                                          <p:stCondLst>
                                            <p:cond delay="0"/>
                                          </p:stCondLst>
                                        </p:cTn>
                                        <p:tgtEl>
                                          <p:spTgt spid="1224"/>
                                        </p:tgtEl>
                                        <p:attrNameLst>
                                          <p:attrName>style.visibility</p:attrName>
                                        </p:attrNameLst>
                                      </p:cBhvr>
                                      <p:to>
                                        <p:strVal val="visible"/>
                                      </p:to>
                                    </p:set>
                                    <p:animEffect transition="in" filter="fade">
                                      <p:cBhvr>
                                        <p:cTn id="78" dur="1000"/>
                                        <p:tgtEl>
                                          <p:spTgt spid="12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25"/>
                                        </p:tgtEl>
                                        <p:attrNameLst>
                                          <p:attrName>style.visibility</p:attrName>
                                        </p:attrNameLst>
                                      </p:cBhvr>
                                      <p:to>
                                        <p:strVal val="visible"/>
                                      </p:to>
                                    </p:set>
                                    <p:animEffect transition="in" filter="fade">
                                      <p:cBhvr>
                                        <p:cTn id="83" dur="1000"/>
                                        <p:tgtEl>
                                          <p:spTgt spid="1225"/>
                                        </p:tgtEl>
                                      </p:cBhvr>
                                    </p:animEffect>
                                  </p:childTnLst>
                                </p:cTn>
                              </p:par>
                              <p:par>
                                <p:cTn id="84" presetID="10" presetClass="entr" presetSubtype="0" fill="hold" nodeType="withEffect">
                                  <p:stCondLst>
                                    <p:cond delay="0"/>
                                  </p:stCondLst>
                                  <p:childTnLst>
                                    <p:set>
                                      <p:cBhvr>
                                        <p:cTn id="85" dur="1" fill="hold">
                                          <p:stCondLst>
                                            <p:cond delay="0"/>
                                          </p:stCondLst>
                                        </p:cTn>
                                        <p:tgtEl>
                                          <p:spTgt spid="1226"/>
                                        </p:tgtEl>
                                        <p:attrNameLst>
                                          <p:attrName>style.visibility</p:attrName>
                                        </p:attrNameLst>
                                      </p:cBhvr>
                                      <p:to>
                                        <p:strVal val="visible"/>
                                      </p:to>
                                    </p:set>
                                    <p:animEffect transition="in" filter="fade">
                                      <p:cBhvr>
                                        <p:cTn id="86" dur="1000"/>
                                        <p:tgtEl>
                                          <p:spTgt spid="1226"/>
                                        </p:tgtEl>
                                      </p:cBhvr>
                                    </p:animEffect>
                                  </p:childTnLst>
                                </p:cTn>
                              </p:par>
                              <p:par>
                                <p:cTn id="87" presetID="10" presetClass="entr" presetSubtype="0" fill="hold" nodeType="withEffect">
                                  <p:stCondLst>
                                    <p:cond delay="0"/>
                                  </p:stCondLst>
                                  <p:childTnLst>
                                    <p:set>
                                      <p:cBhvr>
                                        <p:cTn id="88" dur="1" fill="hold">
                                          <p:stCondLst>
                                            <p:cond delay="0"/>
                                          </p:stCondLst>
                                        </p:cTn>
                                        <p:tgtEl>
                                          <p:spTgt spid="1227"/>
                                        </p:tgtEl>
                                        <p:attrNameLst>
                                          <p:attrName>style.visibility</p:attrName>
                                        </p:attrNameLst>
                                      </p:cBhvr>
                                      <p:to>
                                        <p:strVal val="visible"/>
                                      </p:to>
                                    </p:set>
                                    <p:animEffect transition="in" filter="fade">
                                      <p:cBhvr>
                                        <p:cTn id="89" dur="1000"/>
                                        <p:tgtEl>
                                          <p:spTgt spid="1227"/>
                                        </p:tgtEl>
                                      </p:cBhvr>
                                    </p:animEffect>
                                  </p:childTnLst>
                                </p:cTn>
                              </p:par>
                              <p:par>
                                <p:cTn id="90" presetID="10" presetClass="entr" presetSubtype="0" fill="hold" nodeType="withEffect">
                                  <p:stCondLst>
                                    <p:cond delay="0"/>
                                  </p:stCondLst>
                                  <p:childTnLst>
                                    <p:set>
                                      <p:cBhvr>
                                        <p:cTn id="91" dur="1" fill="hold">
                                          <p:stCondLst>
                                            <p:cond delay="0"/>
                                          </p:stCondLst>
                                        </p:cTn>
                                        <p:tgtEl>
                                          <p:spTgt spid="1228"/>
                                        </p:tgtEl>
                                        <p:attrNameLst>
                                          <p:attrName>style.visibility</p:attrName>
                                        </p:attrNameLst>
                                      </p:cBhvr>
                                      <p:to>
                                        <p:strVal val="visible"/>
                                      </p:to>
                                    </p:set>
                                    <p:animEffect transition="in" filter="fade">
                                      <p:cBhvr>
                                        <p:cTn id="92" dur="1000"/>
                                        <p:tgtEl>
                                          <p:spTgt spid="1228"/>
                                        </p:tgtEl>
                                      </p:cBhvr>
                                    </p:animEffect>
                                  </p:childTnLst>
                                </p:cTn>
                              </p:par>
                              <p:par>
                                <p:cTn id="93" presetID="10" presetClass="entr" presetSubtype="0" fill="hold" nodeType="withEffect">
                                  <p:stCondLst>
                                    <p:cond delay="0"/>
                                  </p:stCondLst>
                                  <p:childTnLst>
                                    <p:set>
                                      <p:cBhvr>
                                        <p:cTn id="94" dur="1" fill="hold">
                                          <p:stCondLst>
                                            <p:cond delay="0"/>
                                          </p:stCondLst>
                                        </p:cTn>
                                        <p:tgtEl>
                                          <p:spTgt spid="1229"/>
                                        </p:tgtEl>
                                        <p:attrNameLst>
                                          <p:attrName>style.visibility</p:attrName>
                                        </p:attrNameLst>
                                      </p:cBhvr>
                                      <p:to>
                                        <p:strVal val="visible"/>
                                      </p:to>
                                    </p:set>
                                    <p:animEffect transition="in" filter="fade">
                                      <p:cBhvr>
                                        <p:cTn id="95" dur="1000"/>
                                        <p:tgtEl>
                                          <p:spTgt spid="1229"/>
                                        </p:tgtEl>
                                      </p:cBhvr>
                                    </p:animEffect>
                                  </p:childTnLst>
                                </p:cTn>
                              </p:par>
                              <p:par>
                                <p:cTn id="96" presetID="10" presetClass="entr" presetSubtype="0" fill="hold" nodeType="withEffect">
                                  <p:stCondLst>
                                    <p:cond delay="0"/>
                                  </p:stCondLst>
                                  <p:childTnLst>
                                    <p:set>
                                      <p:cBhvr>
                                        <p:cTn id="97" dur="1" fill="hold">
                                          <p:stCondLst>
                                            <p:cond delay="0"/>
                                          </p:stCondLst>
                                        </p:cTn>
                                        <p:tgtEl>
                                          <p:spTgt spid="1230"/>
                                        </p:tgtEl>
                                        <p:attrNameLst>
                                          <p:attrName>style.visibility</p:attrName>
                                        </p:attrNameLst>
                                      </p:cBhvr>
                                      <p:to>
                                        <p:strVal val="visible"/>
                                      </p:to>
                                    </p:set>
                                    <p:animEffect transition="in" filter="fade">
                                      <p:cBhvr>
                                        <p:cTn id="98" dur="1000"/>
                                        <p:tgtEl>
                                          <p:spTgt spid="1230"/>
                                        </p:tgtEl>
                                      </p:cBhvr>
                                    </p:animEffect>
                                  </p:childTnLst>
                                </p:cTn>
                              </p:par>
                              <p:par>
                                <p:cTn id="99" presetID="10" presetClass="entr" presetSubtype="0" fill="hold" nodeType="withEffect">
                                  <p:stCondLst>
                                    <p:cond delay="0"/>
                                  </p:stCondLst>
                                  <p:childTnLst>
                                    <p:set>
                                      <p:cBhvr>
                                        <p:cTn id="100" dur="1" fill="hold">
                                          <p:stCondLst>
                                            <p:cond delay="0"/>
                                          </p:stCondLst>
                                        </p:cTn>
                                        <p:tgtEl>
                                          <p:spTgt spid="1231"/>
                                        </p:tgtEl>
                                        <p:attrNameLst>
                                          <p:attrName>style.visibility</p:attrName>
                                        </p:attrNameLst>
                                      </p:cBhvr>
                                      <p:to>
                                        <p:strVal val="visible"/>
                                      </p:to>
                                    </p:set>
                                    <p:animEffect transition="in" filter="fade">
                                      <p:cBhvr>
                                        <p:cTn id="101" dur="1000"/>
                                        <p:tgtEl>
                                          <p:spTgt spid="1231"/>
                                        </p:tgtEl>
                                      </p:cBhvr>
                                    </p:animEffect>
                                  </p:childTnLst>
                                </p:cTn>
                              </p:par>
                              <p:par>
                                <p:cTn id="102" presetID="10" presetClass="entr" presetSubtype="0" fill="hold" nodeType="withEffect">
                                  <p:stCondLst>
                                    <p:cond delay="0"/>
                                  </p:stCondLst>
                                  <p:childTnLst>
                                    <p:set>
                                      <p:cBhvr>
                                        <p:cTn id="103" dur="1" fill="hold">
                                          <p:stCondLst>
                                            <p:cond delay="0"/>
                                          </p:stCondLst>
                                        </p:cTn>
                                        <p:tgtEl>
                                          <p:spTgt spid="1232"/>
                                        </p:tgtEl>
                                        <p:attrNameLst>
                                          <p:attrName>style.visibility</p:attrName>
                                        </p:attrNameLst>
                                      </p:cBhvr>
                                      <p:to>
                                        <p:strVal val="visible"/>
                                      </p:to>
                                    </p:set>
                                    <p:animEffect transition="in" filter="fade">
                                      <p:cBhvr>
                                        <p:cTn id="104" dur="1000"/>
                                        <p:tgtEl>
                                          <p:spTgt spid="1232"/>
                                        </p:tgtEl>
                                      </p:cBhvr>
                                    </p:animEffect>
                                  </p:childTnLst>
                                </p:cTn>
                              </p:par>
                              <p:par>
                                <p:cTn id="105" presetID="10" presetClass="entr" presetSubtype="0" fill="hold" nodeType="withEffect">
                                  <p:stCondLst>
                                    <p:cond delay="0"/>
                                  </p:stCondLst>
                                  <p:childTnLst>
                                    <p:set>
                                      <p:cBhvr>
                                        <p:cTn id="106" dur="1" fill="hold">
                                          <p:stCondLst>
                                            <p:cond delay="0"/>
                                          </p:stCondLst>
                                        </p:cTn>
                                        <p:tgtEl>
                                          <p:spTgt spid="1233"/>
                                        </p:tgtEl>
                                        <p:attrNameLst>
                                          <p:attrName>style.visibility</p:attrName>
                                        </p:attrNameLst>
                                      </p:cBhvr>
                                      <p:to>
                                        <p:strVal val="visible"/>
                                      </p:to>
                                    </p:set>
                                    <p:animEffect transition="in" filter="fade">
                                      <p:cBhvr>
                                        <p:cTn id="107" dur="1000"/>
                                        <p:tgtEl>
                                          <p:spTgt spid="12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236"/>
                                        </p:tgtEl>
                                        <p:attrNameLst>
                                          <p:attrName>style.visibility</p:attrName>
                                        </p:attrNameLst>
                                      </p:cBhvr>
                                      <p:to>
                                        <p:strVal val="visible"/>
                                      </p:to>
                                    </p:set>
                                    <p:animEffect transition="in" filter="fade">
                                      <p:cBhvr>
                                        <p:cTn id="110" dur="1000"/>
                                        <p:tgtEl>
                                          <p:spTgt spid="1236"/>
                                        </p:tgtEl>
                                      </p:cBhvr>
                                    </p:animEffect>
                                  </p:childTnLst>
                                </p:cTn>
                              </p:par>
                              <p:par>
                                <p:cTn id="111" presetID="10" presetClass="entr" presetSubtype="0" fill="hold" nodeType="withEffect">
                                  <p:stCondLst>
                                    <p:cond delay="0"/>
                                  </p:stCondLst>
                                  <p:childTnLst>
                                    <p:set>
                                      <p:cBhvr>
                                        <p:cTn id="112" dur="1" fill="hold">
                                          <p:stCondLst>
                                            <p:cond delay="0"/>
                                          </p:stCondLst>
                                        </p:cTn>
                                        <p:tgtEl>
                                          <p:spTgt spid="1237"/>
                                        </p:tgtEl>
                                        <p:attrNameLst>
                                          <p:attrName>style.visibility</p:attrName>
                                        </p:attrNameLst>
                                      </p:cBhvr>
                                      <p:to>
                                        <p:strVal val="visible"/>
                                      </p:to>
                                    </p:set>
                                    <p:animEffect transition="in" filter="fade">
                                      <p:cBhvr>
                                        <p:cTn id="113" dur="1000"/>
                                        <p:tgtEl>
                                          <p:spTgt spid="1237"/>
                                        </p:tgtEl>
                                      </p:cBhvr>
                                    </p:animEffect>
                                  </p:childTnLst>
                                </p:cTn>
                              </p:par>
                              <p:par>
                                <p:cTn id="114" presetID="10" presetClass="entr" presetSubtype="0" fill="hold" nodeType="withEffect">
                                  <p:stCondLst>
                                    <p:cond delay="0"/>
                                  </p:stCondLst>
                                  <p:childTnLst>
                                    <p:set>
                                      <p:cBhvr>
                                        <p:cTn id="115" dur="1" fill="hold">
                                          <p:stCondLst>
                                            <p:cond delay="0"/>
                                          </p:stCondLst>
                                        </p:cTn>
                                        <p:tgtEl>
                                          <p:spTgt spid="1238"/>
                                        </p:tgtEl>
                                        <p:attrNameLst>
                                          <p:attrName>style.visibility</p:attrName>
                                        </p:attrNameLst>
                                      </p:cBhvr>
                                      <p:to>
                                        <p:strVal val="visible"/>
                                      </p:to>
                                    </p:set>
                                    <p:animEffect transition="in" filter="fade">
                                      <p:cBhvr>
                                        <p:cTn id="116" dur="1000"/>
                                        <p:tgtEl>
                                          <p:spTgt spid="1238"/>
                                        </p:tgtEl>
                                      </p:cBhvr>
                                    </p:animEffect>
                                  </p:childTnLst>
                                </p:cTn>
                              </p:par>
                              <p:par>
                                <p:cTn id="117" presetID="10" presetClass="entr" presetSubtype="0" fill="hold" nodeType="withEffect">
                                  <p:stCondLst>
                                    <p:cond delay="0"/>
                                  </p:stCondLst>
                                  <p:childTnLst>
                                    <p:set>
                                      <p:cBhvr>
                                        <p:cTn id="118" dur="1" fill="hold">
                                          <p:stCondLst>
                                            <p:cond delay="0"/>
                                          </p:stCondLst>
                                        </p:cTn>
                                        <p:tgtEl>
                                          <p:spTgt spid="1235"/>
                                        </p:tgtEl>
                                        <p:attrNameLst>
                                          <p:attrName>style.visibility</p:attrName>
                                        </p:attrNameLst>
                                      </p:cBhvr>
                                      <p:to>
                                        <p:strVal val="visible"/>
                                      </p:to>
                                    </p:set>
                                    <p:animEffect transition="in" filter="fade">
                                      <p:cBhvr>
                                        <p:cTn id="119" dur="1000"/>
                                        <p:tgtEl>
                                          <p:spTgt spid="1235"/>
                                        </p:tgtEl>
                                      </p:cBhvr>
                                    </p:animEffect>
                                  </p:childTnLst>
                                </p:cTn>
                              </p:par>
                              <p:par>
                                <p:cTn id="120" presetID="10" presetClass="entr" presetSubtype="0" fill="hold" nodeType="withEffect">
                                  <p:stCondLst>
                                    <p:cond delay="0"/>
                                  </p:stCondLst>
                                  <p:childTnLst>
                                    <p:set>
                                      <p:cBhvr>
                                        <p:cTn id="121" dur="1" fill="hold">
                                          <p:stCondLst>
                                            <p:cond delay="0"/>
                                          </p:stCondLst>
                                        </p:cTn>
                                        <p:tgtEl>
                                          <p:spTgt spid="1239"/>
                                        </p:tgtEl>
                                        <p:attrNameLst>
                                          <p:attrName>style.visibility</p:attrName>
                                        </p:attrNameLst>
                                      </p:cBhvr>
                                      <p:to>
                                        <p:strVal val="visible"/>
                                      </p:to>
                                    </p:set>
                                    <p:animEffect transition="in" filter="fade">
                                      <p:cBhvr>
                                        <p:cTn id="122" dur="1000"/>
                                        <p:tgtEl>
                                          <p:spTgt spid="1239"/>
                                        </p:tgtEl>
                                      </p:cBhvr>
                                    </p:animEffect>
                                  </p:childTnLst>
                                </p:cTn>
                              </p:par>
                              <p:par>
                                <p:cTn id="123" presetID="10" presetClass="entr" presetSubtype="0" fill="hold" nodeType="withEffect">
                                  <p:stCondLst>
                                    <p:cond delay="0"/>
                                  </p:stCondLst>
                                  <p:childTnLst>
                                    <p:set>
                                      <p:cBhvr>
                                        <p:cTn id="124" dur="1" fill="hold">
                                          <p:stCondLst>
                                            <p:cond delay="0"/>
                                          </p:stCondLst>
                                        </p:cTn>
                                        <p:tgtEl>
                                          <p:spTgt spid="1234"/>
                                        </p:tgtEl>
                                        <p:attrNameLst>
                                          <p:attrName>style.visibility</p:attrName>
                                        </p:attrNameLst>
                                      </p:cBhvr>
                                      <p:to>
                                        <p:strVal val="visible"/>
                                      </p:to>
                                    </p:set>
                                    <p:animEffect transition="in" filter="fade">
                                      <p:cBhvr>
                                        <p:cTn id="125" dur="1000"/>
                                        <p:tgtEl>
                                          <p:spTgt spid="1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44"/>
        <p:cNvGrpSpPr/>
        <p:nvPr/>
      </p:nvGrpSpPr>
      <p:grpSpPr>
        <a:xfrm>
          <a:off x="0" y="0"/>
          <a:ext cx="0" cy="0"/>
          <a:chOff x="0" y="0"/>
          <a:chExt cx="0" cy="0"/>
        </a:xfrm>
      </p:grpSpPr>
      <p:sp>
        <p:nvSpPr>
          <p:cNvPr id="1245" name="Google Shape;1245;p83"/>
          <p:cNvSpPr txBox="1">
            <a:spLocks noGrp="1"/>
          </p:cNvSpPr>
          <p:nvPr>
            <p:ph type="body" idx="4294967295"/>
          </p:nvPr>
        </p:nvSpPr>
        <p:spPr>
          <a:xfrm>
            <a:off x="1354137" y="2765850"/>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How do we prevent selfish mining?</a:t>
            </a: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Claim: The problem is that we reward the longest chain.</a:t>
            </a: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dirty="0">
              <a:solidFill>
                <a:schemeClr val="dk2"/>
              </a:solidFill>
              <a:latin typeface="Proxima Nova"/>
              <a:ea typeface="Proxima Nova"/>
              <a:cs typeface="Proxima Nova"/>
              <a:sym typeface="Proxima Nova"/>
            </a:endParaRPr>
          </a:p>
        </p:txBody>
      </p:sp>
      <p:sp>
        <p:nvSpPr>
          <p:cNvPr id="1247" name="Google Shape;1247;p83"/>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248" name="Google Shape;1248;p83"/>
          <p:cNvSpPr txBox="1"/>
          <p:nvPr/>
        </p:nvSpPr>
        <p:spPr>
          <a:xfrm>
            <a:off x="2924725" y="10790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PROBLEM STATEMENT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2"/>
        <p:cNvGrpSpPr/>
        <p:nvPr/>
      </p:nvGrpSpPr>
      <p:grpSpPr>
        <a:xfrm>
          <a:off x="0" y="0"/>
          <a:ext cx="0" cy="0"/>
          <a:chOff x="0" y="0"/>
          <a:chExt cx="0" cy="0"/>
        </a:xfrm>
      </p:grpSpPr>
      <p:sp>
        <p:nvSpPr>
          <p:cNvPr id="193" name="Google Shape;193;p30"/>
          <p:cNvSpPr txBox="1">
            <a:spLocks noGrp="1"/>
          </p:cNvSpPr>
          <p:nvPr>
            <p:ph type="body" idx="4294967295"/>
          </p:nvPr>
        </p:nvSpPr>
        <p:spPr>
          <a:xfrm>
            <a:off x="2708275" y="3325813"/>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Is it possible that mining pools are vulnerable to some incentive misalignment?</a:t>
            </a:r>
            <a:br>
              <a:rPr lang="en-US" sz="4800" i="1" dirty="0">
                <a:solidFill>
                  <a:schemeClr val="dk2"/>
                </a:solidFill>
                <a:latin typeface="Proxima Nova"/>
                <a:ea typeface="Proxima Nova"/>
                <a:cs typeface="Proxima Nova"/>
                <a:sym typeface="Proxima Nova"/>
              </a:rPr>
            </a:br>
            <a:r>
              <a:rPr lang="en-US" sz="4800" i="1" dirty="0">
                <a:solidFill>
                  <a:schemeClr val="dk2"/>
                </a:solidFill>
                <a:latin typeface="Proxima Nova"/>
                <a:ea typeface="Proxima Nova"/>
                <a:cs typeface="Proxima Nova"/>
                <a:sym typeface="Proxima Nova"/>
              </a:rPr>
              <a:t>Can miners take advantage of the differences in these two types of payout schemes?</a:t>
            </a:r>
            <a:endParaRPr sz="4800" i="1" dirty="0">
              <a:solidFill>
                <a:schemeClr val="dk2"/>
              </a:solidFill>
              <a:latin typeface="Proxima Nova"/>
              <a:ea typeface="Proxima Nova"/>
              <a:cs typeface="Proxima Nova"/>
              <a:sym typeface="Proxima Nova"/>
            </a:endParaRPr>
          </a:p>
        </p:txBody>
      </p:sp>
      <p:sp>
        <p:nvSpPr>
          <p:cNvPr id="195" name="Google Shape;195;p30"/>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98" name="Google Shape;198;p30"/>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INCENTIVE MISALIGNMENT</a:t>
            </a:r>
            <a:endParaRPr sz="4500" b="1" dirty="0">
              <a:solidFill>
                <a:schemeClr val="accent2"/>
              </a:solidFill>
              <a:latin typeface="Proxima Nova"/>
              <a:ea typeface="Proxima Nova"/>
              <a:cs typeface="Proxima Nova"/>
              <a:sym typeface="Proxima Nova"/>
            </a:endParaRPr>
          </a:p>
        </p:txBody>
      </p:sp>
      <p:sp>
        <p:nvSpPr>
          <p:cNvPr id="2" name="Google Shape;206;p31">
            <a:extLst>
              <a:ext uri="{FF2B5EF4-FFF2-40B4-BE49-F238E27FC236}">
                <a16:creationId xmlns:a16="http://schemas.microsoft.com/office/drawing/2014/main" id="{C2E7F954-E9B4-2529-BEC2-3F3A8268B43E}"/>
              </a:ext>
            </a:extLst>
          </p:cNvPr>
          <p:cNvSpPr txBox="1"/>
          <p:nvPr/>
        </p:nvSpPr>
        <p:spPr>
          <a:xfrm>
            <a:off x="2914116" y="480069"/>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 SCHEMES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53"/>
        <p:cNvGrpSpPr/>
        <p:nvPr/>
      </p:nvGrpSpPr>
      <p:grpSpPr>
        <a:xfrm>
          <a:off x="0" y="0"/>
          <a:ext cx="0" cy="0"/>
          <a:chOff x="0" y="0"/>
          <a:chExt cx="0" cy="0"/>
        </a:xfrm>
      </p:grpSpPr>
      <p:sp>
        <p:nvSpPr>
          <p:cNvPr id="1254" name="Google Shape;1254;p84"/>
          <p:cNvSpPr txBox="1">
            <a:spLocks noGrp="1"/>
          </p:cNvSpPr>
          <p:nvPr>
            <p:ph type="body" idx="4294967295"/>
          </p:nvPr>
        </p:nvSpPr>
        <p:spPr>
          <a:xfrm>
            <a:off x="0" y="1554163"/>
            <a:ext cx="22658388"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000" i="1" dirty="0">
                <a:solidFill>
                  <a:schemeClr val="dk2"/>
                </a:solidFill>
                <a:latin typeface="Proxima Nova"/>
                <a:ea typeface="Proxima Nova"/>
                <a:cs typeface="Proxima Nova"/>
                <a:sym typeface="Proxima Nova"/>
              </a:rPr>
              <a:t>Proposed by </a:t>
            </a:r>
            <a:r>
              <a:rPr lang="en-US" sz="4000" i="1" dirty="0" err="1">
                <a:solidFill>
                  <a:schemeClr val="dk2"/>
                </a:solidFill>
                <a:latin typeface="Proxima Nova"/>
                <a:ea typeface="Proxima Nova"/>
                <a:cs typeface="Proxima Nova"/>
                <a:sym typeface="Proxima Nova"/>
              </a:rPr>
              <a:t>Eyal</a:t>
            </a:r>
            <a:r>
              <a:rPr lang="en-US" sz="4000" i="1" dirty="0">
                <a:solidFill>
                  <a:schemeClr val="dk2"/>
                </a:solidFill>
                <a:latin typeface="Proxima Nova"/>
                <a:ea typeface="Proxima Nova"/>
                <a:cs typeface="Proxima Nova"/>
                <a:sym typeface="Proxima Nova"/>
              </a:rPr>
              <a:t> and </a:t>
            </a:r>
            <a:r>
              <a:rPr lang="en-US" sz="4000" i="1" dirty="0" err="1">
                <a:solidFill>
                  <a:schemeClr val="dk2"/>
                </a:solidFill>
                <a:latin typeface="Proxima Nova"/>
                <a:ea typeface="Proxima Nova"/>
                <a:cs typeface="Proxima Nova"/>
                <a:sym typeface="Proxima Nova"/>
              </a:rPr>
              <a:t>Sirer</a:t>
            </a:r>
            <a:r>
              <a:rPr lang="en-US" sz="4000" i="1" dirty="0">
                <a:solidFill>
                  <a:schemeClr val="dk2"/>
                </a:solidFill>
                <a:latin typeface="Proxima Nova"/>
                <a:ea typeface="Proxima Nova"/>
                <a:cs typeface="Proxima Nova"/>
                <a:sym typeface="Proxima Nova"/>
              </a:rPr>
              <a:t> (2014)</a:t>
            </a:r>
            <a:endParaRPr sz="4000" b="1"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In the case of a tie, a miner </a:t>
            </a:r>
            <a:r>
              <a:rPr lang="en-US" sz="4000" b="1" dirty="0">
                <a:solidFill>
                  <a:schemeClr val="dk2"/>
                </a:solidFill>
                <a:latin typeface="Proxima Nova"/>
                <a:ea typeface="Proxima Nova"/>
                <a:cs typeface="Proxima Nova"/>
                <a:sym typeface="Proxima Nova"/>
              </a:rPr>
              <a:t>randomly chooses</a:t>
            </a:r>
            <a:r>
              <a:rPr lang="en-US" sz="4000" dirty="0">
                <a:solidFill>
                  <a:schemeClr val="dk2"/>
                </a:solidFill>
                <a:latin typeface="Proxima Nova"/>
                <a:ea typeface="Proxima Nova"/>
                <a:cs typeface="Proxima Nova"/>
                <a:sym typeface="Proxima Nova"/>
              </a:rPr>
              <a:t> which chain to mine on</a:t>
            </a:r>
            <a:endParaRPr sz="40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Prevents an attacker from benefiting from network-level dominance</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Raises the profit threshold from 0% to </a:t>
            </a:r>
            <a:r>
              <a:rPr lang="en-US" sz="4000" b="1" dirty="0">
                <a:solidFill>
                  <a:schemeClr val="dk2"/>
                </a:solidFill>
                <a:latin typeface="Proxima Nova"/>
                <a:ea typeface="Proxima Nova"/>
                <a:cs typeface="Proxima Nova"/>
                <a:sym typeface="Proxima Nova"/>
              </a:rPr>
              <a:t>25%</a:t>
            </a:r>
            <a:r>
              <a:rPr lang="en-US" sz="4000" dirty="0">
                <a:solidFill>
                  <a:schemeClr val="dk2"/>
                </a:solidFill>
                <a:latin typeface="Proxima Nova"/>
                <a:ea typeface="Proxima Nova"/>
                <a:cs typeface="Proxima Nova"/>
                <a:sym typeface="Proxima Nova"/>
              </a:rPr>
              <a:t> under their strategy</a:t>
            </a:r>
            <a:endParaRPr sz="40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000" dirty="0" err="1">
                <a:solidFill>
                  <a:schemeClr val="dk2"/>
                </a:solidFill>
                <a:latin typeface="Proxima Nova"/>
                <a:ea typeface="Proxima Nova"/>
                <a:cs typeface="Proxima Nova"/>
                <a:sym typeface="Proxima Nova"/>
              </a:rPr>
              <a:t>Sapirshtein</a:t>
            </a:r>
            <a:r>
              <a:rPr lang="en-US" sz="4000" dirty="0">
                <a:solidFill>
                  <a:schemeClr val="dk2"/>
                </a:solidFill>
                <a:latin typeface="Proxima Nova"/>
                <a:ea typeface="Proxima Nova"/>
                <a:cs typeface="Proxima Nova"/>
                <a:sym typeface="Proxima Nova"/>
              </a:rPr>
              <a:t> (2015) proposes a more optimal selfish mining strategy</a:t>
            </a:r>
            <a:endParaRPr sz="4000"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Reduces </a:t>
            </a:r>
            <a:r>
              <a:rPr lang="en-US" sz="4000" dirty="0" err="1">
                <a:solidFill>
                  <a:schemeClr val="dk2"/>
                </a:solidFill>
                <a:latin typeface="Proxima Nova"/>
                <a:ea typeface="Proxima Nova"/>
                <a:cs typeface="Proxima Nova"/>
                <a:sym typeface="Proxima Nova"/>
              </a:rPr>
              <a:t>Eyal</a:t>
            </a:r>
            <a:r>
              <a:rPr lang="en-US" sz="4000" dirty="0">
                <a:solidFill>
                  <a:schemeClr val="dk2"/>
                </a:solidFill>
                <a:latin typeface="Proxima Nova"/>
                <a:ea typeface="Proxima Nova"/>
                <a:cs typeface="Proxima Nova"/>
                <a:sym typeface="Proxima Nova"/>
              </a:rPr>
              <a:t> and </a:t>
            </a:r>
            <a:r>
              <a:rPr lang="en-US" sz="4000" dirty="0" err="1">
                <a:solidFill>
                  <a:schemeClr val="dk2"/>
                </a:solidFill>
                <a:latin typeface="Proxima Nova"/>
                <a:ea typeface="Proxima Nova"/>
                <a:cs typeface="Proxima Nova"/>
                <a:sym typeface="Proxima Nova"/>
              </a:rPr>
              <a:t>Sirer</a:t>
            </a:r>
            <a:r>
              <a:rPr lang="en-US" sz="4000" dirty="0">
                <a:solidFill>
                  <a:schemeClr val="dk2"/>
                </a:solidFill>
                <a:latin typeface="Proxima Nova"/>
                <a:ea typeface="Proxima Nova"/>
                <a:cs typeface="Proxima Nova"/>
                <a:sym typeface="Proxima Nova"/>
              </a:rPr>
              <a:t> profit threshold to </a:t>
            </a:r>
            <a:r>
              <a:rPr lang="en-US" sz="4000" b="1" dirty="0">
                <a:solidFill>
                  <a:schemeClr val="dk2"/>
                </a:solidFill>
                <a:latin typeface="Proxima Nova"/>
                <a:ea typeface="Proxima Nova"/>
                <a:cs typeface="Proxima Nova"/>
                <a:sym typeface="Proxima Nova"/>
              </a:rPr>
              <a:t>23.2% </a:t>
            </a:r>
            <a:endParaRPr sz="4000" b="1" dirty="0">
              <a:solidFill>
                <a:schemeClr val="dk2"/>
              </a:solidFill>
              <a:latin typeface="Proxima Nova"/>
              <a:ea typeface="Proxima Nova"/>
              <a:cs typeface="Proxima Nova"/>
              <a:sym typeface="Proxima Nova"/>
            </a:endParaRPr>
          </a:p>
        </p:txBody>
      </p:sp>
      <p:sp>
        <p:nvSpPr>
          <p:cNvPr id="1255" name="Google Shape;1255;p84"/>
          <p:cNvSpPr/>
          <p:nvPr/>
        </p:nvSpPr>
        <p:spPr>
          <a:xfrm>
            <a:off x="4259984" y="81206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56" name="Google Shape;1256;p84"/>
          <p:cNvCxnSpPr/>
          <p:nvPr/>
        </p:nvCxnSpPr>
        <p:spPr>
          <a:xfrm rot="10800000">
            <a:off x="5885453" y="89079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57" name="Google Shape;1257;p84"/>
          <p:cNvSpPr/>
          <p:nvPr/>
        </p:nvSpPr>
        <p:spPr>
          <a:xfrm>
            <a:off x="6933053" y="81206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58" name="Google Shape;1258;p84"/>
          <p:cNvCxnSpPr/>
          <p:nvPr/>
        </p:nvCxnSpPr>
        <p:spPr>
          <a:xfrm rot="10800000">
            <a:off x="8558523" y="89079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59" name="Google Shape;1259;p84"/>
          <p:cNvSpPr/>
          <p:nvPr/>
        </p:nvSpPr>
        <p:spPr>
          <a:xfrm>
            <a:off x="9606123" y="81206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60" name="Google Shape;1260;p84"/>
          <p:cNvCxnSpPr>
            <a:stCxn id="1261" idx="1"/>
          </p:cNvCxnSpPr>
          <p:nvPr/>
        </p:nvCxnSpPr>
        <p:spPr>
          <a:xfrm rot="10800000">
            <a:off x="11298609" y="9774167"/>
            <a:ext cx="1047600" cy="1140900"/>
          </a:xfrm>
          <a:prstGeom prst="straightConnector1">
            <a:avLst/>
          </a:prstGeom>
          <a:noFill/>
          <a:ln w="9525" cap="flat" cmpd="sng">
            <a:solidFill>
              <a:srgbClr val="000000"/>
            </a:solidFill>
            <a:prstDash val="solid"/>
            <a:round/>
            <a:headEnd type="none" w="med" len="med"/>
            <a:tailEnd type="triangle" w="med" len="med"/>
          </a:ln>
        </p:spPr>
      </p:cxnSp>
      <p:sp>
        <p:nvSpPr>
          <p:cNvPr id="1261" name="Google Shape;1261;p84"/>
          <p:cNvSpPr/>
          <p:nvPr/>
        </p:nvSpPr>
        <p:spPr>
          <a:xfrm>
            <a:off x="12346209" y="1012786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62" name="Google Shape;1262;p84"/>
          <p:cNvCxnSpPr/>
          <p:nvPr/>
        </p:nvCxnSpPr>
        <p:spPr>
          <a:xfrm rot="10800000">
            <a:off x="11298609" y="89079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63" name="Google Shape;1263;p84"/>
          <p:cNvSpPr txBox="1"/>
          <p:nvPr/>
        </p:nvSpPr>
        <p:spPr>
          <a:xfrm>
            <a:off x="12346211" y="102066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264" name="Google Shape;1264;p84"/>
          <p:cNvSpPr/>
          <p:nvPr/>
        </p:nvSpPr>
        <p:spPr>
          <a:xfrm>
            <a:off x="12279227" y="81206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1265" name="Google Shape;1265;p84"/>
          <p:cNvSpPr txBox="1"/>
          <p:nvPr/>
        </p:nvSpPr>
        <p:spPr>
          <a:xfrm>
            <a:off x="12412593" y="102066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cxnSp>
        <p:nvCxnSpPr>
          <p:cNvPr id="1266" name="Google Shape;1266;p84"/>
          <p:cNvCxnSpPr/>
          <p:nvPr/>
        </p:nvCxnSpPr>
        <p:spPr>
          <a:xfrm rot="10800000">
            <a:off x="13987575" y="10991233"/>
            <a:ext cx="1047600" cy="0"/>
          </a:xfrm>
          <a:prstGeom prst="straightConnector1">
            <a:avLst/>
          </a:prstGeom>
          <a:noFill/>
          <a:ln w="9525" cap="flat" cmpd="sng">
            <a:solidFill>
              <a:srgbClr val="000000"/>
            </a:solidFill>
            <a:prstDash val="solid"/>
            <a:round/>
            <a:headEnd type="none" w="med" len="med"/>
            <a:tailEnd type="triangle" w="med" len="med"/>
          </a:ln>
        </p:spPr>
      </p:cxnSp>
      <p:cxnSp>
        <p:nvCxnSpPr>
          <p:cNvPr id="1267" name="Google Shape;1267;p84"/>
          <p:cNvCxnSpPr/>
          <p:nvPr/>
        </p:nvCxnSpPr>
        <p:spPr>
          <a:xfrm rot="10800000">
            <a:off x="16676542" y="10991233"/>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68" name="Google Shape;1268;p84"/>
          <p:cNvSpPr/>
          <p:nvPr/>
        </p:nvSpPr>
        <p:spPr>
          <a:xfrm>
            <a:off x="17724143" y="10991267"/>
            <a:ext cx="1626000" cy="787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69" name="Google Shape;1269;p84"/>
          <p:cNvSpPr/>
          <p:nvPr/>
        </p:nvSpPr>
        <p:spPr>
          <a:xfrm>
            <a:off x="15068384" y="10204017"/>
            <a:ext cx="1626000" cy="1574400"/>
          </a:xfrm>
          <a:prstGeom prst="rect">
            <a:avLst/>
          </a:prstGeom>
          <a:no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70" name="Google Shape;1270;p84"/>
          <p:cNvSpPr txBox="1"/>
          <p:nvPr/>
        </p:nvSpPr>
        <p:spPr>
          <a:xfrm>
            <a:off x="15068386" y="102828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a:t>
            </a:r>
            <a:endParaRPr sz="3200">
              <a:latin typeface="Proxima Nova"/>
              <a:ea typeface="Proxima Nova"/>
              <a:cs typeface="Proxima Nova"/>
              <a:sym typeface="Proxima Nova"/>
            </a:endParaRPr>
          </a:p>
        </p:txBody>
      </p:sp>
      <p:sp>
        <p:nvSpPr>
          <p:cNvPr id="1271" name="Google Shape;1271;p84"/>
          <p:cNvSpPr/>
          <p:nvPr/>
        </p:nvSpPr>
        <p:spPr>
          <a:xfrm>
            <a:off x="16378700" y="8314575"/>
            <a:ext cx="774050" cy="1140900"/>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4"/>
          <p:cNvSpPr txBox="1"/>
          <p:nvPr/>
        </p:nvSpPr>
        <p:spPr>
          <a:xfrm>
            <a:off x="17100375" y="8402225"/>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Wait to hear about all competing blocks</a:t>
            </a:r>
            <a:endParaRPr sz="3000">
              <a:solidFill>
                <a:srgbClr val="FF0000"/>
              </a:solidFill>
              <a:latin typeface="Proxima Nova"/>
              <a:ea typeface="Proxima Nova"/>
              <a:cs typeface="Proxima Nova"/>
              <a:sym typeface="Proxima Nova"/>
            </a:endParaRPr>
          </a:p>
        </p:txBody>
      </p:sp>
      <p:sp>
        <p:nvSpPr>
          <p:cNvPr id="1273" name="Google Shape;1273;p84"/>
          <p:cNvSpPr txBox="1"/>
          <p:nvPr/>
        </p:nvSpPr>
        <p:spPr>
          <a:xfrm>
            <a:off x="11190098" y="10282825"/>
            <a:ext cx="10476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0.5</a:t>
            </a:r>
            <a:endParaRPr sz="3000">
              <a:solidFill>
                <a:srgbClr val="FF0000"/>
              </a:solidFill>
              <a:latin typeface="Proxima Nova"/>
              <a:ea typeface="Proxima Nova"/>
              <a:cs typeface="Proxima Nova"/>
              <a:sym typeface="Proxima Nova"/>
            </a:endParaRPr>
          </a:p>
        </p:txBody>
      </p:sp>
      <p:sp>
        <p:nvSpPr>
          <p:cNvPr id="1274" name="Google Shape;1274;p84"/>
          <p:cNvSpPr txBox="1"/>
          <p:nvPr/>
        </p:nvSpPr>
        <p:spPr>
          <a:xfrm>
            <a:off x="11450998" y="8103075"/>
            <a:ext cx="10476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0.5</a:t>
            </a:r>
            <a:endParaRPr sz="3000">
              <a:solidFill>
                <a:srgbClr val="FF0000"/>
              </a:solidFill>
              <a:latin typeface="Proxima Nova"/>
              <a:ea typeface="Proxima Nova"/>
              <a:cs typeface="Proxima Nova"/>
              <a:sym typeface="Proxima Nova"/>
            </a:endParaRPr>
          </a:p>
        </p:txBody>
      </p:sp>
      <p:sp>
        <p:nvSpPr>
          <p:cNvPr id="2" name="Google Shape;1348;p86">
            <a:extLst>
              <a:ext uri="{FF2B5EF4-FFF2-40B4-BE49-F238E27FC236}">
                <a16:creationId xmlns:a16="http://schemas.microsoft.com/office/drawing/2014/main" id="{ECA83032-C4DB-8B3B-F376-ED8EE265B7B5}"/>
              </a:ext>
            </a:extLst>
          </p:cNvPr>
          <p:cNvSpPr txBox="1"/>
          <p:nvPr/>
        </p:nvSpPr>
        <p:spPr>
          <a:xfrm>
            <a:off x="3026474" y="2572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TIE-BREAKING</a:t>
            </a:r>
            <a:endParaRPr sz="7200" b="1" dirty="0">
              <a:solidFill>
                <a:schemeClr val="bg1"/>
              </a:solidFill>
              <a:latin typeface="Montserrat"/>
              <a:ea typeface="Montserrat"/>
              <a:cs typeface="Montserrat"/>
              <a:sym typeface="Montserrat"/>
            </a:endParaRPr>
          </a:p>
        </p:txBody>
      </p:sp>
      <p:sp>
        <p:nvSpPr>
          <p:cNvPr id="3" name="Google Shape;1349;p86">
            <a:extLst>
              <a:ext uri="{FF2B5EF4-FFF2-40B4-BE49-F238E27FC236}">
                <a16:creationId xmlns:a16="http://schemas.microsoft.com/office/drawing/2014/main" id="{A3201461-22B0-E591-C523-D571C37119D4}"/>
              </a:ext>
            </a:extLst>
          </p:cNvPr>
          <p:cNvSpPr txBox="1"/>
          <p:nvPr/>
        </p:nvSpPr>
        <p:spPr>
          <a:xfrm>
            <a:off x="2935063" y="132798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UNFORGEABLE TIMESTAMPS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82"/>
        <p:cNvGrpSpPr/>
        <p:nvPr/>
      </p:nvGrpSpPr>
      <p:grpSpPr>
        <a:xfrm>
          <a:off x="0" y="0"/>
          <a:ext cx="0" cy="0"/>
          <a:chOff x="0" y="0"/>
          <a:chExt cx="0" cy="0"/>
        </a:xfrm>
      </p:grpSpPr>
      <p:sp>
        <p:nvSpPr>
          <p:cNvPr id="1283" name="Google Shape;1283;p85"/>
          <p:cNvSpPr/>
          <p:nvPr/>
        </p:nvSpPr>
        <p:spPr>
          <a:xfrm>
            <a:off x="21611225" y="7127075"/>
            <a:ext cx="2476800" cy="2235300"/>
          </a:xfrm>
          <a:prstGeom prst="wedgeEllipseCallout">
            <a:avLst>
              <a:gd name="adj1" fmla="val -60863"/>
              <a:gd name="adj2" fmla="val 410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5"/>
          <p:cNvSpPr txBox="1">
            <a:spLocks noGrp="1"/>
          </p:cNvSpPr>
          <p:nvPr>
            <p:ph type="body" idx="4294967295"/>
          </p:nvPr>
        </p:nvSpPr>
        <p:spPr>
          <a:xfrm>
            <a:off x="760413" y="1069975"/>
            <a:ext cx="23617237" cy="9355138"/>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000" i="1" dirty="0">
                <a:solidFill>
                  <a:schemeClr val="dk2"/>
                </a:solidFill>
                <a:latin typeface="Proxima Nova"/>
                <a:ea typeface="Proxima Nova"/>
                <a:cs typeface="Proxima Nova"/>
                <a:sym typeface="Proxima Nova"/>
              </a:rPr>
              <a:t>Proposed by Ethan Heilman (2014)</a:t>
            </a:r>
            <a:endParaRPr sz="4000" b="1"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Each miner incorporates the </a:t>
            </a:r>
            <a:r>
              <a:rPr lang="en-US" sz="4000" b="1" dirty="0">
                <a:solidFill>
                  <a:schemeClr val="dk2"/>
                </a:solidFill>
                <a:latin typeface="Proxima Nova"/>
                <a:ea typeface="Proxima Nova"/>
                <a:cs typeface="Proxima Nova"/>
                <a:sym typeface="Proxima Nova"/>
              </a:rPr>
              <a:t>latest unforgettable timestamp</a:t>
            </a:r>
            <a:r>
              <a:rPr lang="en-US" sz="4000" dirty="0">
                <a:solidFill>
                  <a:schemeClr val="dk2"/>
                </a:solidFill>
                <a:latin typeface="Proxima Nova"/>
                <a:ea typeface="Proxima Nova"/>
                <a:cs typeface="Proxima Nova"/>
                <a:sym typeface="Proxima Nova"/>
              </a:rPr>
              <a:t> issued by a </a:t>
            </a:r>
            <a:r>
              <a:rPr lang="en-US" sz="4000" b="1" dirty="0">
                <a:solidFill>
                  <a:schemeClr val="dk2"/>
                </a:solidFill>
                <a:latin typeface="Proxima Nova"/>
                <a:ea typeface="Proxima Nova"/>
                <a:cs typeface="Proxima Nova"/>
                <a:sym typeface="Proxima Nova"/>
              </a:rPr>
              <a:t>trusted party</a:t>
            </a:r>
            <a:r>
              <a:rPr lang="en-US" sz="4000" dirty="0">
                <a:solidFill>
                  <a:schemeClr val="dk2"/>
                </a:solidFill>
                <a:latin typeface="Proxima Nova"/>
                <a:ea typeface="Proxima Nova"/>
                <a:cs typeface="Proxima Nova"/>
                <a:sym typeface="Proxima Nova"/>
              </a:rPr>
              <a:t> into the working block</a:t>
            </a:r>
            <a:endParaRPr sz="40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000" dirty="0">
                <a:solidFill>
                  <a:schemeClr val="dk2"/>
                </a:solidFill>
                <a:latin typeface="Proxima Nova"/>
                <a:ea typeface="Proxima Nova"/>
                <a:cs typeface="Proxima Nova"/>
                <a:sym typeface="Proxima Nova"/>
              </a:rPr>
              <a:t>Timestamp is </a:t>
            </a:r>
            <a:r>
              <a:rPr lang="en-US" sz="4000" dirty="0" err="1">
                <a:solidFill>
                  <a:schemeClr val="dk2"/>
                </a:solidFill>
                <a:latin typeface="Proxima Nova"/>
                <a:ea typeface="Proxima Nova"/>
                <a:cs typeface="Proxima Nova"/>
                <a:sym typeface="Proxima Nova"/>
              </a:rPr>
              <a:t>publically</a:t>
            </a:r>
            <a:r>
              <a:rPr lang="en-US" sz="4000" dirty="0">
                <a:solidFill>
                  <a:schemeClr val="dk2"/>
                </a:solidFill>
                <a:latin typeface="Proxima Nova"/>
                <a:ea typeface="Proxima Nova"/>
                <a:cs typeface="Proxima Nova"/>
                <a:sym typeface="Proxima Nova"/>
              </a:rPr>
              <a:t> accessible and unpredictable</a:t>
            </a:r>
            <a:endParaRPr sz="40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000" dirty="0">
                <a:solidFill>
                  <a:schemeClr val="dk2"/>
                </a:solidFill>
                <a:latin typeface="Proxima Nova"/>
                <a:ea typeface="Proxima Nova"/>
                <a:cs typeface="Proxima Nova"/>
                <a:sym typeface="Proxima Nova"/>
              </a:rPr>
              <a:t>Issued with an interval of 60s</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When two competing blocks are received within 120s, a miner prefers the block whose </a:t>
            </a:r>
            <a:r>
              <a:rPr lang="en-US" sz="4000" b="1" dirty="0">
                <a:solidFill>
                  <a:schemeClr val="dk2"/>
                </a:solidFill>
                <a:latin typeface="Proxima Nova"/>
                <a:ea typeface="Proxima Nova"/>
                <a:cs typeface="Proxima Nova"/>
                <a:sym typeface="Proxima Nova"/>
              </a:rPr>
              <a:t>timestamp is "fresher"</a:t>
            </a:r>
            <a:endParaRPr sz="40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Claim: Raises the profit threshold to 32%</a:t>
            </a:r>
            <a:endParaRPr sz="4000" dirty="0">
              <a:solidFill>
                <a:schemeClr val="dk2"/>
              </a:solidFill>
              <a:latin typeface="Proxima Nova"/>
              <a:ea typeface="Proxima Nova"/>
              <a:cs typeface="Proxima Nova"/>
              <a:sym typeface="Proxima Nova"/>
            </a:endParaRPr>
          </a:p>
        </p:txBody>
      </p:sp>
      <p:sp>
        <p:nvSpPr>
          <p:cNvPr id="1286" name="Google Shape;1286;p85"/>
          <p:cNvSpPr/>
          <p:nvPr/>
        </p:nvSpPr>
        <p:spPr>
          <a:xfrm>
            <a:off x="4259984" y="8958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87" name="Google Shape;1287;p85"/>
          <p:cNvCxnSpPr/>
          <p:nvPr/>
        </p:nvCxnSpPr>
        <p:spPr>
          <a:xfrm rot="10800000">
            <a:off x="5885453" y="9746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88" name="Google Shape;1288;p85"/>
          <p:cNvSpPr/>
          <p:nvPr/>
        </p:nvSpPr>
        <p:spPr>
          <a:xfrm>
            <a:off x="6933053" y="8958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89" name="Google Shape;1289;p85"/>
          <p:cNvCxnSpPr/>
          <p:nvPr/>
        </p:nvCxnSpPr>
        <p:spPr>
          <a:xfrm rot="10800000">
            <a:off x="8558523" y="9746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90" name="Google Shape;1290;p85"/>
          <p:cNvSpPr/>
          <p:nvPr/>
        </p:nvSpPr>
        <p:spPr>
          <a:xfrm>
            <a:off x="9606123" y="8958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91" name="Google Shape;1291;p85"/>
          <p:cNvCxnSpPr>
            <a:stCxn id="1292" idx="1"/>
          </p:cNvCxnSpPr>
          <p:nvPr/>
        </p:nvCxnSpPr>
        <p:spPr>
          <a:xfrm rot="10800000">
            <a:off x="11298609" y="10612367"/>
            <a:ext cx="1047600" cy="1140900"/>
          </a:xfrm>
          <a:prstGeom prst="straightConnector1">
            <a:avLst/>
          </a:prstGeom>
          <a:noFill/>
          <a:ln w="9525" cap="flat" cmpd="sng">
            <a:solidFill>
              <a:srgbClr val="000000"/>
            </a:solidFill>
            <a:prstDash val="solid"/>
            <a:round/>
            <a:headEnd type="none" w="med" len="med"/>
            <a:tailEnd type="triangle" w="med" len="med"/>
          </a:ln>
        </p:spPr>
      </p:cxnSp>
      <p:sp>
        <p:nvSpPr>
          <p:cNvPr id="1292" name="Google Shape;1292;p85"/>
          <p:cNvSpPr/>
          <p:nvPr/>
        </p:nvSpPr>
        <p:spPr>
          <a:xfrm>
            <a:off x="12346209" y="1096606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293" name="Google Shape;1293;p85"/>
          <p:cNvCxnSpPr/>
          <p:nvPr/>
        </p:nvCxnSpPr>
        <p:spPr>
          <a:xfrm rot="10800000">
            <a:off x="11298609" y="97461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94" name="Google Shape;1294;p85"/>
          <p:cNvSpPr txBox="1"/>
          <p:nvPr/>
        </p:nvSpPr>
        <p:spPr>
          <a:xfrm>
            <a:off x="12346211" y="110448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295" name="Google Shape;1295;p85"/>
          <p:cNvSpPr/>
          <p:nvPr/>
        </p:nvSpPr>
        <p:spPr>
          <a:xfrm>
            <a:off x="12279227" y="89588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1296" name="Google Shape;1296;p85"/>
          <p:cNvSpPr txBox="1"/>
          <p:nvPr/>
        </p:nvSpPr>
        <p:spPr>
          <a:xfrm>
            <a:off x="12412593" y="1104486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cxnSp>
        <p:nvCxnSpPr>
          <p:cNvPr id="1297" name="Google Shape;1297;p85"/>
          <p:cNvCxnSpPr/>
          <p:nvPr/>
        </p:nvCxnSpPr>
        <p:spPr>
          <a:xfrm rot="10800000">
            <a:off x="13987575" y="11829433"/>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298" name="Google Shape;1298;p85"/>
          <p:cNvSpPr/>
          <p:nvPr/>
        </p:nvSpPr>
        <p:spPr>
          <a:xfrm>
            <a:off x="15035168" y="11829417"/>
            <a:ext cx="1626000" cy="787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99" name="Google Shape;1299;p85"/>
          <p:cNvSpPr txBox="1"/>
          <p:nvPr/>
        </p:nvSpPr>
        <p:spPr>
          <a:xfrm>
            <a:off x="18692200" y="9746175"/>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Broadcast new unforgeable timestamp every 60s</a:t>
            </a:r>
            <a:endParaRPr sz="3000">
              <a:solidFill>
                <a:srgbClr val="FF0000"/>
              </a:solidFill>
              <a:latin typeface="Proxima Nova"/>
              <a:ea typeface="Proxima Nova"/>
              <a:cs typeface="Proxima Nova"/>
              <a:sym typeface="Proxima Nova"/>
            </a:endParaRPr>
          </a:p>
        </p:txBody>
      </p:sp>
      <p:sp>
        <p:nvSpPr>
          <p:cNvPr id="1300" name="Google Shape;1300;p85"/>
          <p:cNvSpPr/>
          <p:nvPr/>
        </p:nvSpPr>
        <p:spPr>
          <a:xfrm>
            <a:off x="4151525" y="8941275"/>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6:00 pm</a:t>
            </a:r>
            <a:endParaRPr sz="3000">
              <a:solidFill>
                <a:srgbClr val="6AA84F"/>
              </a:solidFill>
              <a:latin typeface="Proxima Nova"/>
              <a:ea typeface="Proxima Nova"/>
              <a:cs typeface="Proxima Nova"/>
              <a:sym typeface="Proxima Nova"/>
            </a:endParaRPr>
          </a:p>
        </p:txBody>
      </p:sp>
      <p:sp>
        <p:nvSpPr>
          <p:cNvPr id="1301" name="Google Shape;1301;p85"/>
          <p:cNvSpPr/>
          <p:nvPr/>
        </p:nvSpPr>
        <p:spPr>
          <a:xfrm>
            <a:off x="19196200" y="7678475"/>
            <a:ext cx="1995300" cy="20676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5"/>
          <p:cNvSpPr/>
          <p:nvPr/>
        </p:nvSpPr>
        <p:spPr>
          <a:xfrm>
            <a:off x="21851975" y="8034125"/>
            <a:ext cx="19953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rgbClr val="38761D"/>
                </a:solidFill>
                <a:latin typeface="Proxima Nova"/>
                <a:ea typeface="Proxima Nova"/>
                <a:cs typeface="Proxima Nova"/>
                <a:sym typeface="Proxima Nova"/>
              </a:rPr>
              <a:t>Timestamp</a:t>
            </a:r>
            <a:endParaRPr sz="2800">
              <a:solidFill>
                <a:srgbClr val="6AA84F"/>
              </a:solidFill>
              <a:latin typeface="Proxima Nova"/>
              <a:ea typeface="Proxima Nova"/>
              <a:cs typeface="Proxima Nova"/>
              <a:sym typeface="Proxima Nova"/>
            </a:endParaRPr>
          </a:p>
        </p:txBody>
      </p:sp>
      <p:sp>
        <p:nvSpPr>
          <p:cNvPr id="1303" name="Google Shape;1303;p85"/>
          <p:cNvSpPr/>
          <p:nvPr/>
        </p:nvSpPr>
        <p:spPr>
          <a:xfrm>
            <a:off x="9839863" y="11053275"/>
            <a:ext cx="1377900" cy="14001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5"/>
          <p:cNvSpPr/>
          <p:nvPr/>
        </p:nvSpPr>
        <p:spPr>
          <a:xfrm>
            <a:off x="6780425" y="8941275"/>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6:10 pm</a:t>
            </a:r>
            <a:endParaRPr sz="3000">
              <a:solidFill>
                <a:srgbClr val="6AA84F"/>
              </a:solidFill>
              <a:latin typeface="Proxima Nova"/>
              <a:ea typeface="Proxima Nova"/>
              <a:cs typeface="Proxima Nova"/>
              <a:sym typeface="Proxima Nova"/>
            </a:endParaRPr>
          </a:p>
        </p:txBody>
      </p:sp>
      <p:sp>
        <p:nvSpPr>
          <p:cNvPr id="1305" name="Google Shape;1305;p85"/>
          <p:cNvSpPr/>
          <p:nvPr/>
        </p:nvSpPr>
        <p:spPr>
          <a:xfrm>
            <a:off x="9466475" y="8941275"/>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6:21 pm</a:t>
            </a:r>
            <a:endParaRPr sz="3000">
              <a:solidFill>
                <a:srgbClr val="6AA84F"/>
              </a:solidFill>
              <a:latin typeface="Proxima Nova"/>
              <a:ea typeface="Proxima Nova"/>
              <a:cs typeface="Proxima Nova"/>
              <a:sym typeface="Proxima Nova"/>
            </a:endParaRPr>
          </a:p>
        </p:txBody>
      </p:sp>
      <p:sp>
        <p:nvSpPr>
          <p:cNvPr id="1306" name="Google Shape;1306;p85"/>
          <p:cNvSpPr/>
          <p:nvPr/>
        </p:nvSpPr>
        <p:spPr>
          <a:xfrm>
            <a:off x="12152525" y="8780325"/>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6:32 pm</a:t>
            </a:r>
            <a:endParaRPr sz="3000">
              <a:solidFill>
                <a:srgbClr val="6AA84F"/>
              </a:solidFill>
              <a:latin typeface="Proxima Nova"/>
              <a:ea typeface="Proxima Nova"/>
              <a:cs typeface="Proxima Nova"/>
              <a:sym typeface="Proxima Nova"/>
            </a:endParaRPr>
          </a:p>
        </p:txBody>
      </p:sp>
      <p:sp>
        <p:nvSpPr>
          <p:cNvPr id="1307" name="Google Shape;1307;p85"/>
          <p:cNvSpPr/>
          <p:nvPr/>
        </p:nvSpPr>
        <p:spPr>
          <a:xfrm>
            <a:off x="12209325" y="10734938"/>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6:30 pm</a:t>
            </a:r>
            <a:endParaRPr sz="3000">
              <a:solidFill>
                <a:srgbClr val="6AA84F"/>
              </a:solidFill>
              <a:latin typeface="Proxima Nova"/>
              <a:ea typeface="Proxima Nova"/>
              <a:cs typeface="Proxima Nova"/>
              <a:sym typeface="Proxima Nova"/>
            </a:endParaRPr>
          </a:p>
        </p:txBody>
      </p:sp>
      <p:cxnSp>
        <p:nvCxnSpPr>
          <p:cNvPr id="1308" name="Google Shape;1308;p85"/>
          <p:cNvCxnSpPr/>
          <p:nvPr/>
        </p:nvCxnSpPr>
        <p:spPr>
          <a:xfrm>
            <a:off x="11993083" y="10524717"/>
            <a:ext cx="2340900" cy="2341500"/>
          </a:xfrm>
          <a:prstGeom prst="straightConnector1">
            <a:avLst/>
          </a:prstGeom>
          <a:noFill/>
          <a:ln w="19050" cap="flat" cmpd="sng">
            <a:solidFill>
              <a:srgbClr val="FF0000"/>
            </a:solidFill>
            <a:prstDash val="solid"/>
            <a:round/>
            <a:headEnd type="none" w="med" len="med"/>
            <a:tailEnd type="none" w="med" len="med"/>
          </a:ln>
        </p:spPr>
      </p:cxnSp>
      <p:cxnSp>
        <p:nvCxnSpPr>
          <p:cNvPr id="1309" name="Google Shape;1309;p85"/>
          <p:cNvCxnSpPr/>
          <p:nvPr/>
        </p:nvCxnSpPr>
        <p:spPr>
          <a:xfrm rot="10800000" flipH="1">
            <a:off x="12073529" y="10524817"/>
            <a:ext cx="2340900" cy="2341500"/>
          </a:xfrm>
          <a:prstGeom prst="straightConnector1">
            <a:avLst/>
          </a:prstGeom>
          <a:noFill/>
          <a:ln w="19050" cap="flat" cmpd="sng">
            <a:solidFill>
              <a:srgbClr val="FF0000"/>
            </a:solidFill>
            <a:prstDash val="solid"/>
            <a:round/>
            <a:headEnd type="none" w="med" len="med"/>
            <a:tailEnd type="none" w="med" len="med"/>
          </a:ln>
        </p:spPr>
      </p:cxnSp>
      <p:sp>
        <p:nvSpPr>
          <p:cNvPr id="2" name="Google Shape;1348;p86">
            <a:extLst>
              <a:ext uri="{FF2B5EF4-FFF2-40B4-BE49-F238E27FC236}">
                <a16:creationId xmlns:a16="http://schemas.microsoft.com/office/drawing/2014/main" id="{2CF6DDDD-580F-7480-B1B7-BF9093C69D4B}"/>
              </a:ext>
            </a:extLst>
          </p:cNvPr>
          <p:cNvSpPr txBox="1"/>
          <p:nvPr/>
        </p:nvSpPr>
        <p:spPr>
          <a:xfrm>
            <a:off x="2981869" y="9648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TIE-BREAKING</a:t>
            </a:r>
            <a:endParaRPr sz="7200" b="1" dirty="0">
              <a:solidFill>
                <a:schemeClr val="bg1"/>
              </a:solidFill>
              <a:latin typeface="Montserrat"/>
              <a:ea typeface="Montserrat"/>
              <a:cs typeface="Montserrat"/>
              <a:sym typeface="Montserrat"/>
            </a:endParaRPr>
          </a:p>
        </p:txBody>
      </p:sp>
      <p:sp>
        <p:nvSpPr>
          <p:cNvPr id="3" name="Google Shape;1349;p86">
            <a:extLst>
              <a:ext uri="{FF2B5EF4-FFF2-40B4-BE49-F238E27FC236}">
                <a16:creationId xmlns:a16="http://schemas.microsoft.com/office/drawing/2014/main" id="{77FB0144-75A1-AC77-7104-D805596B1D2F}"/>
              </a:ext>
            </a:extLst>
          </p:cNvPr>
          <p:cNvSpPr txBox="1"/>
          <p:nvPr/>
        </p:nvSpPr>
        <p:spPr>
          <a:xfrm>
            <a:off x="2890458" y="116725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UNFORGEABLE TIMESTAMPS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16"/>
        <p:cNvGrpSpPr/>
        <p:nvPr/>
      </p:nvGrpSpPr>
      <p:grpSpPr>
        <a:xfrm>
          <a:off x="0" y="0"/>
          <a:ext cx="0" cy="0"/>
          <a:chOff x="0" y="0"/>
          <a:chExt cx="0" cy="0"/>
        </a:xfrm>
      </p:grpSpPr>
      <p:sp>
        <p:nvSpPr>
          <p:cNvPr id="1318" name="Google Shape;1318;p86"/>
          <p:cNvSpPr txBox="1">
            <a:spLocks noGrp="1"/>
          </p:cNvSpPr>
          <p:nvPr>
            <p:ph type="body" idx="4294967295"/>
          </p:nvPr>
        </p:nvSpPr>
        <p:spPr>
          <a:xfrm>
            <a:off x="1406525" y="1858963"/>
            <a:ext cx="22971125" cy="5803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b="1" dirty="0">
                <a:solidFill>
                  <a:schemeClr val="dk2"/>
                </a:solidFill>
                <a:latin typeface="Proxima Nova"/>
                <a:ea typeface="Proxima Nova"/>
                <a:cs typeface="Proxima Nova"/>
                <a:sym typeface="Proxima Nova"/>
              </a:rPr>
              <a:t>Drawbacks</a:t>
            </a:r>
            <a:endParaRPr sz="48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Tie-breaking rules don’t apply when the selfish mining chain is longer than the public chain</a:t>
            </a:r>
            <a:endParaRPr sz="48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300" b="1" dirty="0">
                <a:solidFill>
                  <a:schemeClr val="dk2"/>
                </a:solidFill>
                <a:latin typeface="Proxima Nova"/>
                <a:ea typeface="Proxima Nova"/>
                <a:cs typeface="Proxima Nova"/>
                <a:sym typeface="Proxima Nova"/>
              </a:rPr>
              <a:t>Only applies to a block propagation race</a:t>
            </a:r>
            <a:endParaRPr sz="43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If an attacker has a large amount of computational power &gt;40% then these defenses are essentially worthless</a:t>
            </a:r>
            <a:endParaRPr sz="4800" dirty="0">
              <a:solidFill>
                <a:schemeClr val="dk2"/>
              </a:solidFill>
              <a:latin typeface="Proxima Nova"/>
              <a:ea typeface="Proxima Nova"/>
              <a:cs typeface="Proxima Nova"/>
              <a:sym typeface="Proxima Nova"/>
            </a:endParaRPr>
          </a:p>
        </p:txBody>
      </p:sp>
      <p:sp>
        <p:nvSpPr>
          <p:cNvPr id="1319" name="Google Shape;1319;p86"/>
          <p:cNvSpPr/>
          <p:nvPr/>
        </p:nvSpPr>
        <p:spPr>
          <a:xfrm>
            <a:off x="19894823" y="5642788"/>
            <a:ext cx="2476800" cy="2235300"/>
          </a:xfrm>
          <a:prstGeom prst="wedgeEllipseCallout">
            <a:avLst>
              <a:gd name="adj1" fmla="val -60863"/>
              <a:gd name="adj2" fmla="val 410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6"/>
          <p:cNvSpPr/>
          <p:nvPr/>
        </p:nvSpPr>
        <p:spPr>
          <a:xfrm>
            <a:off x="2543582" y="7474513"/>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321" name="Google Shape;1321;p86"/>
          <p:cNvCxnSpPr/>
          <p:nvPr/>
        </p:nvCxnSpPr>
        <p:spPr>
          <a:xfrm rot="10800000">
            <a:off x="4169051" y="8261880"/>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322" name="Google Shape;1322;p86"/>
          <p:cNvSpPr/>
          <p:nvPr/>
        </p:nvSpPr>
        <p:spPr>
          <a:xfrm>
            <a:off x="5216651" y="7474513"/>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323" name="Google Shape;1323;p86"/>
          <p:cNvCxnSpPr/>
          <p:nvPr/>
        </p:nvCxnSpPr>
        <p:spPr>
          <a:xfrm rot="10800000">
            <a:off x="6842121" y="8261880"/>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324" name="Google Shape;1324;p86"/>
          <p:cNvSpPr/>
          <p:nvPr/>
        </p:nvSpPr>
        <p:spPr>
          <a:xfrm>
            <a:off x="7889721" y="7474513"/>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325" name="Google Shape;1325;p86"/>
          <p:cNvCxnSpPr>
            <a:stCxn id="1326" idx="1"/>
          </p:cNvCxnSpPr>
          <p:nvPr/>
        </p:nvCxnSpPr>
        <p:spPr>
          <a:xfrm rot="10800000">
            <a:off x="9582207" y="9128080"/>
            <a:ext cx="1047600" cy="1140900"/>
          </a:xfrm>
          <a:prstGeom prst="straightConnector1">
            <a:avLst/>
          </a:prstGeom>
          <a:noFill/>
          <a:ln w="9525" cap="flat" cmpd="sng">
            <a:solidFill>
              <a:srgbClr val="000000"/>
            </a:solidFill>
            <a:prstDash val="solid"/>
            <a:round/>
            <a:headEnd type="none" w="med" len="med"/>
            <a:tailEnd type="triangle" w="med" len="med"/>
          </a:ln>
        </p:spPr>
      </p:cxnSp>
      <p:sp>
        <p:nvSpPr>
          <p:cNvPr id="1326" name="Google Shape;1326;p86"/>
          <p:cNvSpPr/>
          <p:nvPr/>
        </p:nvSpPr>
        <p:spPr>
          <a:xfrm>
            <a:off x="10629807" y="948178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327" name="Google Shape;1327;p86"/>
          <p:cNvCxnSpPr/>
          <p:nvPr/>
        </p:nvCxnSpPr>
        <p:spPr>
          <a:xfrm rot="10800000">
            <a:off x="9582207" y="8261880"/>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328" name="Google Shape;1328;p86"/>
          <p:cNvSpPr txBox="1"/>
          <p:nvPr/>
        </p:nvSpPr>
        <p:spPr>
          <a:xfrm>
            <a:off x="10629809" y="9560580"/>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329" name="Google Shape;1329;p86"/>
          <p:cNvSpPr/>
          <p:nvPr/>
        </p:nvSpPr>
        <p:spPr>
          <a:xfrm>
            <a:off x="10562825" y="7474513"/>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r>
              <a:rPr lang="en-US" sz="3200">
                <a:solidFill>
                  <a:schemeClr val="dk2"/>
                </a:solidFill>
                <a:latin typeface="Proxima Nova"/>
                <a:ea typeface="Proxima Nova"/>
                <a:cs typeface="Proxima Nova"/>
                <a:sym typeface="Proxima Nova"/>
              </a:rPr>
              <a:t>Broad</a:t>
            </a:r>
            <a:br>
              <a:rPr lang="en-US" sz="3200">
                <a:solidFill>
                  <a:schemeClr val="dk2"/>
                </a:solidFill>
                <a:latin typeface="Proxima Nova"/>
                <a:ea typeface="Proxima Nova"/>
                <a:cs typeface="Proxima Nova"/>
                <a:sym typeface="Proxima Nova"/>
              </a:rPr>
            </a:br>
            <a:r>
              <a:rPr lang="en-US" sz="3200">
                <a:solidFill>
                  <a:schemeClr val="dk2"/>
                </a:solidFill>
                <a:latin typeface="Proxima Nova"/>
                <a:ea typeface="Proxima Nova"/>
                <a:cs typeface="Proxima Nova"/>
                <a:sym typeface="Proxima Nova"/>
              </a:rPr>
              <a:t>cast</a:t>
            </a:r>
            <a:endParaRPr/>
          </a:p>
        </p:txBody>
      </p:sp>
      <p:sp>
        <p:nvSpPr>
          <p:cNvPr id="1330" name="Google Shape;1330;p86"/>
          <p:cNvSpPr txBox="1"/>
          <p:nvPr/>
        </p:nvSpPr>
        <p:spPr>
          <a:xfrm>
            <a:off x="10696191" y="9560580"/>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Broad</a:t>
            </a:r>
            <a:br>
              <a:rPr lang="en-US" sz="3200">
                <a:latin typeface="Proxima Nova"/>
                <a:ea typeface="Proxima Nova"/>
                <a:cs typeface="Proxima Nova"/>
                <a:sym typeface="Proxima Nova"/>
              </a:rPr>
            </a:br>
            <a:r>
              <a:rPr lang="en-US" sz="3200">
                <a:latin typeface="Proxima Nova"/>
                <a:ea typeface="Proxima Nova"/>
                <a:cs typeface="Proxima Nova"/>
                <a:sym typeface="Proxima Nova"/>
              </a:rPr>
              <a:t>cast</a:t>
            </a:r>
            <a:endParaRPr sz="3200">
              <a:latin typeface="Proxima Nova"/>
              <a:ea typeface="Proxima Nova"/>
              <a:cs typeface="Proxima Nova"/>
              <a:sym typeface="Proxima Nova"/>
            </a:endParaRPr>
          </a:p>
        </p:txBody>
      </p:sp>
      <p:cxnSp>
        <p:nvCxnSpPr>
          <p:cNvPr id="1331" name="Google Shape;1331;p86"/>
          <p:cNvCxnSpPr/>
          <p:nvPr/>
        </p:nvCxnSpPr>
        <p:spPr>
          <a:xfrm rot="10800000">
            <a:off x="12271173" y="10345146"/>
            <a:ext cx="1047600" cy="0"/>
          </a:xfrm>
          <a:prstGeom prst="straightConnector1">
            <a:avLst/>
          </a:prstGeom>
          <a:noFill/>
          <a:ln w="9525" cap="flat" cmpd="sng">
            <a:solidFill>
              <a:srgbClr val="000000"/>
            </a:solidFill>
            <a:prstDash val="solid"/>
            <a:round/>
            <a:headEnd type="none" w="med" len="med"/>
            <a:tailEnd type="triangle" w="med" len="med"/>
          </a:ln>
        </p:spPr>
      </p:cxnSp>
      <p:cxnSp>
        <p:nvCxnSpPr>
          <p:cNvPr id="1332" name="Google Shape;1332;p86"/>
          <p:cNvCxnSpPr/>
          <p:nvPr/>
        </p:nvCxnSpPr>
        <p:spPr>
          <a:xfrm rot="10800000">
            <a:off x="14960140" y="1034514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333" name="Google Shape;1333;p86"/>
          <p:cNvSpPr/>
          <p:nvPr/>
        </p:nvSpPr>
        <p:spPr>
          <a:xfrm>
            <a:off x="16007741" y="10345180"/>
            <a:ext cx="1626000" cy="787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4" name="Google Shape;1334;p86"/>
          <p:cNvSpPr/>
          <p:nvPr/>
        </p:nvSpPr>
        <p:spPr>
          <a:xfrm>
            <a:off x="13351982" y="9557930"/>
            <a:ext cx="1626000" cy="1574400"/>
          </a:xfrm>
          <a:prstGeom prst="rect">
            <a:avLst/>
          </a:prstGeom>
          <a:noFill/>
          <a:ln w="28575"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5" name="Google Shape;1335;p86"/>
          <p:cNvSpPr txBox="1"/>
          <p:nvPr/>
        </p:nvSpPr>
        <p:spPr>
          <a:xfrm>
            <a:off x="13351984" y="9636730"/>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Secret block</a:t>
            </a:r>
            <a:endParaRPr sz="3200">
              <a:latin typeface="Proxima Nova"/>
              <a:ea typeface="Proxima Nova"/>
              <a:cs typeface="Proxima Nova"/>
              <a:sym typeface="Proxima Nova"/>
            </a:endParaRPr>
          </a:p>
        </p:txBody>
      </p:sp>
      <p:sp>
        <p:nvSpPr>
          <p:cNvPr id="1336" name="Google Shape;1336;p86"/>
          <p:cNvSpPr txBox="1"/>
          <p:nvPr/>
        </p:nvSpPr>
        <p:spPr>
          <a:xfrm>
            <a:off x="16975798" y="8261888"/>
            <a:ext cx="4023300" cy="8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0000"/>
                </a:solidFill>
                <a:latin typeface="Proxima Nova"/>
                <a:ea typeface="Proxima Nova"/>
                <a:cs typeface="Proxima Nova"/>
                <a:sym typeface="Proxima Nova"/>
              </a:rPr>
              <a:t>Broadcast new unforgeable timestamp every 60s</a:t>
            </a:r>
            <a:endParaRPr sz="3000">
              <a:solidFill>
                <a:srgbClr val="FF0000"/>
              </a:solidFill>
              <a:latin typeface="Proxima Nova"/>
              <a:ea typeface="Proxima Nova"/>
              <a:cs typeface="Proxima Nova"/>
              <a:sym typeface="Proxima Nova"/>
            </a:endParaRPr>
          </a:p>
        </p:txBody>
      </p:sp>
      <p:sp>
        <p:nvSpPr>
          <p:cNvPr id="1337" name="Google Shape;1337;p86"/>
          <p:cNvSpPr/>
          <p:nvPr/>
        </p:nvSpPr>
        <p:spPr>
          <a:xfrm>
            <a:off x="2435123" y="7456988"/>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6:00 pm</a:t>
            </a:r>
            <a:endParaRPr sz="3000">
              <a:solidFill>
                <a:srgbClr val="6AA84F"/>
              </a:solidFill>
              <a:latin typeface="Proxima Nova"/>
              <a:ea typeface="Proxima Nova"/>
              <a:cs typeface="Proxima Nova"/>
              <a:sym typeface="Proxima Nova"/>
            </a:endParaRPr>
          </a:p>
        </p:txBody>
      </p:sp>
      <p:sp>
        <p:nvSpPr>
          <p:cNvPr id="1338" name="Google Shape;1338;p86"/>
          <p:cNvSpPr/>
          <p:nvPr/>
        </p:nvSpPr>
        <p:spPr>
          <a:xfrm>
            <a:off x="17479798" y="6194188"/>
            <a:ext cx="1995300" cy="20676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6"/>
          <p:cNvSpPr/>
          <p:nvPr/>
        </p:nvSpPr>
        <p:spPr>
          <a:xfrm>
            <a:off x="8123461" y="9568988"/>
            <a:ext cx="1377900" cy="14001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6"/>
          <p:cNvSpPr/>
          <p:nvPr/>
        </p:nvSpPr>
        <p:spPr>
          <a:xfrm>
            <a:off x="5064023" y="7456988"/>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6:10 pm</a:t>
            </a:r>
            <a:endParaRPr sz="3000">
              <a:solidFill>
                <a:srgbClr val="6AA84F"/>
              </a:solidFill>
              <a:latin typeface="Proxima Nova"/>
              <a:ea typeface="Proxima Nova"/>
              <a:cs typeface="Proxima Nova"/>
              <a:sym typeface="Proxima Nova"/>
            </a:endParaRPr>
          </a:p>
        </p:txBody>
      </p:sp>
      <p:sp>
        <p:nvSpPr>
          <p:cNvPr id="1341" name="Google Shape;1341;p86"/>
          <p:cNvSpPr/>
          <p:nvPr/>
        </p:nvSpPr>
        <p:spPr>
          <a:xfrm>
            <a:off x="7750073" y="7456988"/>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6:21 pm</a:t>
            </a:r>
            <a:endParaRPr sz="3000">
              <a:solidFill>
                <a:srgbClr val="6AA84F"/>
              </a:solidFill>
              <a:latin typeface="Proxima Nova"/>
              <a:ea typeface="Proxima Nova"/>
              <a:cs typeface="Proxima Nova"/>
              <a:sym typeface="Proxima Nova"/>
            </a:endParaRPr>
          </a:p>
        </p:txBody>
      </p:sp>
      <p:sp>
        <p:nvSpPr>
          <p:cNvPr id="1342" name="Google Shape;1342;p86"/>
          <p:cNvSpPr/>
          <p:nvPr/>
        </p:nvSpPr>
        <p:spPr>
          <a:xfrm>
            <a:off x="10436123" y="7296038"/>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6:32 pm</a:t>
            </a:r>
            <a:endParaRPr sz="3000">
              <a:solidFill>
                <a:srgbClr val="6AA84F"/>
              </a:solidFill>
              <a:latin typeface="Proxima Nova"/>
              <a:ea typeface="Proxima Nova"/>
              <a:cs typeface="Proxima Nova"/>
              <a:sym typeface="Proxima Nova"/>
            </a:endParaRPr>
          </a:p>
        </p:txBody>
      </p:sp>
      <p:sp>
        <p:nvSpPr>
          <p:cNvPr id="1343" name="Google Shape;1343;p86"/>
          <p:cNvSpPr/>
          <p:nvPr/>
        </p:nvSpPr>
        <p:spPr>
          <a:xfrm>
            <a:off x="10492923" y="9250651"/>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6:25 pm</a:t>
            </a:r>
            <a:endParaRPr sz="3000">
              <a:solidFill>
                <a:srgbClr val="6AA84F"/>
              </a:solidFill>
              <a:latin typeface="Proxima Nova"/>
              <a:ea typeface="Proxima Nova"/>
              <a:cs typeface="Proxima Nova"/>
              <a:sym typeface="Proxima Nova"/>
            </a:endParaRPr>
          </a:p>
        </p:txBody>
      </p:sp>
      <p:sp>
        <p:nvSpPr>
          <p:cNvPr id="1344" name="Google Shape;1344;p86"/>
          <p:cNvSpPr/>
          <p:nvPr/>
        </p:nvSpPr>
        <p:spPr>
          <a:xfrm>
            <a:off x="13351973" y="9250651"/>
            <a:ext cx="18675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8761D"/>
                </a:solidFill>
                <a:latin typeface="Proxima Nova"/>
                <a:ea typeface="Proxima Nova"/>
                <a:cs typeface="Proxima Nova"/>
                <a:sym typeface="Proxima Nova"/>
              </a:rPr>
              <a:t>6:31 pm</a:t>
            </a:r>
            <a:endParaRPr sz="3000">
              <a:solidFill>
                <a:srgbClr val="6AA84F"/>
              </a:solidFill>
              <a:latin typeface="Proxima Nova"/>
              <a:ea typeface="Proxima Nova"/>
              <a:cs typeface="Proxima Nova"/>
              <a:sym typeface="Proxima Nova"/>
            </a:endParaRPr>
          </a:p>
        </p:txBody>
      </p:sp>
      <p:cxnSp>
        <p:nvCxnSpPr>
          <p:cNvPr id="1345" name="Google Shape;1345;p86"/>
          <p:cNvCxnSpPr/>
          <p:nvPr/>
        </p:nvCxnSpPr>
        <p:spPr>
          <a:xfrm>
            <a:off x="10276681" y="7135430"/>
            <a:ext cx="2340900" cy="2341500"/>
          </a:xfrm>
          <a:prstGeom prst="straightConnector1">
            <a:avLst/>
          </a:prstGeom>
          <a:noFill/>
          <a:ln w="19050" cap="flat" cmpd="sng">
            <a:solidFill>
              <a:srgbClr val="FF0000"/>
            </a:solidFill>
            <a:prstDash val="solid"/>
            <a:round/>
            <a:headEnd type="none" w="med" len="med"/>
            <a:tailEnd type="none" w="med" len="med"/>
          </a:ln>
        </p:spPr>
      </p:cxnSp>
      <p:cxnSp>
        <p:nvCxnSpPr>
          <p:cNvPr id="1346" name="Google Shape;1346;p86"/>
          <p:cNvCxnSpPr/>
          <p:nvPr/>
        </p:nvCxnSpPr>
        <p:spPr>
          <a:xfrm rot="10800000" flipH="1">
            <a:off x="10263402" y="7096055"/>
            <a:ext cx="2340900" cy="2341500"/>
          </a:xfrm>
          <a:prstGeom prst="straightConnector1">
            <a:avLst/>
          </a:prstGeom>
          <a:noFill/>
          <a:ln w="19050" cap="flat" cmpd="sng">
            <a:solidFill>
              <a:srgbClr val="FF0000"/>
            </a:solidFill>
            <a:prstDash val="solid"/>
            <a:round/>
            <a:headEnd type="none" w="med" len="med"/>
            <a:tailEnd type="none" w="med" len="med"/>
          </a:ln>
        </p:spPr>
      </p:cxnSp>
      <p:sp>
        <p:nvSpPr>
          <p:cNvPr id="1347" name="Google Shape;1347;p86"/>
          <p:cNvSpPr/>
          <p:nvPr/>
        </p:nvSpPr>
        <p:spPr>
          <a:xfrm>
            <a:off x="20211773" y="6473638"/>
            <a:ext cx="1995300" cy="421200"/>
          </a:xfrm>
          <a:prstGeom prst="flowChartAlternateProcess">
            <a:avLst/>
          </a:prstGeom>
          <a:solidFill>
            <a:schemeClr val="lt2"/>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rgbClr val="38761D"/>
                </a:solidFill>
                <a:latin typeface="Proxima Nova"/>
                <a:ea typeface="Proxima Nova"/>
                <a:cs typeface="Proxima Nova"/>
                <a:sym typeface="Proxima Nova"/>
              </a:rPr>
              <a:t>Timestamp</a:t>
            </a:r>
            <a:endParaRPr sz="2800">
              <a:solidFill>
                <a:srgbClr val="6AA84F"/>
              </a:solidFill>
              <a:latin typeface="Proxima Nova"/>
              <a:ea typeface="Proxima Nova"/>
              <a:cs typeface="Proxima Nova"/>
              <a:sym typeface="Proxima Nova"/>
            </a:endParaRPr>
          </a:p>
        </p:txBody>
      </p:sp>
      <p:sp>
        <p:nvSpPr>
          <p:cNvPr id="1348" name="Google Shape;1348;p86"/>
          <p:cNvSpPr txBox="1"/>
          <p:nvPr/>
        </p:nvSpPr>
        <p:spPr>
          <a:xfrm>
            <a:off x="3026474" y="2572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TIE-BREAKING</a:t>
            </a:r>
            <a:endParaRPr sz="7200" b="1" dirty="0">
              <a:solidFill>
                <a:schemeClr val="bg1"/>
              </a:solidFill>
              <a:latin typeface="Montserrat"/>
              <a:ea typeface="Montserrat"/>
              <a:cs typeface="Montserrat"/>
              <a:sym typeface="Montserrat"/>
            </a:endParaRPr>
          </a:p>
        </p:txBody>
      </p:sp>
      <p:sp>
        <p:nvSpPr>
          <p:cNvPr id="1349" name="Google Shape;1349;p86"/>
          <p:cNvSpPr txBox="1"/>
          <p:nvPr/>
        </p:nvSpPr>
        <p:spPr>
          <a:xfrm>
            <a:off x="2935063" y="132798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UNFORGEABLE TIMESTAMPS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54"/>
        <p:cNvGrpSpPr/>
        <p:nvPr/>
      </p:nvGrpSpPr>
      <p:grpSpPr>
        <a:xfrm>
          <a:off x="0" y="0"/>
          <a:ext cx="0" cy="0"/>
          <a:chOff x="0" y="0"/>
          <a:chExt cx="0" cy="0"/>
        </a:xfrm>
      </p:grpSpPr>
      <p:sp>
        <p:nvSpPr>
          <p:cNvPr id="1356" name="Google Shape;1356;p87"/>
          <p:cNvSpPr txBox="1">
            <a:spLocks noGrp="1"/>
          </p:cNvSpPr>
          <p:nvPr>
            <p:ph type="body" idx="4294967295"/>
          </p:nvPr>
        </p:nvSpPr>
        <p:spPr>
          <a:xfrm>
            <a:off x="1406525" y="3267075"/>
            <a:ext cx="22971125" cy="5803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b="1">
                <a:solidFill>
                  <a:schemeClr val="dk2"/>
                </a:solidFill>
                <a:latin typeface="Proxima Nova"/>
                <a:ea typeface="Proxima Nova"/>
                <a:cs typeface="Proxima Nova"/>
                <a:sym typeface="Proxima Nova"/>
              </a:rPr>
              <a:t>Drawbacks</a:t>
            </a:r>
            <a:endParaRPr sz="480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Introducing trusted third party contradicts the Bitcoin philosophy</a:t>
            </a:r>
            <a:endParaRPr sz="4800">
              <a:solidFill>
                <a:schemeClr val="dk2"/>
              </a:solidFill>
              <a:latin typeface="Proxima Nova"/>
              <a:ea typeface="Proxima Nova"/>
              <a:cs typeface="Proxima Nova"/>
              <a:sym typeface="Proxima Nova"/>
            </a:endParaRPr>
          </a:p>
        </p:txBody>
      </p:sp>
      <p:pic>
        <p:nvPicPr>
          <p:cNvPr id="1357" name="Google Shape;1357;p87" descr="opengraph.png"/>
          <p:cNvPicPr preferRelativeResize="0"/>
          <p:nvPr/>
        </p:nvPicPr>
        <p:blipFill>
          <a:blip r:embed="rId5">
            <a:alphaModFix/>
          </a:blip>
          <a:stretch>
            <a:fillRect/>
          </a:stretch>
        </p:blipFill>
        <p:spPr>
          <a:xfrm>
            <a:off x="5027225" y="5880200"/>
            <a:ext cx="4339525" cy="4339525"/>
          </a:xfrm>
          <a:prstGeom prst="rect">
            <a:avLst/>
          </a:prstGeom>
          <a:noFill/>
          <a:ln>
            <a:noFill/>
          </a:ln>
        </p:spPr>
      </p:pic>
      <p:sp>
        <p:nvSpPr>
          <p:cNvPr id="1358" name="Google Shape;1358;p87"/>
          <p:cNvSpPr txBox="1"/>
          <p:nvPr/>
        </p:nvSpPr>
        <p:spPr>
          <a:xfrm>
            <a:off x="13685125" y="7213925"/>
            <a:ext cx="8452500" cy="25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b="1">
                <a:solidFill>
                  <a:srgbClr val="FF0000"/>
                </a:solidFill>
                <a:latin typeface="Proxima Nova"/>
                <a:ea typeface="Proxima Nova"/>
                <a:cs typeface="Proxima Nova"/>
                <a:sym typeface="Proxima Nova"/>
              </a:rPr>
              <a:t>CENTRALIZATION</a:t>
            </a:r>
            <a:endParaRPr sz="7200" b="1">
              <a:solidFill>
                <a:srgbClr val="FF0000"/>
              </a:solidFill>
              <a:latin typeface="Proxima Nova"/>
              <a:ea typeface="Proxima Nova"/>
              <a:cs typeface="Proxima Nova"/>
              <a:sym typeface="Proxima Nova"/>
            </a:endParaRPr>
          </a:p>
        </p:txBody>
      </p:sp>
      <p:sp>
        <p:nvSpPr>
          <p:cNvPr id="1359" name="Google Shape;1359;p87"/>
          <p:cNvSpPr/>
          <p:nvPr/>
        </p:nvSpPr>
        <p:spPr>
          <a:xfrm>
            <a:off x="11022325" y="7028300"/>
            <a:ext cx="1393200" cy="1400100"/>
          </a:xfrm>
          <a:prstGeom prst="mathPlus">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48;p86">
            <a:extLst>
              <a:ext uri="{FF2B5EF4-FFF2-40B4-BE49-F238E27FC236}">
                <a16:creationId xmlns:a16="http://schemas.microsoft.com/office/drawing/2014/main" id="{E18B6FB6-4C84-69CE-B0CF-7EE04A4EE785}"/>
              </a:ext>
            </a:extLst>
          </p:cNvPr>
          <p:cNvSpPr txBox="1"/>
          <p:nvPr/>
        </p:nvSpPr>
        <p:spPr>
          <a:xfrm>
            <a:off x="3026474" y="257213"/>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TIE-BREAKING</a:t>
            </a:r>
            <a:endParaRPr sz="7200" b="1" dirty="0">
              <a:solidFill>
                <a:schemeClr val="bg1"/>
              </a:solidFill>
              <a:latin typeface="Montserrat"/>
              <a:ea typeface="Montserrat"/>
              <a:cs typeface="Montserrat"/>
              <a:sym typeface="Montserrat"/>
            </a:endParaRPr>
          </a:p>
        </p:txBody>
      </p:sp>
      <p:sp>
        <p:nvSpPr>
          <p:cNvPr id="3" name="Google Shape;1349;p86">
            <a:extLst>
              <a:ext uri="{FF2B5EF4-FFF2-40B4-BE49-F238E27FC236}">
                <a16:creationId xmlns:a16="http://schemas.microsoft.com/office/drawing/2014/main" id="{EE964C87-89B9-C307-1E66-4896F67C93B9}"/>
              </a:ext>
            </a:extLst>
          </p:cNvPr>
          <p:cNvSpPr txBox="1"/>
          <p:nvPr/>
        </p:nvSpPr>
        <p:spPr>
          <a:xfrm>
            <a:off x="2935063" y="1327983"/>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UNFORGEABLE TIMESTAMPS</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76"/>
        <p:cNvGrpSpPr/>
        <p:nvPr/>
      </p:nvGrpSpPr>
      <p:grpSpPr>
        <a:xfrm>
          <a:off x="0" y="0"/>
          <a:ext cx="0" cy="0"/>
          <a:chOff x="0" y="0"/>
          <a:chExt cx="0" cy="0"/>
        </a:xfrm>
      </p:grpSpPr>
      <p:sp>
        <p:nvSpPr>
          <p:cNvPr id="1377" name="Google Shape;1377;p90"/>
          <p:cNvSpPr txBox="1">
            <a:spLocks noGrp="1"/>
          </p:cNvSpPr>
          <p:nvPr>
            <p:ph type="body" idx="4294967295"/>
          </p:nvPr>
        </p:nvSpPr>
        <p:spPr>
          <a:xfrm>
            <a:off x="719950" y="3449800"/>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dirty="0">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dirty="0">
                <a:solidFill>
                  <a:schemeClr val="dk2"/>
                </a:solidFill>
                <a:latin typeface="Proxima Nova"/>
                <a:ea typeface="Proxima Nova"/>
                <a:cs typeface="Proxima Nova"/>
                <a:sym typeface="Proxima Nova"/>
              </a:rPr>
              <a:t>How do we disincentivize selfish mining even when the selfish miner has a longer chain?</a:t>
            </a:r>
            <a:endParaRPr sz="4800" i="1" dirty="0">
              <a:solidFill>
                <a:schemeClr val="dk2"/>
              </a:solidFill>
              <a:latin typeface="Proxima Nova"/>
              <a:ea typeface="Proxima Nova"/>
              <a:cs typeface="Proxima Nova"/>
              <a:sym typeface="Proxima Nova"/>
            </a:endParaRPr>
          </a:p>
        </p:txBody>
      </p:sp>
      <p:sp>
        <p:nvSpPr>
          <p:cNvPr id="1379" name="Google Shape;1379;p90"/>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380" name="Google Shape;1380;p90"/>
          <p:cNvSpPr txBox="1"/>
          <p:nvPr/>
        </p:nvSpPr>
        <p:spPr>
          <a:xfrm>
            <a:off x="2924725" y="1079000"/>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PROBLEM STATEMENT</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85"/>
        <p:cNvGrpSpPr/>
        <p:nvPr/>
      </p:nvGrpSpPr>
      <p:grpSpPr>
        <a:xfrm>
          <a:off x="0" y="0"/>
          <a:ext cx="0" cy="0"/>
          <a:chOff x="0" y="0"/>
          <a:chExt cx="0" cy="0"/>
        </a:xfrm>
      </p:grpSpPr>
      <p:sp>
        <p:nvSpPr>
          <p:cNvPr id="1386" name="Google Shape;1386;p91"/>
          <p:cNvSpPr txBox="1">
            <a:spLocks noGrp="1"/>
          </p:cNvSpPr>
          <p:nvPr>
            <p:ph type="body" idx="4294967295"/>
          </p:nvPr>
        </p:nvSpPr>
        <p:spPr>
          <a:xfrm>
            <a:off x="0" y="2995613"/>
            <a:ext cx="22717125"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dirty="0">
                <a:solidFill>
                  <a:schemeClr val="dk2"/>
                </a:solidFill>
                <a:latin typeface="Proxima Nova"/>
                <a:ea typeface="Proxima Nova"/>
                <a:cs typeface="Proxima Nova"/>
                <a:sym typeface="Proxima Nova"/>
              </a:rPr>
              <a:t>Ren Zhang and Bart </a:t>
            </a:r>
            <a:r>
              <a:rPr lang="en-US" sz="4000" dirty="0" err="1">
                <a:solidFill>
                  <a:schemeClr val="dk2"/>
                </a:solidFill>
                <a:latin typeface="Proxima Nova"/>
                <a:ea typeface="Proxima Nova"/>
                <a:cs typeface="Proxima Nova"/>
                <a:sym typeface="Proxima Nova"/>
              </a:rPr>
              <a:t>Preneel</a:t>
            </a:r>
            <a:r>
              <a:rPr lang="en-US" sz="4000" dirty="0">
                <a:solidFill>
                  <a:schemeClr val="dk2"/>
                </a:solidFill>
                <a:latin typeface="Proxima Nova"/>
                <a:ea typeface="Proxima Nova"/>
                <a:cs typeface="Proxima Nova"/>
                <a:sym typeface="Proxima Nova"/>
              </a:rPr>
              <a:t> (Apr 2017) claim the best-yet </a:t>
            </a:r>
            <a:r>
              <a:rPr lang="hu-HU" sz="4000" dirty="0" err="1">
                <a:solidFill>
                  <a:schemeClr val="dk2"/>
                </a:solidFill>
                <a:latin typeface="Proxima Nova"/>
                <a:ea typeface="Proxima Nova"/>
                <a:cs typeface="Proxima Nova"/>
                <a:sym typeface="Proxima Nova"/>
              </a:rPr>
              <a:t>defence</a:t>
            </a:r>
            <a:r>
              <a:rPr lang="en-US" sz="4000" dirty="0">
                <a:solidFill>
                  <a:schemeClr val="dk2"/>
                </a:solidFill>
                <a:latin typeface="Proxima Nova"/>
                <a:ea typeface="Proxima Nova"/>
                <a:cs typeface="Proxima Nova"/>
                <a:sym typeface="Proxima Nova"/>
              </a:rPr>
              <a:t> of selfish mining</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Backwards compatible: No hard fork</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Disincentivizes selfish mining even when the selfish miner has a longer chain</a:t>
            </a:r>
            <a:endParaRPr sz="40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0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000" dirty="0">
                <a:solidFill>
                  <a:schemeClr val="dk2"/>
                </a:solidFill>
                <a:latin typeface="Proxima Nova"/>
                <a:ea typeface="Proxima Nova"/>
                <a:cs typeface="Proxima Nova"/>
                <a:sym typeface="Proxima Nova"/>
              </a:rPr>
              <a:t>Approach: A novel </a:t>
            </a:r>
            <a:r>
              <a:rPr lang="en-US" sz="4000" b="1" dirty="0">
                <a:solidFill>
                  <a:schemeClr val="dk2"/>
                </a:solidFill>
                <a:latin typeface="Proxima Nova"/>
                <a:ea typeface="Proxima Nova"/>
                <a:cs typeface="Proxima Nova"/>
                <a:sym typeface="Proxima Nova"/>
              </a:rPr>
              <a:t>F</a:t>
            </a:r>
            <a:r>
              <a:rPr lang="en-US" sz="4000" dirty="0">
                <a:solidFill>
                  <a:schemeClr val="dk2"/>
                </a:solidFill>
                <a:latin typeface="Proxima Nova"/>
                <a:ea typeface="Proxima Nova"/>
                <a:cs typeface="Proxima Nova"/>
                <a:sym typeface="Proxima Nova"/>
              </a:rPr>
              <a:t>ork-</a:t>
            </a:r>
            <a:r>
              <a:rPr lang="en-US" sz="4000" b="1" dirty="0">
                <a:solidFill>
                  <a:schemeClr val="dk2"/>
                </a:solidFill>
                <a:latin typeface="Proxima Nova"/>
                <a:ea typeface="Proxima Nova"/>
                <a:cs typeface="Proxima Nova"/>
                <a:sym typeface="Proxima Nova"/>
              </a:rPr>
              <a:t>R</a:t>
            </a:r>
            <a:r>
              <a:rPr lang="en-US" sz="4000" dirty="0">
                <a:solidFill>
                  <a:schemeClr val="dk2"/>
                </a:solidFill>
                <a:latin typeface="Proxima Nova"/>
                <a:ea typeface="Proxima Nova"/>
                <a:cs typeface="Proxima Nova"/>
                <a:sym typeface="Proxima Nova"/>
              </a:rPr>
              <a:t>esolving </a:t>
            </a:r>
            <a:r>
              <a:rPr lang="en-US" sz="4000" b="1" dirty="0">
                <a:solidFill>
                  <a:schemeClr val="dk2"/>
                </a:solidFill>
                <a:latin typeface="Proxima Nova"/>
                <a:ea typeface="Proxima Nova"/>
                <a:cs typeface="Proxima Nova"/>
                <a:sym typeface="Proxima Nova"/>
              </a:rPr>
              <a:t>P</a:t>
            </a:r>
            <a:r>
              <a:rPr lang="en-US" sz="4000" dirty="0">
                <a:solidFill>
                  <a:schemeClr val="dk2"/>
                </a:solidFill>
                <a:latin typeface="Proxima Nova"/>
                <a:ea typeface="Proxima Nova"/>
                <a:cs typeface="Proxima Nova"/>
                <a:sym typeface="Proxima Nova"/>
              </a:rPr>
              <a:t>olicy (FRP) </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Replace the original Bitcoin FRP (length FRP) with a </a:t>
            </a:r>
            <a:r>
              <a:rPr lang="en-US" sz="4000" b="1" dirty="0">
                <a:solidFill>
                  <a:schemeClr val="dk2"/>
                </a:solidFill>
                <a:latin typeface="Proxima Nova"/>
                <a:ea typeface="Proxima Nova"/>
                <a:cs typeface="Proxima Nova"/>
                <a:sym typeface="Proxima Nova"/>
              </a:rPr>
              <a:t>weighted FRP</a:t>
            </a:r>
            <a:endParaRPr sz="4000" b="1" dirty="0">
              <a:solidFill>
                <a:schemeClr val="dk2"/>
              </a:solidFill>
              <a:latin typeface="Proxima Nova"/>
              <a:ea typeface="Proxima Nova"/>
              <a:cs typeface="Proxima Nova"/>
              <a:sym typeface="Proxima Nova"/>
            </a:endParaRPr>
          </a:p>
          <a:p>
            <a:pPr marL="2438400" lvl="1"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Embed in the working block the hashes of all its uncle blocks</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Note that selfish mining is premised on the idea of first building a secret block</a:t>
            </a:r>
            <a:endParaRPr sz="4000"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Char char="●"/>
            </a:pPr>
            <a:r>
              <a:rPr lang="en-US" sz="4000" dirty="0">
                <a:solidFill>
                  <a:schemeClr val="dk2"/>
                </a:solidFill>
                <a:latin typeface="Proxima Nova"/>
                <a:ea typeface="Proxima Nova"/>
                <a:cs typeface="Proxima Nova"/>
                <a:sym typeface="Proxima Nova"/>
              </a:rPr>
              <a:t>Idea: Make sure this secret block does not help the selfish miner win the block race</a:t>
            </a:r>
            <a:endParaRPr sz="4000" dirty="0">
              <a:solidFill>
                <a:schemeClr val="dk2"/>
              </a:solidFill>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51188CBE-5906-B47D-B0BD-4C34D9BC8986}"/>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3E5B8EA8-1011-6EA0-2860-A6FE1CEDC799}"/>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94"/>
        <p:cNvGrpSpPr/>
        <p:nvPr/>
      </p:nvGrpSpPr>
      <p:grpSpPr>
        <a:xfrm>
          <a:off x="0" y="0"/>
          <a:ext cx="0" cy="0"/>
          <a:chOff x="0" y="0"/>
          <a:chExt cx="0" cy="0"/>
        </a:xfrm>
      </p:grpSpPr>
      <p:sp>
        <p:nvSpPr>
          <p:cNvPr id="1395" name="Google Shape;1395;p92"/>
          <p:cNvSpPr txBox="1">
            <a:spLocks noGrp="1"/>
          </p:cNvSpPr>
          <p:nvPr>
            <p:ph type="body" idx="4294967295"/>
          </p:nvPr>
        </p:nvSpPr>
        <p:spPr>
          <a:xfrm>
            <a:off x="1007202" y="2187967"/>
            <a:ext cx="22717125" cy="429577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dirty="0">
                <a:solidFill>
                  <a:schemeClr val="dk2"/>
                </a:solidFill>
                <a:latin typeface="Proxima Nova"/>
                <a:ea typeface="Proxima Nova"/>
                <a:cs typeface="Proxima Nova"/>
                <a:sym typeface="Proxima Nova"/>
              </a:rPr>
              <a:t>Definitions</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b="1" dirty="0">
                <a:solidFill>
                  <a:schemeClr val="dk2"/>
                </a:solidFill>
                <a:latin typeface="Proxima Nova"/>
                <a:ea typeface="Proxima Nova"/>
                <a:cs typeface="Proxima Nova"/>
                <a:sym typeface="Proxima Nova"/>
              </a:rPr>
              <a:t>𝜏</a:t>
            </a:r>
            <a:r>
              <a:rPr lang="en-US" sz="4000" dirty="0">
                <a:solidFill>
                  <a:schemeClr val="dk2"/>
                </a:solidFill>
                <a:latin typeface="Proxima Nova"/>
                <a:ea typeface="Proxima Nova"/>
                <a:cs typeface="Proxima Nova"/>
                <a:sym typeface="Proxima Nova"/>
              </a:rPr>
              <a:t>: An assumed upper bound on the amount of time it takes to propagate blocks across the Bitcoin network </a:t>
            </a:r>
            <a:endParaRPr sz="4000" b="1"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b="1" dirty="0">
                <a:solidFill>
                  <a:schemeClr val="dk2"/>
                </a:solidFill>
                <a:latin typeface="Proxima Nova"/>
                <a:ea typeface="Proxima Nova"/>
                <a:cs typeface="Proxima Nova"/>
                <a:sym typeface="Proxima Nova"/>
              </a:rPr>
              <a:t>In time.</a:t>
            </a:r>
            <a:r>
              <a:rPr lang="en-US" sz="4000" dirty="0">
                <a:solidFill>
                  <a:schemeClr val="dk2"/>
                </a:solidFill>
                <a:latin typeface="Proxima Nova"/>
                <a:ea typeface="Proxima Nova"/>
                <a:cs typeface="Proxima Nova"/>
                <a:sym typeface="Proxima Nova"/>
              </a:rPr>
              <a:t> Evaluated from the miner’s local perspective.</a:t>
            </a:r>
            <a:endParaRPr sz="4000" dirty="0">
              <a:solidFill>
                <a:schemeClr val="dk2"/>
              </a:solidFill>
              <a:latin typeface="Proxima Nova"/>
              <a:ea typeface="Proxima Nova"/>
              <a:cs typeface="Proxima Nova"/>
              <a:sym typeface="Proxima Nova"/>
            </a:endParaRPr>
          </a:p>
          <a:p>
            <a:pPr marL="2438400" lvl="0" indent="-863600" algn="l" rtl="0">
              <a:spcBef>
                <a:spcPts val="0"/>
              </a:spcBef>
              <a:spcAft>
                <a:spcPts val="0"/>
              </a:spcAft>
              <a:buClr>
                <a:schemeClr val="dk2"/>
              </a:buClr>
              <a:buSzPts val="4000"/>
              <a:buFont typeface="Proxima Nova"/>
              <a:buAutoNum type="arabicPeriod"/>
            </a:pPr>
            <a:r>
              <a:rPr lang="en-US" sz="4000" dirty="0">
                <a:solidFill>
                  <a:schemeClr val="dk2"/>
                </a:solidFill>
                <a:latin typeface="Proxima Nova"/>
                <a:ea typeface="Proxima Nova"/>
                <a:cs typeface="Proxima Nova"/>
                <a:sym typeface="Proxima Nova"/>
              </a:rPr>
              <a:t>Height value is greater than that of the local head OR</a:t>
            </a:r>
            <a:endParaRPr sz="4000" dirty="0">
              <a:solidFill>
                <a:schemeClr val="dk2"/>
              </a:solidFill>
              <a:latin typeface="Proxima Nova"/>
              <a:ea typeface="Proxima Nova"/>
              <a:cs typeface="Proxima Nova"/>
              <a:sym typeface="Proxima Nova"/>
            </a:endParaRPr>
          </a:p>
          <a:p>
            <a:pPr marL="2438400" lvl="0" indent="-863600" algn="l" rtl="0">
              <a:spcBef>
                <a:spcPts val="0"/>
              </a:spcBef>
              <a:spcAft>
                <a:spcPts val="0"/>
              </a:spcAft>
              <a:buClr>
                <a:schemeClr val="dk2"/>
              </a:buClr>
              <a:buSzPts val="4000"/>
              <a:buFont typeface="Proxima Nova"/>
              <a:buAutoNum type="arabicPeriod"/>
            </a:pPr>
            <a:r>
              <a:rPr lang="en-US" sz="4000" dirty="0">
                <a:solidFill>
                  <a:schemeClr val="dk2"/>
                </a:solidFill>
                <a:latin typeface="Proxima Nova"/>
                <a:ea typeface="Proxima Nova"/>
                <a:cs typeface="Proxima Nova"/>
                <a:sym typeface="Proxima Nova"/>
              </a:rPr>
              <a:t>Height value is same as that of the local head, but was propagated within </a:t>
            </a:r>
            <a:r>
              <a:rPr lang="en-US" sz="4000" b="1" dirty="0">
                <a:solidFill>
                  <a:schemeClr val="dk2"/>
                </a:solidFill>
                <a:latin typeface="Proxima Nova"/>
                <a:ea typeface="Proxima Nova"/>
                <a:cs typeface="Proxima Nova"/>
                <a:sym typeface="Proxima Nova"/>
              </a:rPr>
              <a:t>𝜏</a:t>
            </a:r>
            <a:r>
              <a:rPr lang="en-US" sz="4000" dirty="0">
                <a:solidFill>
                  <a:schemeClr val="dk2"/>
                </a:solidFill>
                <a:latin typeface="Proxima Nova"/>
                <a:ea typeface="Proxima Nova"/>
                <a:cs typeface="Proxima Nova"/>
                <a:sym typeface="Proxima Nova"/>
              </a:rPr>
              <a:t> time</a:t>
            </a:r>
            <a:endParaRPr sz="4000" dirty="0">
              <a:solidFill>
                <a:schemeClr val="dk2"/>
              </a:solidFill>
              <a:latin typeface="Proxima Nova"/>
              <a:ea typeface="Proxima Nova"/>
              <a:cs typeface="Proxima Nova"/>
              <a:sym typeface="Proxima Nova"/>
            </a:endParaRPr>
          </a:p>
        </p:txBody>
      </p:sp>
      <p:sp>
        <p:nvSpPr>
          <p:cNvPr id="1397" name="Google Shape;1397;p92"/>
          <p:cNvSpPr/>
          <p:nvPr/>
        </p:nvSpPr>
        <p:spPr>
          <a:xfrm>
            <a:off x="2057059" y="608807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398" name="Google Shape;1398;p92"/>
          <p:cNvCxnSpPr/>
          <p:nvPr/>
        </p:nvCxnSpPr>
        <p:spPr>
          <a:xfrm rot="10800000">
            <a:off x="3682528" y="687544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399" name="Google Shape;1399;p92"/>
          <p:cNvSpPr/>
          <p:nvPr/>
        </p:nvSpPr>
        <p:spPr>
          <a:xfrm>
            <a:off x="4730128" y="608807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00" name="Google Shape;1400;p92"/>
          <p:cNvCxnSpPr/>
          <p:nvPr/>
        </p:nvCxnSpPr>
        <p:spPr>
          <a:xfrm rot="10800000">
            <a:off x="6355598" y="687544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01" name="Google Shape;1401;p92"/>
          <p:cNvSpPr/>
          <p:nvPr/>
        </p:nvSpPr>
        <p:spPr>
          <a:xfrm>
            <a:off x="7403198" y="608807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02" name="Google Shape;1402;p92"/>
          <p:cNvCxnSpPr>
            <a:stCxn id="1403" idx="1"/>
            <a:endCxn id="1399" idx="3"/>
          </p:cNvCxnSpPr>
          <p:nvPr/>
        </p:nvCxnSpPr>
        <p:spPr>
          <a:xfrm rot="10800000">
            <a:off x="6355984" y="6875296"/>
            <a:ext cx="1590300" cy="2074800"/>
          </a:xfrm>
          <a:prstGeom prst="straightConnector1">
            <a:avLst/>
          </a:prstGeom>
          <a:noFill/>
          <a:ln w="9525" cap="flat" cmpd="sng">
            <a:solidFill>
              <a:srgbClr val="000000"/>
            </a:solidFill>
            <a:prstDash val="solid"/>
            <a:round/>
            <a:headEnd type="none" w="med" len="med"/>
            <a:tailEnd type="triangle" w="med" len="med"/>
          </a:ln>
        </p:spPr>
      </p:cxnSp>
      <p:sp>
        <p:nvSpPr>
          <p:cNvPr id="1403" name="Google Shape;1403;p92"/>
          <p:cNvSpPr/>
          <p:nvPr/>
        </p:nvSpPr>
        <p:spPr>
          <a:xfrm>
            <a:off x="7946284" y="8162896"/>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04" name="Google Shape;1404;p92"/>
          <p:cNvSpPr txBox="1"/>
          <p:nvPr/>
        </p:nvSpPr>
        <p:spPr>
          <a:xfrm>
            <a:off x="7946286" y="8241696"/>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405" name="Google Shape;1405;p92"/>
          <p:cNvSpPr txBox="1"/>
          <p:nvPr/>
        </p:nvSpPr>
        <p:spPr>
          <a:xfrm>
            <a:off x="8012668" y="8241696"/>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H</a:t>
            </a:r>
            <a:endParaRPr sz="3200">
              <a:latin typeface="Proxima Nova"/>
              <a:ea typeface="Proxima Nova"/>
              <a:cs typeface="Proxima Nova"/>
              <a:sym typeface="Proxima Nova"/>
            </a:endParaRPr>
          </a:p>
        </p:txBody>
      </p:sp>
      <p:sp>
        <p:nvSpPr>
          <p:cNvPr id="1406" name="Google Shape;1406;p92"/>
          <p:cNvSpPr txBox="1"/>
          <p:nvPr/>
        </p:nvSpPr>
        <p:spPr>
          <a:xfrm>
            <a:off x="7349156" y="6142321"/>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H</a:t>
            </a:r>
            <a:endParaRPr sz="3200">
              <a:latin typeface="Proxima Nova"/>
              <a:ea typeface="Proxima Nova"/>
              <a:cs typeface="Proxima Nova"/>
              <a:sym typeface="Proxima Nova"/>
            </a:endParaRPr>
          </a:p>
          <a:p>
            <a:pPr marL="0" lvl="0" indent="0" algn="l" rtl="0">
              <a:spcBef>
                <a:spcPts val="0"/>
              </a:spcBef>
              <a:spcAft>
                <a:spcPts val="0"/>
              </a:spcAft>
              <a:buNone/>
            </a:pPr>
            <a:endParaRPr sz="3200">
              <a:latin typeface="Proxima Nova"/>
              <a:ea typeface="Proxima Nova"/>
              <a:cs typeface="Proxima Nova"/>
              <a:sym typeface="Proxima Nova"/>
            </a:endParaRPr>
          </a:p>
        </p:txBody>
      </p:sp>
      <p:sp>
        <p:nvSpPr>
          <p:cNvPr id="1407" name="Google Shape;1407;p92"/>
          <p:cNvSpPr/>
          <p:nvPr/>
        </p:nvSpPr>
        <p:spPr>
          <a:xfrm>
            <a:off x="14079084" y="660192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08" name="Google Shape;1408;p92"/>
          <p:cNvCxnSpPr/>
          <p:nvPr/>
        </p:nvCxnSpPr>
        <p:spPr>
          <a:xfrm rot="10800000">
            <a:off x="15704553" y="738929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09" name="Google Shape;1409;p92"/>
          <p:cNvSpPr/>
          <p:nvPr/>
        </p:nvSpPr>
        <p:spPr>
          <a:xfrm>
            <a:off x="16752153" y="660192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10" name="Google Shape;1410;p92"/>
          <p:cNvCxnSpPr/>
          <p:nvPr/>
        </p:nvCxnSpPr>
        <p:spPr>
          <a:xfrm rot="10800000">
            <a:off x="18377623" y="738929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11" name="Google Shape;1411;p92"/>
          <p:cNvSpPr/>
          <p:nvPr/>
        </p:nvSpPr>
        <p:spPr>
          <a:xfrm>
            <a:off x="19425223" y="660192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12" name="Google Shape;1412;p92"/>
          <p:cNvCxnSpPr/>
          <p:nvPr/>
        </p:nvCxnSpPr>
        <p:spPr>
          <a:xfrm rot="10800000">
            <a:off x="21117709" y="7389296"/>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13" name="Google Shape;1413;p92"/>
          <p:cNvSpPr/>
          <p:nvPr/>
        </p:nvSpPr>
        <p:spPr>
          <a:xfrm>
            <a:off x="22098327" y="6601929"/>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14" name="Google Shape;1414;p92"/>
          <p:cNvSpPr txBox="1"/>
          <p:nvPr/>
        </p:nvSpPr>
        <p:spPr>
          <a:xfrm>
            <a:off x="22231693" y="6710396"/>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H + 1</a:t>
            </a:r>
            <a:endParaRPr sz="3200">
              <a:latin typeface="Proxima Nova"/>
              <a:ea typeface="Proxima Nova"/>
              <a:cs typeface="Proxima Nova"/>
              <a:sym typeface="Proxima Nova"/>
            </a:endParaRPr>
          </a:p>
        </p:txBody>
      </p:sp>
      <p:sp>
        <p:nvSpPr>
          <p:cNvPr id="1415" name="Google Shape;1415;p92"/>
          <p:cNvSpPr txBox="1"/>
          <p:nvPr/>
        </p:nvSpPr>
        <p:spPr>
          <a:xfrm>
            <a:off x="19371181" y="6656171"/>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H</a:t>
            </a:r>
            <a:endParaRPr sz="3200">
              <a:latin typeface="Proxima Nova"/>
              <a:ea typeface="Proxima Nova"/>
              <a:cs typeface="Proxima Nova"/>
              <a:sym typeface="Proxima Nova"/>
            </a:endParaRPr>
          </a:p>
          <a:p>
            <a:pPr marL="0" lvl="0" indent="0" algn="l" rtl="0">
              <a:spcBef>
                <a:spcPts val="0"/>
              </a:spcBef>
              <a:spcAft>
                <a:spcPts val="0"/>
              </a:spcAft>
              <a:buNone/>
            </a:pPr>
            <a:endParaRPr sz="3200">
              <a:latin typeface="Proxima Nova"/>
              <a:ea typeface="Proxima Nova"/>
              <a:cs typeface="Proxima Nova"/>
              <a:sym typeface="Proxima Nova"/>
            </a:endParaRPr>
          </a:p>
        </p:txBody>
      </p:sp>
      <p:sp>
        <p:nvSpPr>
          <p:cNvPr id="1416" name="Google Shape;1416;p92"/>
          <p:cNvSpPr txBox="1"/>
          <p:nvPr/>
        </p:nvSpPr>
        <p:spPr>
          <a:xfrm>
            <a:off x="6886818" y="10586271"/>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within</a:t>
            </a:r>
            <a:endParaRPr sz="3200">
              <a:latin typeface="Proxima Nova"/>
              <a:ea typeface="Proxima Nova"/>
              <a:cs typeface="Proxima Nova"/>
              <a:sym typeface="Proxima Nova"/>
            </a:endParaRPr>
          </a:p>
          <a:p>
            <a:pPr marL="0" lvl="0" indent="0" algn="l" rtl="0">
              <a:spcBef>
                <a:spcPts val="0"/>
              </a:spcBef>
              <a:spcAft>
                <a:spcPts val="0"/>
              </a:spcAft>
              <a:buNone/>
            </a:pPr>
            <a:r>
              <a:rPr lang="en-US" sz="4000" b="1">
                <a:solidFill>
                  <a:schemeClr val="dk2"/>
                </a:solidFill>
                <a:latin typeface="Proxima Nova"/>
                <a:ea typeface="Proxima Nova"/>
                <a:cs typeface="Proxima Nova"/>
                <a:sym typeface="Proxima Nova"/>
              </a:rPr>
              <a:t>𝜏 </a:t>
            </a:r>
            <a:r>
              <a:rPr lang="en-US" sz="3200" b="1">
                <a:solidFill>
                  <a:schemeClr val="dk2"/>
                </a:solidFill>
                <a:latin typeface="Proxima Nova"/>
                <a:ea typeface="Proxima Nova"/>
                <a:cs typeface="Proxima Nova"/>
                <a:sym typeface="Proxima Nova"/>
              </a:rPr>
              <a:t>sec</a:t>
            </a:r>
            <a:endParaRPr sz="3200">
              <a:latin typeface="Proxima Nova"/>
              <a:ea typeface="Proxima Nova"/>
              <a:cs typeface="Proxima Nova"/>
              <a:sym typeface="Proxima Nova"/>
            </a:endParaRPr>
          </a:p>
        </p:txBody>
      </p:sp>
      <p:cxnSp>
        <p:nvCxnSpPr>
          <p:cNvPr id="1417" name="Google Shape;1417;p92"/>
          <p:cNvCxnSpPr/>
          <p:nvPr/>
        </p:nvCxnSpPr>
        <p:spPr>
          <a:xfrm rot="10800000" flipH="1">
            <a:off x="2057050" y="10237729"/>
            <a:ext cx="7943700" cy="33900"/>
          </a:xfrm>
          <a:prstGeom prst="straightConnector1">
            <a:avLst/>
          </a:prstGeom>
          <a:noFill/>
          <a:ln w="114300" cap="flat" cmpd="sng">
            <a:solidFill>
              <a:schemeClr val="dk2"/>
            </a:solidFill>
            <a:prstDash val="solid"/>
            <a:round/>
            <a:headEnd type="none" w="med" len="med"/>
            <a:tailEnd type="stealth" w="med" len="med"/>
          </a:ln>
        </p:spPr>
      </p:cxnSp>
      <p:cxnSp>
        <p:nvCxnSpPr>
          <p:cNvPr id="1418" name="Google Shape;1418;p92"/>
          <p:cNvCxnSpPr/>
          <p:nvPr/>
        </p:nvCxnSpPr>
        <p:spPr>
          <a:xfrm>
            <a:off x="2057059" y="6722879"/>
            <a:ext cx="17400" cy="3555600"/>
          </a:xfrm>
          <a:prstGeom prst="straightConnector1">
            <a:avLst/>
          </a:prstGeom>
          <a:noFill/>
          <a:ln w="9525" cap="flat" cmpd="sng">
            <a:solidFill>
              <a:schemeClr val="dk2"/>
            </a:solidFill>
            <a:prstDash val="dash"/>
            <a:round/>
            <a:headEnd type="none" w="med" len="med"/>
            <a:tailEnd type="oval" w="med" len="med"/>
          </a:ln>
        </p:spPr>
      </p:cxnSp>
      <p:cxnSp>
        <p:nvCxnSpPr>
          <p:cNvPr id="1419" name="Google Shape;1419;p92"/>
          <p:cNvCxnSpPr/>
          <p:nvPr/>
        </p:nvCxnSpPr>
        <p:spPr>
          <a:xfrm>
            <a:off x="4703109" y="6793529"/>
            <a:ext cx="17400" cy="3555600"/>
          </a:xfrm>
          <a:prstGeom prst="straightConnector1">
            <a:avLst/>
          </a:prstGeom>
          <a:noFill/>
          <a:ln w="9525" cap="flat" cmpd="sng">
            <a:solidFill>
              <a:schemeClr val="dk2"/>
            </a:solidFill>
            <a:prstDash val="dash"/>
            <a:round/>
            <a:headEnd type="none" w="med" len="med"/>
            <a:tailEnd type="none" w="med" len="med"/>
          </a:ln>
        </p:spPr>
      </p:cxnSp>
      <p:cxnSp>
        <p:nvCxnSpPr>
          <p:cNvPr id="1420" name="Google Shape;1420;p92"/>
          <p:cNvCxnSpPr/>
          <p:nvPr/>
        </p:nvCxnSpPr>
        <p:spPr>
          <a:xfrm>
            <a:off x="7393359" y="6635354"/>
            <a:ext cx="17400" cy="3555600"/>
          </a:xfrm>
          <a:prstGeom prst="straightConnector1">
            <a:avLst/>
          </a:prstGeom>
          <a:noFill/>
          <a:ln w="9525" cap="flat" cmpd="sng">
            <a:solidFill>
              <a:schemeClr val="dk2"/>
            </a:solidFill>
            <a:prstDash val="dash"/>
            <a:round/>
            <a:headEnd type="none" w="med" len="med"/>
            <a:tailEnd type="none" w="med" len="med"/>
          </a:ln>
        </p:spPr>
      </p:cxnSp>
      <p:cxnSp>
        <p:nvCxnSpPr>
          <p:cNvPr id="1421" name="Google Shape;1421;p92"/>
          <p:cNvCxnSpPr/>
          <p:nvPr/>
        </p:nvCxnSpPr>
        <p:spPr>
          <a:xfrm>
            <a:off x="7957150" y="8170529"/>
            <a:ext cx="0" cy="2136300"/>
          </a:xfrm>
          <a:prstGeom prst="straightConnector1">
            <a:avLst/>
          </a:prstGeom>
          <a:noFill/>
          <a:ln w="9525" cap="flat" cmpd="sng">
            <a:solidFill>
              <a:schemeClr val="dk2"/>
            </a:solidFill>
            <a:prstDash val="dash"/>
            <a:round/>
            <a:headEnd type="none" w="med" len="med"/>
            <a:tailEnd type="none" w="med" len="med"/>
          </a:ln>
        </p:spPr>
      </p:cxnSp>
      <p:sp>
        <p:nvSpPr>
          <p:cNvPr id="1422" name="Google Shape;1422;p92"/>
          <p:cNvSpPr/>
          <p:nvPr/>
        </p:nvSpPr>
        <p:spPr>
          <a:xfrm rot="5400000">
            <a:off x="7543825" y="10353429"/>
            <a:ext cx="401100" cy="6810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2"/>
          <p:cNvSpPr txBox="1"/>
          <p:nvPr/>
        </p:nvSpPr>
        <p:spPr>
          <a:xfrm>
            <a:off x="3200050" y="10237729"/>
            <a:ext cx="3423300" cy="732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Time in seconds</a:t>
            </a:r>
            <a:endParaRPr sz="3200">
              <a:latin typeface="Proxima Nova"/>
              <a:ea typeface="Proxima Nova"/>
              <a:cs typeface="Proxima Nova"/>
              <a:sym typeface="Proxima Nova"/>
            </a:endParaRPr>
          </a:p>
        </p:txBody>
      </p:sp>
      <p:sp>
        <p:nvSpPr>
          <p:cNvPr id="1424" name="Google Shape;1424;p92"/>
          <p:cNvSpPr txBox="1"/>
          <p:nvPr/>
        </p:nvSpPr>
        <p:spPr>
          <a:xfrm>
            <a:off x="19425225" y="8012729"/>
            <a:ext cx="2275800" cy="732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000">
                <a:latin typeface="Proxima Nova"/>
                <a:ea typeface="Proxima Nova"/>
                <a:cs typeface="Proxima Nova"/>
                <a:sym typeface="Proxima Nova"/>
              </a:rPr>
              <a:t>Local</a:t>
            </a:r>
            <a:endParaRPr sz="3000">
              <a:latin typeface="Proxima Nova"/>
              <a:ea typeface="Proxima Nova"/>
              <a:cs typeface="Proxima Nova"/>
              <a:sym typeface="Proxima Nova"/>
            </a:endParaRPr>
          </a:p>
          <a:p>
            <a:pPr marL="0" lvl="0" indent="0" algn="l" rtl="0">
              <a:spcBef>
                <a:spcPts val="0"/>
              </a:spcBef>
              <a:spcAft>
                <a:spcPts val="0"/>
              </a:spcAft>
              <a:buNone/>
            </a:pPr>
            <a:r>
              <a:rPr lang="en-US" sz="3000">
                <a:latin typeface="Proxima Nova"/>
                <a:ea typeface="Proxima Nova"/>
                <a:cs typeface="Proxima Nova"/>
                <a:sym typeface="Proxima Nova"/>
              </a:rPr>
              <a:t>Head</a:t>
            </a:r>
            <a:endParaRPr sz="3000">
              <a:latin typeface="Proxima Nova"/>
              <a:ea typeface="Proxima Nova"/>
              <a:cs typeface="Proxima Nova"/>
              <a:sym typeface="Proxima Nova"/>
            </a:endParaRPr>
          </a:p>
          <a:p>
            <a:pPr marL="0" lvl="0" indent="0" algn="l" rtl="0">
              <a:spcBef>
                <a:spcPts val="0"/>
              </a:spcBef>
              <a:spcAft>
                <a:spcPts val="0"/>
              </a:spcAft>
              <a:buNone/>
            </a:pPr>
            <a:endParaRPr sz="3000">
              <a:latin typeface="Proxima Nova"/>
              <a:ea typeface="Proxima Nova"/>
              <a:cs typeface="Proxima Nova"/>
              <a:sym typeface="Proxima Nova"/>
            </a:endParaRPr>
          </a:p>
        </p:txBody>
      </p:sp>
      <p:sp>
        <p:nvSpPr>
          <p:cNvPr id="1425" name="Google Shape;1425;p92"/>
          <p:cNvSpPr txBox="1"/>
          <p:nvPr/>
        </p:nvSpPr>
        <p:spPr>
          <a:xfrm>
            <a:off x="8927300" y="5986029"/>
            <a:ext cx="2275800" cy="732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000">
                <a:latin typeface="Proxima Nova"/>
                <a:ea typeface="Proxima Nova"/>
                <a:cs typeface="Proxima Nova"/>
                <a:sym typeface="Proxima Nova"/>
              </a:rPr>
              <a:t>Local</a:t>
            </a:r>
            <a:endParaRPr sz="3000">
              <a:latin typeface="Proxima Nova"/>
              <a:ea typeface="Proxima Nova"/>
              <a:cs typeface="Proxima Nova"/>
              <a:sym typeface="Proxima Nova"/>
            </a:endParaRPr>
          </a:p>
          <a:p>
            <a:pPr marL="0" lvl="0" indent="0" algn="l" rtl="0">
              <a:spcBef>
                <a:spcPts val="0"/>
              </a:spcBef>
              <a:spcAft>
                <a:spcPts val="0"/>
              </a:spcAft>
              <a:buNone/>
            </a:pPr>
            <a:r>
              <a:rPr lang="en-US" sz="3000">
                <a:latin typeface="Proxima Nova"/>
                <a:ea typeface="Proxima Nova"/>
                <a:cs typeface="Proxima Nova"/>
                <a:sym typeface="Proxima Nova"/>
              </a:rPr>
              <a:t>Head</a:t>
            </a:r>
            <a:endParaRPr sz="3000">
              <a:latin typeface="Proxima Nova"/>
              <a:ea typeface="Proxima Nova"/>
              <a:cs typeface="Proxima Nova"/>
              <a:sym typeface="Proxima Nova"/>
            </a:endParaRPr>
          </a:p>
          <a:p>
            <a:pPr marL="0" lvl="0" indent="0" algn="l" rtl="0">
              <a:spcBef>
                <a:spcPts val="0"/>
              </a:spcBef>
              <a:spcAft>
                <a:spcPts val="0"/>
              </a:spcAft>
              <a:buNone/>
            </a:pPr>
            <a:endParaRPr sz="3000">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736954DC-319C-FD70-1D3A-8E738AE06E82}"/>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2B7F64A5-F6DB-BD94-63BA-1C29A7106DDF}"/>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32"/>
        <p:cNvGrpSpPr/>
        <p:nvPr/>
      </p:nvGrpSpPr>
      <p:grpSpPr>
        <a:xfrm>
          <a:off x="0" y="0"/>
          <a:ext cx="0" cy="0"/>
          <a:chOff x="0" y="0"/>
          <a:chExt cx="0" cy="0"/>
        </a:xfrm>
      </p:grpSpPr>
      <p:cxnSp>
        <p:nvCxnSpPr>
          <p:cNvPr id="1433" name="Google Shape;1433;p93"/>
          <p:cNvCxnSpPr/>
          <p:nvPr/>
        </p:nvCxnSpPr>
        <p:spPr>
          <a:xfrm flipH="1">
            <a:off x="21472984" y="3140900"/>
            <a:ext cx="25500" cy="518790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93"/>
          <p:cNvSpPr txBox="1">
            <a:spLocks noGrp="1"/>
          </p:cNvSpPr>
          <p:nvPr>
            <p:ph type="body" idx="4294967295"/>
          </p:nvPr>
        </p:nvSpPr>
        <p:spPr>
          <a:xfrm>
            <a:off x="0" y="1976438"/>
            <a:ext cx="13288963"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dirty="0">
                <a:solidFill>
                  <a:schemeClr val="dk2"/>
                </a:solidFill>
                <a:latin typeface="Proxima Nova"/>
                <a:ea typeface="Proxima Nova"/>
                <a:cs typeface="Proxima Nova"/>
                <a:sym typeface="Proxima Nova"/>
              </a:rPr>
              <a:t>Definitions</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b="1" dirty="0">
                <a:solidFill>
                  <a:schemeClr val="dk2"/>
                </a:solidFill>
                <a:latin typeface="Proxima Nova"/>
                <a:ea typeface="Proxima Nova"/>
                <a:cs typeface="Proxima Nova"/>
                <a:sym typeface="Proxima Nova"/>
              </a:rPr>
              <a:t>Uncle</a:t>
            </a:r>
            <a:r>
              <a:rPr lang="en-US" sz="4000" dirty="0">
                <a:solidFill>
                  <a:schemeClr val="dk2"/>
                </a:solidFill>
                <a:latin typeface="Proxima Nova"/>
                <a:ea typeface="Proxima Nova"/>
                <a:cs typeface="Proxima Nova"/>
                <a:sym typeface="Proxima Nova"/>
              </a:rPr>
              <a:t>. Different from Ethereum’s definition of an uncle</a:t>
            </a:r>
            <a:endParaRPr sz="4000" i="1" dirty="0">
              <a:solidFill>
                <a:schemeClr val="dk2"/>
              </a:solidFill>
              <a:latin typeface="Proxima Nova"/>
              <a:ea typeface="Proxima Nova"/>
              <a:cs typeface="Proxima Nova"/>
              <a:sym typeface="Proxima Nova"/>
            </a:endParaRPr>
          </a:p>
          <a:p>
            <a:pPr marL="2438400" lvl="0" indent="-863600" algn="l" rtl="0">
              <a:spcBef>
                <a:spcPts val="0"/>
              </a:spcBef>
              <a:spcAft>
                <a:spcPts val="0"/>
              </a:spcAft>
              <a:buClr>
                <a:schemeClr val="dk2"/>
              </a:buClr>
              <a:buSzPts val="4000"/>
              <a:buFont typeface="Proxima Nova"/>
              <a:buAutoNum type="arabicPeriod"/>
            </a:pPr>
            <a:r>
              <a:rPr lang="en-US" sz="4000" dirty="0">
                <a:solidFill>
                  <a:schemeClr val="dk2"/>
                </a:solidFill>
                <a:latin typeface="Proxima Nova"/>
                <a:ea typeface="Proxima Nova"/>
                <a:cs typeface="Proxima Nova"/>
                <a:sym typeface="Proxima Nova"/>
              </a:rPr>
              <a:t>The uncle of a block B is one less the height of B</a:t>
            </a:r>
            <a:endParaRPr sz="4000" dirty="0">
              <a:solidFill>
                <a:schemeClr val="dk2"/>
              </a:solidFill>
              <a:latin typeface="Proxima Nova"/>
              <a:ea typeface="Proxima Nova"/>
              <a:cs typeface="Proxima Nova"/>
              <a:sym typeface="Proxima Nova"/>
            </a:endParaRPr>
          </a:p>
          <a:p>
            <a:pPr marL="2438400" lvl="0" indent="-863600" algn="l" rtl="0">
              <a:spcBef>
                <a:spcPts val="0"/>
              </a:spcBef>
              <a:spcAft>
                <a:spcPts val="0"/>
              </a:spcAft>
              <a:buClr>
                <a:schemeClr val="dk2"/>
              </a:buClr>
              <a:buSzPts val="4000"/>
              <a:buFont typeface="Proxima Nova"/>
              <a:buAutoNum type="arabicPeriod"/>
            </a:pPr>
            <a:r>
              <a:rPr lang="en-US" sz="4000" dirty="0">
                <a:solidFill>
                  <a:schemeClr val="dk2"/>
                </a:solidFill>
                <a:latin typeface="Proxima Nova"/>
                <a:ea typeface="Proxima Nova"/>
                <a:cs typeface="Proxima Nova"/>
                <a:sym typeface="Proxima Nova"/>
              </a:rPr>
              <a:t>The uncle has to be </a:t>
            </a:r>
            <a:r>
              <a:rPr lang="hu-HU" sz="4000" dirty="0" err="1">
                <a:solidFill>
                  <a:schemeClr val="dk2"/>
                </a:solidFill>
                <a:latin typeface="Proxima Nova"/>
                <a:ea typeface="Proxima Nova"/>
                <a:cs typeface="Proxima Nova"/>
                <a:sym typeface="Proxima Nova"/>
              </a:rPr>
              <a:t>on</a:t>
            </a:r>
            <a:r>
              <a:rPr lang="en-US" sz="4000" dirty="0">
                <a:solidFill>
                  <a:schemeClr val="dk2"/>
                </a:solidFill>
                <a:latin typeface="Proxima Nova"/>
                <a:ea typeface="Proxima Nova"/>
                <a:cs typeface="Proxima Nova"/>
                <a:sym typeface="Proxima Nova"/>
              </a:rPr>
              <a:t> time with B’s parent</a:t>
            </a:r>
            <a:endParaRPr sz="40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b="1" dirty="0">
                <a:solidFill>
                  <a:schemeClr val="dk2"/>
                </a:solidFill>
                <a:latin typeface="Proxima Nova"/>
                <a:ea typeface="Proxima Nova"/>
                <a:cs typeface="Proxima Nova"/>
                <a:sym typeface="Proxima Nova"/>
              </a:rPr>
              <a:t>Weight</a:t>
            </a:r>
            <a:r>
              <a:rPr lang="en-US" sz="4000" dirty="0">
                <a:solidFill>
                  <a:schemeClr val="dk2"/>
                </a:solidFill>
                <a:latin typeface="Proxima Nova"/>
                <a:ea typeface="Proxima Nova"/>
                <a:cs typeface="Proxima Nova"/>
                <a:sym typeface="Proxima Nova"/>
              </a:rPr>
              <a:t>. Since two competing chains always have a shared root, only consider blocks after that</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weight = # of </a:t>
            </a:r>
            <a:r>
              <a:rPr lang="hu-HU" sz="4000" dirty="0">
                <a:solidFill>
                  <a:schemeClr val="dk2"/>
                </a:solidFill>
                <a:latin typeface="Proxima Nova"/>
                <a:ea typeface="Proxima Nova"/>
                <a:cs typeface="Proxima Nova"/>
                <a:sym typeface="Proxima Nova"/>
              </a:rPr>
              <a:t>in-</a:t>
            </a:r>
            <a:r>
              <a:rPr lang="hu-HU" sz="4000" dirty="0" err="1">
                <a:solidFill>
                  <a:schemeClr val="dk2"/>
                </a:solidFill>
                <a:latin typeface="Proxima Nova"/>
                <a:ea typeface="Proxima Nova"/>
                <a:cs typeface="Proxima Nova"/>
                <a:sym typeface="Proxima Nova"/>
              </a:rPr>
              <a:t>time</a:t>
            </a:r>
            <a:r>
              <a:rPr lang="en-US" sz="4000" dirty="0">
                <a:solidFill>
                  <a:schemeClr val="dk2"/>
                </a:solidFill>
                <a:latin typeface="Proxima Nova"/>
                <a:ea typeface="Proxima Nova"/>
                <a:cs typeface="Proxima Nova"/>
                <a:sym typeface="Proxima Nova"/>
              </a:rPr>
              <a:t> blocks + # of uncle hashes embedded in these blocks</a:t>
            </a:r>
            <a:endParaRPr sz="4000" dirty="0">
              <a:solidFill>
                <a:schemeClr val="dk2"/>
              </a:solidFill>
              <a:latin typeface="Proxima Nova"/>
              <a:ea typeface="Proxima Nova"/>
              <a:cs typeface="Proxima Nova"/>
              <a:sym typeface="Proxima Nova"/>
            </a:endParaRPr>
          </a:p>
        </p:txBody>
      </p:sp>
      <p:sp>
        <p:nvSpPr>
          <p:cNvPr id="1436" name="Google Shape;1436;p93"/>
          <p:cNvSpPr/>
          <p:nvPr/>
        </p:nvSpPr>
        <p:spPr>
          <a:xfrm>
            <a:off x="14255934" y="41560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37" name="Google Shape;1437;p93"/>
          <p:cNvCxnSpPr/>
          <p:nvPr/>
        </p:nvCxnSpPr>
        <p:spPr>
          <a:xfrm rot="10800000">
            <a:off x="15881403" y="49433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38" name="Google Shape;1438;p93"/>
          <p:cNvSpPr/>
          <p:nvPr/>
        </p:nvSpPr>
        <p:spPr>
          <a:xfrm>
            <a:off x="16929003" y="41560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39" name="Google Shape;1439;p93"/>
          <p:cNvCxnSpPr/>
          <p:nvPr/>
        </p:nvCxnSpPr>
        <p:spPr>
          <a:xfrm rot="10800000">
            <a:off x="18554473" y="494336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40" name="Google Shape;1440;p93"/>
          <p:cNvSpPr/>
          <p:nvPr/>
        </p:nvSpPr>
        <p:spPr>
          <a:xfrm>
            <a:off x="19602073" y="4156000"/>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41" name="Google Shape;1441;p93"/>
          <p:cNvCxnSpPr>
            <a:stCxn id="1442" idx="1"/>
            <a:endCxn id="1438" idx="3"/>
          </p:cNvCxnSpPr>
          <p:nvPr/>
        </p:nvCxnSpPr>
        <p:spPr>
          <a:xfrm rot="10800000">
            <a:off x="18554859" y="4943217"/>
            <a:ext cx="1590300" cy="2074800"/>
          </a:xfrm>
          <a:prstGeom prst="straightConnector1">
            <a:avLst/>
          </a:prstGeom>
          <a:noFill/>
          <a:ln w="9525" cap="flat" cmpd="sng">
            <a:solidFill>
              <a:srgbClr val="000000"/>
            </a:solidFill>
            <a:prstDash val="solid"/>
            <a:round/>
            <a:headEnd type="none" w="med" len="med"/>
            <a:tailEnd type="triangle" w="med" len="med"/>
          </a:ln>
        </p:spPr>
      </p:cxnSp>
      <p:sp>
        <p:nvSpPr>
          <p:cNvPr id="1442" name="Google Shape;1442;p93"/>
          <p:cNvSpPr/>
          <p:nvPr/>
        </p:nvSpPr>
        <p:spPr>
          <a:xfrm>
            <a:off x="20145159" y="623081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43" name="Google Shape;1443;p93"/>
          <p:cNvSpPr txBox="1"/>
          <p:nvPr/>
        </p:nvSpPr>
        <p:spPr>
          <a:xfrm>
            <a:off x="20145161" y="63096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sp>
        <p:nvSpPr>
          <p:cNvPr id="1444" name="Google Shape;1444;p93"/>
          <p:cNvSpPr txBox="1"/>
          <p:nvPr/>
        </p:nvSpPr>
        <p:spPr>
          <a:xfrm>
            <a:off x="19548031" y="4210242"/>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Parent</a:t>
            </a:r>
            <a:endParaRPr sz="3200">
              <a:latin typeface="Proxima Nova"/>
              <a:ea typeface="Proxima Nova"/>
              <a:cs typeface="Proxima Nova"/>
              <a:sym typeface="Proxima Nova"/>
            </a:endParaRPr>
          </a:p>
          <a:p>
            <a:pPr marL="0" lvl="0" indent="0" algn="l" rtl="0">
              <a:spcBef>
                <a:spcPts val="0"/>
              </a:spcBef>
              <a:spcAft>
                <a:spcPts val="0"/>
              </a:spcAft>
              <a:buNone/>
            </a:pPr>
            <a:r>
              <a:rPr lang="en-US" sz="3200">
                <a:latin typeface="Proxima Nova"/>
                <a:ea typeface="Proxima Nova"/>
                <a:cs typeface="Proxima Nova"/>
                <a:sym typeface="Proxima Nova"/>
              </a:rPr>
              <a:t>(A)</a:t>
            </a:r>
            <a:endParaRPr sz="3200">
              <a:latin typeface="Proxima Nova"/>
              <a:ea typeface="Proxima Nova"/>
              <a:cs typeface="Proxima Nova"/>
              <a:sym typeface="Proxima Nova"/>
            </a:endParaRPr>
          </a:p>
          <a:p>
            <a:pPr marL="0" lvl="0" indent="0" algn="l" rtl="0">
              <a:spcBef>
                <a:spcPts val="0"/>
              </a:spcBef>
              <a:spcAft>
                <a:spcPts val="0"/>
              </a:spcAft>
              <a:buNone/>
            </a:pPr>
            <a:endParaRPr sz="3200">
              <a:latin typeface="Proxima Nova"/>
              <a:ea typeface="Proxima Nova"/>
              <a:cs typeface="Proxima Nova"/>
              <a:sym typeface="Proxima Nova"/>
            </a:endParaRPr>
          </a:p>
        </p:txBody>
      </p:sp>
      <p:sp>
        <p:nvSpPr>
          <p:cNvPr id="1445" name="Google Shape;1445;p93"/>
          <p:cNvSpPr txBox="1"/>
          <p:nvPr/>
        </p:nvSpPr>
        <p:spPr>
          <a:xfrm>
            <a:off x="19085693" y="8654192"/>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within</a:t>
            </a:r>
            <a:endParaRPr sz="3200">
              <a:latin typeface="Proxima Nova"/>
              <a:ea typeface="Proxima Nova"/>
              <a:cs typeface="Proxima Nova"/>
              <a:sym typeface="Proxima Nova"/>
            </a:endParaRPr>
          </a:p>
          <a:p>
            <a:pPr marL="0" lvl="0" indent="0" algn="l" rtl="0">
              <a:spcBef>
                <a:spcPts val="0"/>
              </a:spcBef>
              <a:spcAft>
                <a:spcPts val="0"/>
              </a:spcAft>
              <a:buNone/>
            </a:pPr>
            <a:r>
              <a:rPr lang="en-US" sz="4000" b="1">
                <a:solidFill>
                  <a:schemeClr val="dk2"/>
                </a:solidFill>
                <a:latin typeface="Proxima Nova"/>
                <a:ea typeface="Proxima Nova"/>
                <a:cs typeface="Proxima Nova"/>
                <a:sym typeface="Proxima Nova"/>
              </a:rPr>
              <a:t>𝜏 </a:t>
            </a:r>
            <a:r>
              <a:rPr lang="en-US" sz="3200" b="1">
                <a:solidFill>
                  <a:schemeClr val="dk2"/>
                </a:solidFill>
                <a:latin typeface="Proxima Nova"/>
                <a:ea typeface="Proxima Nova"/>
                <a:cs typeface="Proxima Nova"/>
                <a:sym typeface="Proxima Nova"/>
              </a:rPr>
              <a:t>sec</a:t>
            </a:r>
            <a:endParaRPr sz="3200">
              <a:latin typeface="Proxima Nova"/>
              <a:ea typeface="Proxima Nova"/>
              <a:cs typeface="Proxima Nova"/>
              <a:sym typeface="Proxima Nova"/>
            </a:endParaRPr>
          </a:p>
        </p:txBody>
      </p:sp>
      <p:cxnSp>
        <p:nvCxnSpPr>
          <p:cNvPr id="1446" name="Google Shape;1446;p93"/>
          <p:cNvCxnSpPr/>
          <p:nvPr/>
        </p:nvCxnSpPr>
        <p:spPr>
          <a:xfrm rot="10800000" flipH="1">
            <a:off x="14255925" y="8297850"/>
            <a:ext cx="9925200" cy="41700"/>
          </a:xfrm>
          <a:prstGeom prst="straightConnector1">
            <a:avLst/>
          </a:prstGeom>
          <a:noFill/>
          <a:ln w="114300" cap="flat" cmpd="sng">
            <a:solidFill>
              <a:schemeClr val="dk2"/>
            </a:solidFill>
            <a:prstDash val="solid"/>
            <a:round/>
            <a:headEnd type="none" w="med" len="med"/>
            <a:tailEnd type="stealth" w="med" len="med"/>
          </a:ln>
        </p:spPr>
      </p:cxnSp>
      <p:cxnSp>
        <p:nvCxnSpPr>
          <p:cNvPr id="1447" name="Google Shape;1447;p93"/>
          <p:cNvCxnSpPr/>
          <p:nvPr/>
        </p:nvCxnSpPr>
        <p:spPr>
          <a:xfrm>
            <a:off x="14255934" y="4790800"/>
            <a:ext cx="17400" cy="3555600"/>
          </a:xfrm>
          <a:prstGeom prst="straightConnector1">
            <a:avLst/>
          </a:prstGeom>
          <a:noFill/>
          <a:ln w="9525" cap="flat" cmpd="sng">
            <a:solidFill>
              <a:schemeClr val="dk2"/>
            </a:solidFill>
            <a:prstDash val="dash"/>
            <a:round/>
            <a:headEnd type="none" w="med" len="med"/>
            <a:tailEnd type="oval" w="med" len="med"/>
          </a:ln>
        </p:spPr>
      </p:cxnSp>
      <p:cxnSp>
        <p:nvCxnSpPr>
          <p:cNvPr id="1448" name="Google Shape;1448;p93"/>
          <p:cNvCxnSpPr/>
          <p:nvPr/>
        </p:nvCxnSpPr>
        <p:spPr>
          <a:xfrm>
            <a:off x="16901984" y="4861450"/>
            <a:ext cx="17400" cy="3555600"/>
          </a:xfrm>
          <a:prstGeom prst="straightConnector1">
            <a:avLst/>
          </a:prstGeom>
          <a:noFill/>
          <a:ln w="9525" cap="flat" cmpd="sng">
            <a:solidFill>
              <a:schemeClr val="dk2"/>
            </a:solidFill>
            <a:prstDash val="dash"/>
            <a:round/>
            <a:headEnd type="none" w="med" len="med"/>
            <a:tailEnd type="none" w="med" len="med"/>
          </a:ln>
        </p:spPr>
      </p:cxnSp>
      <p:cxnSp>
        <p:nvCxnSpPr>
          <p:cNvPr id="1449" name="Google Shape;1449;p93"/>
          <p:cNvCxnSpPr/>
          <p:nvPr/>
        </p:nvCxnSpPr>
        <p:spPr>
          <a:xfrm>
            <a:off x="19592234" y="4703275"/>
            <a:ext cx="17400" cy="3555600"/>
          </a:xfrm>
          <a:prstGeom prst="straightConnector1">
            <a:avLst/>
          </a:prstGeom>
          <a:noFill/>
          <a:ln w="9525" cap="flat" cmpd="sng">
            <a:solidFill>
              <a:schemeClr val="dk2"/>
            </a:solidFill>
            <a:prstDash val="dash"/>
            <a:round/>
            <a:headEnd type="none" w="med" len="med"/>
            <a:tailEnd type="none" w="med" len="med"/>
          </a:ln>
        </p:spPr>
      </p:cxnSp>
      <p:cxnSp>
        <p:nvCxnSpPr>
          <p:cNvPr id="1450" name="Google Shape;1450;p93"/>
          <p:cNvCxnSpPr/>
          <p:nvPr/>
        </p:nvCxnSpPr>
        <p:spPr>
          <a:xfrm>
            <a:off x="20156025" y="6238450"/>
            <a:ext cx="0" cy="2136300"/>
          </a:xfrm>
          <a:prstGeom prst="straightConnector1">
            <a:avLst/>
          </a:prstGeom>
          <a:noFill/>
          <a:ln w="9525" cap="flat" cmpd="sng">
            <a:solidFill>
              <a:schemeClr val="dk2"/>
            </a:solidFill>
            <a:prstDash val="dash"/>
            <a:round/>
            <a:headEnd type="none" w="med" len="med"/>
            <a:tailEnd type="none" w="med" len="med"/>
          </a:ln>
        </p:spPr>
      </p:cxnSp>
      <p:sp>
        <p:nvSpPr>
          <p:cNvPr id="1451" name="Google Shape;1451;p93"/>
          <p:cNvSpPr/>
          <p:nvPr/>
        </p:nvSpPr>
        <p:spPr>
          <a:xfrm rot="5400000">
            <a:off x="19742700" y="8421350"/>
            <a:ext cx="401100" cy="6810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3"/>
          <p:cNvSpPr txBox="1"/>
          <p:nvPr/>
        </p:nvSpPr>
        <p:spPr>
          <a:xfrm>
            <a:off x="15398925" y="8305650"/>
            <a:ext cx="3423300" cy="732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Time in seconds</a:t>
            </a:r>
            <a:endParaRPr sz="3200">
              <a:latin typeface="Proxima Nova"/>
              <a:ea typeface="Proxima Nova"/>
              <a:cs typeface="Proxima Nova"/>
              <a:sym typeface="Proxima Nova"/>
            </a:endParaRPr>
          </a:p>
        </p:txBody>
      </p:sp>
      <p:sp>
        <p:nvSpPr>
          <p:cNvPr id="1453" name="Google Shape;1453;p93"/>
          <p:cNvSpPr/>
          <p:nvPr/>
        </p:nvSpPr>
        <p:spPr>
          <a:xfrm>
            <a:off x="22275153" y="4156175"/>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454" name="Google Shape;1454;p93"/>
          <p:cNvCxnSpPr/>
          <p:nvPr/>
        </p:nvCxnSpPr>
        <p:spPr>
          <a:xfrm rot="10800000">
            <a:off x="21210678" y="4971917"/>
            <a:ext cx="1047600" cy="0"/>
          </a:xfrm>
          <a:prstGeom prst="straightConnector1">
            <a:avLst/>
          </a:prstGeom>
          <a:noFill/>
          <a:ln w="9525" cap="flat" cmpd="sng">
            <a:solidFill>
              <a:srgbClr val="000000"/>
            </a:solidFill>
            <a:prstDash val="solid"/>
            <a:round/>
            <a:headEnd type="none" w="med" len="med"/>
            <a:tailEnd type="triangle" w="med" len="med"/>
          </a:ln>
        </p:spPr>
      </p:cxnSp>
      <p:sp>
        <p:nvSpPr>
          <p:cNvPr id="1455" name="Google Shape;1455;p93"/>
          <p:cNvSpPr txBox="1"/>
          <p:nvPr/>
        </p:nvSpPr>
        <p:spPr>
          <a:xfrm>
            <a:off x="22275143" y="4210242"/>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Child</a:t>
            </a:r>
            <a:endParaRPr sz="3200">
              <a:latin typeface="Proxima Nova"/>
              <a:ea typeface="Proxima Nova"/>
              <a:cs typeface="Proxima Nova"/>
              <a:sym typeface="Proxima Nova"/>
            </a:endParaRPr>
          </a:p>
          <a:p>
            <a:pPr marL="0" lvl="0" indent="0" algn="l" rtl="0">
              <a:spcBef>
                <a:spcPts val="0"/>
              </a:spcBef>
              <a:spcAft>
                <a:spcPts val="0"/>
              </a:spcAft>
              <a:buNone/>
            </a:pPr>
            <a:r>
              <a:rPr lang="en-US" sz="3200">
                <a:latin typeface="Proxima Nova"/>
                <a:ea typeface="Proxima Nova"/>
                <a:cs typeface="Proxima Nova"/>
                <a:sym typeface="Proxima Nova"/>
              </a:rPr>
              <a:t>(B)</a:t>
            </a:r>
            <a:endParaRPr sz="3200">
              <a:latin typeface="Proxima Nova"/>
              <a:ea typeface="Proxima Nova"/>
              <a:cs typeface="Proxima Nova"/>
              <a:sym typeface="Proxima Nova"/>
            </a:endParaRPr>
          </a:p>
        </p:txBody>
      </p:sp>
      <p:sp>
        <p:nvSpPr>
          <p:cNvPr id="1456" name="Google Shape;1456;p93"/>
          <p:cNvSpPr/>
          <p:nvPr/>
        </p:nvSpPr>
        <p:spPr>
          <a:xfrm>
            <a:off x="21541484" y="2059817"/>
            <a:ext cx="1626000" cy="1574400"/>
          </a:xfrm>
          <a:prstGeom prst="rect">
            <a:avLst/>
          </a:prstGeom>
          <a:noFill/>
          <a:ln w="2857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57" name="Google Shape;1457;p93"/>
          <p:cNvSpPr txBox="1"/>
          <p:nvPr/>
        </p:nvSpPr>
        <p:spPr>
          <a:xfrm>
            <a:off x="21541486" y="21386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3200"/>
          </a:p>
        </p:txBody>
      </p:sp>
      <p:cxnSp>
        <p:nvCxnSpPr>
          <p:cNvPr id="1458" name="Google Shape;1458;p93"/>
          <p:cNvCxnSpPr>
            <a:endCxn id="1438" idx="3"/>
          </p:cNvCxnSpPr>
          <p:nvPr/>
        </p:nvCxnSpPr>
        <p:spPr>
          <a:xfrm flipH="1">
            <a:off x="18555003" y="2820100"/>
            <a:ext cx="3026700" cy="2123100"/>
          </a:xfrm>
          <a:prstGeom prst="straightConnector1">
            <a:avLst/>
          </a:prstGeom>
          <a:noFill/>
          <a:ln w="9525" cap="flat" cmpd="sng">
            <a:solidFill>
              <a:srgbClr val="000000"/>
            </a:solidFill>
            <a:prstDash val="solid"/>
            <a:round/>
            <a:headEnd type="none" w="med" len="med"/>
            <a:tailEnd type="triangle" w="med" len="med"/>
          </a:ln>
        </p:spPr>
      </p:cxnSp>
      <p:sp>
        <p:nvSpPr>
          <p:cNvPr id="1459" name="Google Shape;1459;p93"/>
          <p:cNvSpPr txBox="1"/>
          <p:nvPr/>
        </p:nvSpPr>
        <p:spPr>
          <a:xfrm>
            <a:off x="20211543" y="6309617"/>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Uncle</a:t>
            </a:r>
            <a:endParaRPr sz="3200">
              <a:latin typeface="Proxima Nova"/>
              <a:ea typeface="Proxima Nova"/>
              <a:cs typeface="Proxima Nova"/>
              <a:sym typeface="Proxima Nova"/>
            </a:endParaRPr>
          </a:p>
          <a:p>
            <a:pPr marL="0" lvl="0" indent="0" algn="l" rtl="0">
              <a:spcBef>
                <a:spcPts val="0"/>
              </a:spcBef>
              <a:spcAft>
                <a:spcPts val="0"/>
              </a:spcAft>
              <a:buNone/>
            </a:pPr>
            <a:r>
              <a:rPr lang="en-US" sz="3200">
                <a:latin typeface="Proxima Nova"/>
                <a:ea typeface="Proxima Nova"/>
                <a:cs typeface="Proxima Nova"/>
                <a:sym typeface="Proxima Nova"/>
              </a:rPr>
              <a:t>(C)</a:t>
            </a:r>
            <a:endParaRPr sz="3200">
              <a:latin typeface="Proxima Nova"/>
              <a:ea typeface="Proxima Nova"/>
              <a:cs typeface="Proxima Nova"/>
              <a:sym typeface="Proxima Nova"/>
            </a:endParaRPr>
          </a:p>
        </p:txBody>
      </p:sp>
      <p:sp>
        <p:nvSpPr>
          <p:cNvPr id="1460" name="Google Shape;1460;p93"/>
          <p:cNvSpPr txBox="1"/>
          <p:nvPr/>
        </p:nvSpPr>
        <p:spPr>
          <a:xfrm>
            <a:off x="19291375" y="10390225"/>
            <a:ext cx="26856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not within</a:t>
            </a:r>
            <a:endParaRPr sz="3200">
              <a:latin typeface="Proxima Nova"/>
              <a:ea typeface="Proxima Nova"/>
              <a:cs typeface="Proxima Nova"/>
              <a:sym typeface="Proxima Nova"/>
            </a:endParaRPr>
          </a:p>
          <a:p>
            <a:pPr marL="0" lvl="0" indent="0" algn="l" rtl="0">
              <a:spcBef>
                <a:spcPts val="0"/>
              </a:spcBef>
              <a:spcAft>
                <a:spcPts val="0"/>
              </a:spcAft>
              <a:buNone/>
            </a:pPr>
            <a:r>
              <a:rPr lang="en-US" sz="4000" b="1">
                <a:solidFill>
                  <a:schemeClr val="dk2"/>
                </a:solidFill>
                <a:latin typeface="Proxima Nova"/>
                <a:ea typeface="Proxima Nova"/>
                <a:cs typeface="Proxima Nova"/>
                <a:sym typeface="Proxima Nova"/>
              </a:rPr>
              <a:t>𝜏 </a:t>
            </a:r>
            <a:r>
              <a:rPr lang="en-US" sz="3200" b="1">
                <a:solidFill>
                  <a:schemeClr val="dk2"/>
                </a:solidFill>
                <a:latin typeface="Proxima Nova"/>
                <a:ea typeface="Proxima Nova"/>
                <a:cs typeface="Proxima Nova"/>
                <a:sym typeface="Proxima Nova"/>
              </a:rPr>
              <a:t>sec</a:t>
            </a:r>
            <a:endParaRPr sz="3200">
              <a:latin typeface="Proxima Nova"/>
              <a:ea typeface="Proxima Nova"/>
              <a:cs typeface="Proxima Nova"/>
              <a:sym typeface="Proxima Nova"/>
            </a:endParaRPr>
          </a:p>
        </p:txBody>
      </p:sp>
      <p:sp>
        <p:nvSpPr>
          <p:cNvPr id="1461" name="Google Shape;1461;p93"/>
          <p:cNvSpPr/>
          <p:nvPr/>
        </p:nvSpPr>
        <p:spPr>
          <a:xfrm rot="5400000">
            <a:off x="20193525" y="9232663"/>
            <a:ext cx="443100" cy="21651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3"/>
          <p:cNvSpPr txBox="1"/>
          <p:nvPr/>
        </p:nvSpPr>
        <p:spPr>
          <a:xfrm>
            <a:off x="21581701" y="1850375"/>
            <a:ext cx="21651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Not Uncle </a:t>
            </a:r>
            <a:endParaRPr sz="3200">
              <a:latin typeface="Proxima Nova"/>
              <a:ea typeface="Proxima Nova"/>
              <a:cs typeface="Proxima Nova"/>
              <a:sym typeface="Proxima Nova"/>
            </a:endParaRPr>
          </a:p>
          <a:p>
            <a:pPr marL="0" lvl="0" indent="0" algn="l" rtl="0">
              <a:spcBef>
                <a:spcPts val="0"/>
              </a:spcBef>
              <a:spcAft>
                <a:spcPts val="0"/>
              </a:spcAft>
              <a:buNone/>
            </a:pPr>
            <a:r>
              <a:rPr lang="en-US" sz="3200">
                <a:latin typeface="Proxima Nova"/>
                <a:ea typeface="Proxima Nova"/>
                <a:cs typeface="Proxima Nova"/>
                <a:sym typeface="Proxima Nova"/>
              </a:rPr>
              <a:t>(D)</a:t>
            </a:r>
            <a:endParaRPr sz="3200">
              <a:latin typeface="Proxima Nova"/>
              <a:ea typeface="Proxima Nova"/>
              <a:cs typeface="Proxima Nova"/>
              <a:sym typeface="Proxima Nova"/>
            </a:endParaRPr>
          </a:p>
        </p:txBody>
      </p:sp>
      <p:sp>
        <p:nvSpPr>
          <p:cNvPr id="1466" name="Google Shape;1466;p93"/>
          <p:cNvSpPr txBox="1"/>
          <p:nvPr/>
        </p:nvSpPr>
        <p:spPr>
          <a:xfrm>
            <a:off x="16954731" y="4234742"/>
            <a:ext cx="1867500" cy="1416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a:latin typeface="Proxima Nova"/>
                <a:ea typeface="Proxima Nova"/>
                <a:cs typeface="Proxima Nova"/>
                <a:sym typeface="Proxima Nova"/>
              </a:rPr>
              <a:t>Root</a:t>
            </a:r>
            <a:endParaRPr sz="3200">
              <a:latin typeface="Proxima Nova"/>
              <a:ea typeface="Proxima Nova"/>
              <a:cs typeface="Proxima Nova"/>
              <a:sym typeface="Proxima Nova"/>
            </a:endParaRPr>
          </a:p>
          <a:p>
            <a:pPr marL="0" lvl="0" indent="0" algn="l" rtl="0">
              <a:spcBef>
                <a:spcPts val="0"/>
              </a:spcBef>
              <a:spcAft>
                <a:spcPts val="0"/>
              </a:spcAft>
              <a:buNone/>
            </a:pPr>
            <a:r>
              <a:rPr lang="en-US" sz="3200">
                <a:latin typeface="Proxima Nova"/>
                <a:ea typeface="Proxima Nova"/>
                <a:cs typeface="Proxima Nova"/>
                <a:sym typeface="Proxima Nova"/>
              </a:rPr>
              <a:t>(R)</a:t>
            </a:r>
            <a:endParaRPr sz="3200">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AC955870-55E6-D95E-3D53-7D75EB74A085}"/>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A2105603-274C-C56A-E2DC-1F520DA61B11}"/>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71"/>
        <p:cNvGrpSpPr/>
        <p:nvPr/>
      </p:nvGrpSpPr>
      <p:grpSpPr>
        <a:xfrm>
          <a:off x="0" y="0"/>
          <a:ext cx="0" cy="0"/>
          <a:chOff x="0" y="0"/>
          <a:chExt cx="0" cy="0"/>
        </a:xfrm>
      </p:grpSpPr>
      <p:sp>
        <p:nvSpPr>
          <p:cNvPr id="1472" name="Google Shape;1472;p94"/>
          <p:cNvSpPr txBox="1">
            <a:spLocks noGrp="1"/>
          </p:cNvSpPr>
          <p:nvPr>
            <p:ph type="body" idx="4294967295"/>
          </p:nvPr>
        </p:nvSpPr>
        <p:spPr>
          <a:xfrm>
            <a:off x="0" y="2081213"/>
            <a:ext cx="22717125"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dirty="0">
                <a:solidFill>
                  <a:schemeClr val="dk2"/>
                </a:solidFill>
                <a:latin typeface="Proxima Nova"/>
                <a:ea typeface="Proxima Nova"/>
                <a:cs typeface="Proxima Nova"/>
                <a:sym typeface="Proxima Nova"/>
              </a:rPr>
              <a:t>Zhang and </a:t>
            </a:r>
            <a:r>
              <a:rPr lang="en-US" sz="4800" dirty="0" err="1">
                <a:solidFill>
                  <a:schemeClr val="dk2"/>
                </a:solidFill>
                <a:latin typeface="Proxima Nova"/>
                <a:ea typeface="Proxima Nova"/>
                <a:cs typeface="Proxima Nova"/>
                <a:sym typeface="Proxima Nova"/>
              </a:rPr>
              <a:t>Preneel's</a:t>
            </a:r>
            <a:r>
              <a:rPr lang="en-US" sz="4800" dirty="0">
                <a:solidFill>
                  <a:schemeClr val="dk2"/>
                </a:solidFill>
                <a:latin typeface="Proxima Nova"/>
                <a:ea typeface="Proxima Nova"/>
                <a:cs typeface="Proxima Nova"/>
                <a:sym typeface="Proxima Nova"/>
              </a:rPr>
              <a:t> </a:t>
            </a:r>
            <a:r>
              <a:rPr lang="en-US" sz="4800" b="1" dirty="0">
                <a:solidFill>
                  <a:schemeClr val="dk2"/>
                </a:solidFill>
                <a:latin typeface="Proxima Nova"/>
                <a:ea typeface="Proxima Nova"/>
                <a:cs typeface="Proxima Nova"/>
                <a:sym typeface="Proxima Nova"/>
              </a:rPr>
              <a:t>Weighted Fork Resolving Policy</a:t>
            </a:r>
            <a:r>
              <a:rPr lang="en-US" sz="4800" dirty="0">
                <a:solidFill>
                  <a:schemeClr val="dk2"/>
                </a:solidFill>
                <a:latin typeface="Proxima Nova"/>
                <a:ea typeface="Proxima Nova"/>
                <a:cs typeface="Proxima Nova"/>
                <a:sym typeface="Proxima Nova"/>
              </a:rPr>
              <a:t>:</a:t>
            </a:r>
            <a:endParaRPr sz="4800" b="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AutoNum type="arabicPeriod"/>
            </a:pPr>
            <a:r>
              <a:rPr lang="en-US" sz="4800" dirty="0">
                <a:solidFill>
                  <a:schemeClr val="dk2"/>
                </a:solidFill>
                <a:latin typeface="Proxima Nova"/>
                <a:ea typeface="Proxima Nova"/>
                <a:cs typeface="Proxima Nova"/>
                <a:sym typeface="Proxima Nova"/>
              </a:rPr>
              <a:t>If one chain is longer </a:t>
            </a:r>
            <a:r>
              <a:rPr lang="en-US" sz="4800" i="1" dirty="0">
                <a:solidFill>
                  <a:schemeClr val="dk2"/>
                </a:solidFill>
                <a:latin typeface="Proxima Nova"/>
                <a:ea typeface="Proxima Nova"/>
                <a:cs typeface="Proxima Nova"/>
                <a:sym typeface="Proxima Nova"/>
              </a:rPr>
              <a:t>height-wise</a:t>
            </a:r>
            <a:r>
              <a:rPr lang="en-US" sz="4800" dirty="0">
                <a:solidFill>
                  <a:schemeClr val="dk2"/>
                </a:solidFill>
                <a:latin typeface="Proxima Nova"/>
                <a:ea typeface="Proxima Nova"/>
                <a:cs typeface="Proxima Nova"/>
                <a:sym typeface="Proxima Nova"/>
              </a:rPr>
              <a:t> than the other(s) by </a:t>
            </a:r>
            <a:r>
              <a:rPr lang="en-US" sz="4800" b="1" dirty="0">
                <a:solidFill>
                  <a:schemeClr val="dk2"/>
                </a:solidFill>
                <a:latin typeface="Proxima Nova"/>
                <a:ea typeface="Proxima Nova"/>
                <a:cs typeface="Proxima Nova"/>
                <a:sym typeface="Proxima Nova"/>
              </a:rPr>
              <a:t>k</a:t>
            </a:r>
            <a:r>
              <a:rPr lang="en-US" sz="4800" dirty="0">
                <a:solidFill>
                  <a:schemeClr val="dk2"/>
                </a:solidFill>
                <a:latin typeface="Proxima Nova"/>
                <a:ea typeface="Proxima Nova"/>
                <a:cs typeface="Proxima Nova"/>
                <a:sym typeface="Proxima Nova"/>
              </a:rPr>
              <a:t> or greater blocks*</a:t>
            </a:r>
            <a:endParaRPr sz="48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AutoNum type="alphaLcPeriod"/>
            </a:pPr>
            <a:r>
              <a:rPr lang="en-US" sz="4300" dirty="0">
                <a:solidFill>
                  <a:schemeClr val="dk2"/>
                </a:solidFill>
                <a:latin typeface="Proxima Nova"/>
                <a:ea typeface="Proxima Nova"/>
                <a:cs typeface="Proxima Nova"/>
                <a:sym typeface="Proxima Nova"/>
              </a:rPr>
              <a:t>The miner will mine on this chain</a:t>
            </a:r>
            <a:endParaRPr sz="4300"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AutoNum type="arabicPeriod"/>
            </a:pPr>
            <a:r>
              <a:rPr lang="en-US" sz="4800" dirty="0">
                <a:solidFill>
                  <a:schemeClr val="dk2"/>
                </a:solidFill>
                <a:latin typeface="Proxima Nova"/>
                <a:ea typeface="Proxima Nova"/>
                <a:cs typeface="Proxima Nova"/>
                <a:sym typeface="Proxima Nova"/>
              </a:rPr>
              <a:t>Otherwise, the miner will choose the chain with the largest </a:t>
            </a:r>
            <a:r>
              <a:rPr lang="en-US" sz="4800" i="1" dirty="0">
                <a:solidFill>
                  <a:schemeClr val="dk2"/>
                </a:solidFill>
                <a:latin typeface="Proxima Nova"/>
                <a:ea typeface="Proxima Nova"/>
                <a:cs typeface="Proxima Nova"/>
                <a:sym typeface="Proxima Nova"/>
              </a:rPr>
              <a:t>weight</a:t>
            </a:r>
            <a:endParaRPr sz="4800" i="1" dirty="0">
              <a:solidFill>
                <a:schemeClr val="dk2"/>
              </a:solidFill>
              <a:latin typeface="Proxima Nova"/>
              <a:ea typeface="Proxima Nova"/>
              <a:cs typeface="Proxima Nova"/>
              <a:sym typeface="Proxima Nova"/>
            </a:endParaRPr>
          </a:p>
          <a:p>
            <a:pPr marL="1219200" lvl="0" indent="-914400" algn="l" rtl="0">
              <a:spcBef>
                <a:spcPts val="0"/>
              </a:spcBef>
              <a:spcAft>
                <a:spcPts val="0"/>
              </a:spcAft>
              <a:buClr>
                <a:schemeClr val="dk2"/>
              </a:buClr>
              <a:buSzPts val="4800"/>
              <a:buFont typeface="Proxima Nova"/>
              <a:buAutoNum type="arabicPeriod"/>
            </a:pPr>
            <a:r>
              <a:rPr lang="en-US" sz="4800" dirty="0">
                <a:solidFill>
                  <a:schemeClr val="dk2"/>
                </a:solidFill>
                <a:latin typeface="Proxima Nova"/>
                <a:ea typeface="Proxima Nova"/>
                <a:cs typeface="Proxima Nova"/>
                <a:sym typeface="Proxima Nova"/>
              </a:rPr>
              <a:t>If the largest weight is achieved by multiple chains simultaneously, then the miner chooses one among them randomly</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800" dirty="0">
                <a:solidFill>
                  <a:schemeClr val="dk2"/>
                </a:solidFill>
                <a:latin typeface="Proxima Nova"/>
                <a:ea typeface="Proxima Nova"/>
                <a:cs typeface="Proxima Nova"/>
                <a:sym typeface="Proxima Nova"/>
              </a:rPr>
              <a:t>*</a:t>
            </a:r>
            <a:r>
              <a:rPr lang="en-US" sz="4300" i="1" dirty="0">
                <a:solidFill>
                  <a:schemeClr val="dk2"/>
                </a:solidFill>
                <a:latin typeface="Proxima Nova"/>
                <a:ea typeface="Proxima Nova"/>
                <a:cs typeface="Proxima Nova"/>
                <a:sym typeface="Proxima Nova"/>
              </a:rPr>
              <a:t>Aside: </a:t>
            </a:r>
            <a:r>
              <a:rPr lang="en-US" sz="4300" b="1" i="1" dirty="0">
                <a:solidFill>
                  <a:schemeClr val="dk2"/>
                </a:solidFill>
                <a:latin typeface="Proxima Nova"/>
                <a:ea typeface="Proxima Nova"/>
                <a:cs typeface="Proxima Nova"/>
                <a:sym typeface="Proxima Nova"/>
              </a:rPr>
              <a:t>k</a:t>
            </a:r>
            <a:r>
              <a:rPr lang="en-US" sz="4300" i="1" dirty="0">
                <a:solidFill>
                  <a:schemeClr val="dk2"/>
                </a:solidFill>
                <a:latin typeface="Proxima Nova"/>
                <a:ea typeface="Proxima Nova"/>
                <a:cs typeface="Proxima Nova"/>
                <a:sym typeface="Proxima Nova"/>
              </a:rPr>
              <a:t> is a "fail-safe parameter" that gauges the allowed amount of network partition. Note that when </a:t>
            </a:r>
            <a:r>
              <a:rPr lang="en-US" sz="4300" b="1" i="1" dirty="0">
                <a:solidFill>
                  <a:schemeClr val="dk2"/>
                </a:solidFill>
                <a:latin typeface="Proxima Nova"/>
                <a:ea typeface="Proxima Nova"/>
                <a:cs typeface="Proxima Nova"/>
                <a:sym typeface="Proxima Nova"/>
              </a:rPr>
              <a:t>k</a:t>
            </a:r>
            <a:r>
              <a:rPr lang="en-US" sz="4300" i="1" dirty="0">
                <a:solidFill>
                  <a:schemeClr val="dk2"/>
                </a:solidFill>
                <a:latin typeface="Proxima Nova"/>
                <a:ea typeface="Proxima Nova"/>
                <a:cs typeface="Proxima Nova"/>
                <a:sym typeface="Proxima Nova"/>
              </a:rPr>
              <a:t> = ∞ the first rule never applies.</a:t>
            </a:r>
            <a:endParaRPr sz="4300" i="1" dirty="0">
              <a:solidFill>
                <a:schemeClr val="dk2"/>
              </a:solidFill>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C61FCCF8-A100-ACDA-46DA-164E6EA8212B}"/>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0F4574E7-2CF2-B4DF-DCA0-7A1AB2A457E0}"/>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80"/>
        <p:cNvGrpSpPr/>
        <p:nvPr/>
      </p:nvGrpSpPr>
      <p:grpSpPr>
        <a:xfrm>
          <a:off x="0" y="0"/>
          <a:ext cx="0" cy="0"/>
          <a:chOff x="0" y="0"/>
          <a:chExt cx="0" cy="0"/>
        </a:xfrm>
      </p:grpSpPr>
      <p:pic>
        <p:nvPicPr>
          <p:cNvPr id="1482" name="Google Shape;1482;p95"/>
          <p:cNvPicPr preferRelativeResize="0"/>
          <p:nvPr/>
        </p:nvPicPr>
        <p:blipFill>
          <a:blip r:embed="rId5">
            <a:alphaModFix/>
          </a:blip>
          <a:stretch>
            <a:fillRect/>
          </a:stretch>
        </p:blipFill>
        <p:spPr>
          <a:xfrm>
            <a:off x="3493369" y="5759755"/>
            <a:ext cx="17390911" cy="4687245"/>
          </a:xfrm>
          <a:prstGeom prst="rect">
            <a:avLst/>
          </a:prstGeom>
          <a:noFill/>
          <a:ln>
            <a:noFill/>
          </a:ln>
        </p:spPr>
      </p:pic>
      <p:sp>
        <p:nvSpPr>
          <p:cNvPr id="1483" name="Google Shape;1483;p95"/>
          <p:cNvSpPr txBox="1">
            <a:spLocks noGrp="1"/>
          </p:cNvSpPr>
          <p:nvPr>
            <p:ph type="body" idx="4294967295"/>
          </p:nvPr>
        </p:nvSpPr>
        <p:spPr>
          <a:xfrm>
            <a:off x="1323975" y="1835150"/>
            <a:ext cx="23053675" cy="42989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dirty="0">
                <a:solidFill>
                  <a:schemeClr val="dk2"/>
                </a:solidFill>
                <a:latin typeface="Proxima Nova"/>
                <a:ea typeface="Proxima Nova"/>
                <a:cs typeface="Proxima Nova"/>
                <a:sym typeface="Proxima Nova"/>
              </a:rPr>
              <a:t>Miner has one secret block. A competing block is published. </a:t>
            </a:r>
            <a:r>
              <a:rPr lang="en-US" sz="4000" b="1" dirty="0">
                <a:solidFill>
                  <a:schemeClr val="dk2"/>
                </a:solidFill>
                <a:latin typeface="Proxima Nova"/>
                <a:ea typeface="Proxima Nova"/>
                <a:cs typeface="Proxima Nova"/>
                <a:sym typeface="Proxima Nova"/>
              </a:rPr>
              <a:t>Block race</a:t>
            </a:r>
            <a:r>
              <a:rPr lang="en-US" sz="4000" dirty="0">
                <a:solidFill>
                  <a:schemeClr val="dk2"/>
                </a:solidFill>
                <a:latin typeface="Proxima Nova"/>
                <a:ea typeface="Proxima Nova"/>
                <a:cs typeface="Proxima Nova"/>
                <a:sym typeface="Proxima Nova"/>
              </a:rPr>
              <a:t>! Miner has two options:</a:t>
            </a:r>
            <a:endParaRPr sz="4000"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000" dirty="0">
                <a:solidFill>
                  <a:schemeClr val="dk2"/>
                </a:solidFill>
                <a:latin typeface="Proxima Nova"/>
                <a:ea typeface="Proxima Nova"/>
                <a:cs typeface="Proxima Nova"/>
                <a:sym typeface="Proxima Nova"/>
              </a:rPr>
              <a:t>Option 1: If the selfish miner </a:t>
            </a:r>
            <a:r>
              <a:rPr lang="en-US" sz="4000" b="1" dirty="0">
                <a:solidFill>
                  <a:schemeClr val="dk2"/>
                </a:solidFill>
                <a:latin typeface="Proxima Nova"/>
                <a:ea typeface="Proxima Nova"/>
                <a:cs typeface="Proxima Nova"/>
                <a:sym typeface="Proxima Nova"/>
              </a:rPr>
              <a:t>publishes</a:t>
            </a:r>
            <a:r>
              <a:rPr lang="en-US" sz="4000" dirty="0">
                <a:solidFill>
                  <a:schemeClr val="dk2"/>
                </a:solidFill>
                <a:latin typeface="Proxima Nova"/>
                <a:ea typeface="Proxima Nova"/>
                <a:cs typeface="Proxima Nova"/>
                <a:sym typeface="Proxima Nova"/>
              </a:rPr>
              <a:t> their block, </a:t>
            </a:r>
            <a:r>
              <a:rPr lang="en-US" sz="4000" i="1" dirty="0">
                <a:solidFill>
                  <a:schemeClr val="dk2"/>
                </a:solidFill>
                <a:latin typeface="Proxima Nova"/>
                <a:ea typeface="Proxima Nova"/>
                <a:cs typeface="Proxima Nova"/>
                <a:sym typeface="Proxima Nova"/>
              </a:rPr>
              <a:t>the next honest block gains a higher weight</a:t>
            </a:r>
            <a:r>
              <a:rPr lang="en-US" sz="4000" dirty="0">
                <a:solidFill>
                  <a:schemeClr val="dk2"/>
                </a:solidFill>
                <a:latin typeface="Proxima Nova"/>
                <a:ea typeface="Proxima Nova"/>
                <a:cs typeface="Proxima Nova"/>
                <a:sym typeface="Proxima Nova"/>
              </a:rPr>
              <a:t> by embedding a proof of having seen this block</a:t>
            </a:r>
            <a:endParaRPr sz="4000"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000" dirty="0">
                <a:solidFill>
                  <a:schemeClr val="dk2"/>
                </a:solidFill>
                <a:latin typeface="Proxima Nova"/>
                <a:ea typeface="Proxima Nova"/>
                <a:cs typeface="Proxima Nova"/>
                <a:sym typeface="Proxima Nova"/>
              </a:rPr>
              <a:t>Option 2: If the selfish miner </a:t>
            </a:r>
            <a:r>
              <a:rPr lang="en-US" sz="4000" b="1" dirty="0">
                <a:solidFill>
                  <a:schemeClr val="dk2"/>
                </a:solidFill>
                <a:latin typeface="Proxima Nova"/>
                <a:ea typeface="Proxima Nova"/>
                <a:cs typeface="Proxima Nova"/>
                <a:sym typeface="Proxima Nova"/>
              </a:rPr>
              <a:t>keeps their block secret</a:t>
            </a:r>
            <a:r>
              <a:rPr lang="en-US" sz="4000" dirty="0">
                <a:solidFill>
                  <a:schemeClr val="dk2"/>
                </a:solidFill>
                <a:latin typeface="Proxima Nova"/>
                <a:ea typeface="Proxima Nova"/>
                <a:cs typeface="Proxima Nova"/>
                <a:sym typeface="Proxima Nova"/>
              </a:rPr>
              <a:t>, the secret block </a:t>
            </a:r>
            <a:r>
              <a:rPr lang="en-US" sz="4000" i="1" dirty="0">
                <a:solidFill>
                  <a:schemeClr val="dk2"/>
                </a:solidFill>
                <a:latin typeface="Proxima Nova"/>
                <a:ea typeface="Proxima Nova"/>
                <a:cs typeface="Proxima Nova"/>
                <a:sym typeface="Proxima Nova"/>
              </a:rPr>
              <a:t>does not contribute</a:t>
            </a:r>
            <a:r>
              <a:rPr lang="en-US" sz="4000" dirty="0">
                <a:solidFill>
                  <a:schemeClr val="dk2"/>
                </a:solidFill>
                <a:latin typeface="Proxima Nova"/>
                <a:ea typeface="Proxima Nova"/>
                <a:cs typeface="Proxima Nova"/>
                <a:sym typeface="Proxima Nova"/>
              </a:rPr>
              <a:t> to the weight of its own chain</a:t>
            </a:r>
            <a:endParaRPr sz="4000"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000" dirty="0">
                <a:solidFill>
                  <a:schemeClr val="dk2"/>
                </a:solidFill>
                <a:latin typeface="Proxima Nova"/>
                <a:ea typeface="Proxima Nova"/>
                <a:cs typeface="Proxima Nova"/>
                <a:sym typeface="Proxima Nova"/>
              </a:rPr>
              <a:t>In both scenarios, the secret block does not help the selfish miner win the block race</a:t>
            </a:r>
            <a:endParaRPr sz="40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000" dirty="0">
              <a:solidFill>
                <a:schemeClr val="dk2"/>
              </a:solidFill>
              <a:latin typeface="Proxima Nova"/>
              <a:ea typeface="Proxima Nova"/>
              <a:cs typeface="Proxima Nova"/>
              <a:sym typeface="Proxima Nova"/>
            </a:endParaRPr>
          </a:p>
        </p:txBody>
      </p:sp>
      <p:sp>
        <p:nvSpPr>
          <p:cNvPr id="1484" name="Google Shape;1484;p95"/>
          <p:cNvSpPr txBox="1"/>
          <p:nvPr/>
        </p:nvSpPr>
        <p:spPr>
          <a:xfrm>
            <a:off x="6093896" y="10908345"/>
            <a:ext cx="45252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dirty="0">
                <a:latin typeface="Proxima Nova"/>
                <a:ea typeface="Proxima Nova"/>
                <a:cs typeface="Proxima Nova"/>
                <a:sym typeface="Proxima Nova"/>
              </a:rPr>
              <a:t>Choice 1: Publish</a:t>
            </a:r>
            <a:endParaRPr sz="3700" b="1" dirty="0">
              <a:latin typeface="Proxima Nova"/>
              <a:ea typeface="Proxima Nova"/>
              <a:cs typeface="Proxima Nova"/>
              <a:sym typeface="Proxima Nova"/>
            </a:endParaRPr>
          </a:p>
        </p:txBody>
      </p:sp>
      <p:sp>
        <p:nvSpPr>
          <p:cNvPr id="1485" name="Google Shape;1485;p95"/>
          <p:cNvSpPr txBox="1"/>
          <p:nvPr/>
        </p:nvSpPr>
        <p:spPr>
          <a:xfrm>
            <a:off x="14044438" y="10908345"/>
            <a:ext cx="58866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dirty="0">
                <a:latin typeface="Proxima Nova"/>
                <a:ea typeface="Proxima Nova"/>
                <a:cs typeface="Proxima Nova"/>
                <a:sym typeface="Proxima Nova"/>
              </a:rPr>
              <a:t>Choice 2: Don't publish</a:t>
            </a:r>
            <a:endParaRPr sz="3700" b="1" dirty="0">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98C04262-2EBB-EC15-9D78-7BCAEA616776}"/>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A7F9C81F-3C2E-3509-2EEF-355C3D0FF1DC}"/>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02"/>
        <p:cNvGrpSpPr/>
        <p:nvPr/>
      </p:nvGrpSpPr>
      <p:grpSpPr>
        <a:xfrm>
          <a:off x="0" y="0"/>
          <a:ext cx="0" cy="0"/>
          <a:chOff x="0" y="0"/>
          <a:chExt cx="0" cy="0"/>
        </a:xfrm>
      </p:grpSpPr>
      <p:sp>
        <p:nvSpPr>
          <p:cNvPr id="203" name="Google Shape;203;p31"/>
          <p:cNvSpPr txBox="1">
            <a:spLocks noGrp="1"/>
          </p:cNvSpPr>
          <p:nvPr>
            <p:ph type="body" idx="4294967295"/>
          </p:nvPr>
        </p:nvSpPr>
        <p:spPr>
          <a:xfrm>
            <a:off x="2708275" y="3325813"/>
            <a:ext cx="21669375" cy="75755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b="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i="1">
                <a:solidFill>
                  <a:schemeClr val="dk2"/>
                </a:solidFill>
                <a:latin typeface="Proxima Nova"/>
                <a:ea typeface="Proxima Nova"/>
                <a:cs typeface="Proxima Nova"/>
                <a:sym typeface="Proxima Nova"/>
              </a:rPr>
              <a:t>Is it possible that mining pools are vulnerable to some incentive misalignment?</a:t>
            </a:r>
            <a:br>
              <a:rPr lang="en-US" sz="4800" i="1">
                <a:solidFill>
                  <a:schemeClr val="dk2"/>
                </a:solidFill>
                <a:latin typeface="Proxima Nova"/>
                <a:ea typeface="Proxima Nova"/>
                <a:cs typeface="Proxima Nova"/>
                <a:sym typeface="Proxima Nova"/>
              </a:rPr>
            </a:br>
            <a:r>
              <a:rPr lang="en-US" sz="4800" i="1">
                <a:solidFill>
                  <a:schemeClr val="dk2"/>
                </a:solidFill>
                <a:latin typeface="Proxima Nova"/>
                <a:ea typeface="Proxima Nova"/>
                <a:cs typeface="Proxima Nova"/>
                <a:sym typeface="Proxima Nova"/>
              </a:rPr>
              <a:t>Can miners take advantage of the differences in these two types of payout schemes?</a:t>
            </a:r>
            <a:endParaRPr sz="4800" i="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endParaRPr sz="4800" i="1">
              <a:solidFill>
                <a:schemeClr val="dk2"/>
              </a:solidFill>
              <a:latin typeface="Proxima Nova"/>
              <a:ea typeface="Proxima Nova"/>
              <a:cs typeface="Proxima Nova"/>
              <a:sym typeface="Proxima Nova"/>
            </a:endParaRPr>
          </a:p>
          <a:p>
            <a:pPr marL="0" lvl="0" indent="0" algn="ctr" rtl="0">
              <a:spcBef>
                <a:spcPts val="0"/>
              </a:spcBef>
              <a:spcAft>
                <a:spcPts val="0"/>
              </a:spcAft>
              <a:buClr>
                <a:schemeClr val="dk2"/>
              </a:buClr>
              <a:buSzPts val="2900"/>
              <a:buFont typeface="Arial"/>
              <a:buNone/>
            </a:pPr>
            <a:r>
              <a:rPr lang="en-US" sz="4800" b="1" i="1">
                <a:solidFill>
                  <a:schemeClr val="dk2"/>
                </a:solidFill>
                <a:latin typeface="Proxima Nova"/>
                <a:ea typeface="Proxima Nova"/>
                <a:cs typeface="Proxima Nova"/>
                <a:sym typeface="Proxima Nova"/>
              </a:rPr>
              <a:t>YES!</a:t>
            </a:r>
            <a:endParaRPr sz="4800" b="1" i="1">
              <a:solidFill>
                <a:schemeClr val="dk2"/>
              </a:solidFill>
              <a:latin typeface="Proxima Nova"/>
              <a:ea typeface="Proxima Nova"/>
              <a:cs typeface="Proxima Nova"/>
              <a:sym typeface="Proxima Nova"/>
            </a:endParaRPr>
          </a:p>
        </p:txBody>
      </p:sp>
      <p:sp>
        <p:nvSpPr>
          <p:cNvPr id="205" name="Google Shape;205;p31"/>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06" name="Google Shape;206;p31"/>
          <p:cNvSpPr txBox="1"/>
          <p:nvPr/>
        </p:nvSpPr>
        <p:spPr>
          <a:xfrm>
            <a:off x="2914116" y="480069"/>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 SCHEMES</a:t>
            </a:r>
            <a:endParaRPr sz="7200" b="1" dirty="0">
              <a:solidFill>
                <a:schemeClr val="bg1"/>
              </a:solidFill>
              <a:latin typeface="Montserrat"/>
              <a:ea typeface="Montserrat"/>
              <a:cs typeface="Montserrat"/>
              <a:sym typeface="Montserrat"/>
            </a:endParaRPr>
          </a:p>
        </p:txBody>
      </p:sp>
      <p:sp>
        <p:nvSpPr>
          <p:cNvPr id="208" name="Google Shape;208;p31"/>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INCENTIVE MISALIGNMENT</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91"/>
        <p:cNvGrpSpPr/>
        <p:nvPr/>
      </p:nvGrpSpPr>
      <p:grpSpPr>
        <a:xfrm>
          <a:off x="0" y="0"/>
          <a:ext cx="0" cy="0"/>
          <a:chOff x="0" y="0"/>
          <a:chExt cx="0" cy="0"/>
        </a:xfrm>
      </p:grpSpPr>
      <p:sp>
        <p:nvSpPr>
          <p:cNvPr id="1493" name="Google Shape;1493;p96"/>
          <p:cNvSpPr txBox="1">
            <a:spLocks noGrp="1"/>
          </p:cNvSpPr>
          <p:nvPr>
            <p:ph type="body" idx="4294967295"/>
          </p:nvPr>
        </p:nvSpPr>
        <p:spPr>
          <a:xfrm>
            <a:off x="1323974" y="1790807"/>
            <a:ext cx="23053675" cy="42989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300" dirty="0">
                <a:solidFill>
                  <a:schemeClr val="dk2"/>
                </a:solidFill>
                <a:latin typeface="Proxima Nova"/>
                <a:ea typeface="Proxima Nova"/>
                <a:cs typeface="Proxima Nova"/>
                <a:sym typeface="Proxima Nova"/>
              </a:rPr>
              <a:t>Same scenario revisited. More rigorously, let </a:t>
            </a:r>
            <a:r>
              <a:rPr lang="en-US" sz="4300" b="1" dirty="0">
                <a:solidFill>
                  <a:schemeClr val="dk2"/>
                </a:solidFill>
                <a:latin typeface="Proxima Nova"/>
                <a:ea typeface="Proxima Nova"/>
                <a:cs typeface="Proxima Nova"/>
                <a:sym typeface="Proxima Nova"/>
              </a:rPr>
              <a:t>𝑆 </a:t>
            </a:r>
            <a:r>
              <a:rPr lang="en-US" sz="4300" dirty="0">
                <a:solidFill>
                  <a:schemeClr val="dk2"/>
                </a:solidFill>
                <a:latin typeface="Proxima Nova"/>
                <a:ea typeface="Proxima Nova"/>
                <a:cs typeface="Proxima Nova"/>
                <a:sym typeface="Proxima Nova"/>
              </a:rPr>
              <a:t>be the first selfish block</a:t>
            </a:r>
            <a:endParaRPr sz="43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3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300" dirty="0">
                <a:solidFill>
                  <a:schemeClr val="dk2"/>
                </a:solidFill>
                <a:latin typeface="Proxima Nova"/>
                <a:ea typeface="Proxima Nova"/>
                <a:cs typeface="Proxima Nova"/>
                <a:sym typeface="Proxima Nova"/>
              </a:rPr>
              <a:t>Option 1: Selfish miner publishes </a:t>
            </a:r>
            <a:r>
              <a:rPr lang="en-US" sz="4300" b="1" dirty="0">
                <a:solidFill>
                  <a:schemeClr val="dk2"/>
                </a:solidFill>
                <a:latin typeface="Proxima Nova"/>
                <a:ea typeface="Proxima Nova"/>
                <a:cs typeface="Proxima Nova"/>
                <a:sym typeface="Proxima Nova"/>
              </a:rPr>
              <a:t>𝑆</a:t>
            </a:r>
            <a:endParaRPr sz="4300" b="1"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300" b="1" dirty="0">
                <a:solidFill>
                  <a:schemeClr val="dk2"/>
                </a:solidFill>
                <a:latin typeface="Proxima Nova"/>
                <a:ea typeface="Proxima Nova"/>
                <a:cs typeface="Proxima Nova"/>
                <a:sym typeface="Proxima Nova"/>
              </a:rPr>
              <a:t>𝑆</a:t>
            </a:r>
            <a:r>
              <a:rPr lang="en-US" sz="4300" dirty="0">
                <a:solidFill>
                  <a:schemeClr val="dk2"/>
                </a:solidFill>
                <a:latin typeface="Proxima Nova"/>
                <a:ea typeface="Proxima Nova"/>
                <a:cs typeface="Proxima Nova"/>
                <a:sym typeface="Proxima Nova"/>
              </a:rPr>
              <a:t> will be an uncle of the next honest block</a:t>
            </a:r>
            <a:endParaRPr sz="4300" dirty="0">
              <a:solidFill>
                <a:schemeClr val="dk2"/>
              </a:solidFill>
              <a:latin typeface="Proxima Nova"/>
              <a:ea typeface="Proxima Nova"/>
              <a:cs typeface="Proxima Nova"/>
              <a:sym typeface="Proxima Nova"/>
            </a:endParaRPr>
          </a:p>
          <a:p>
            <a:pPr marL="2438400" lvl="1" indent="-844550" algn="l" rtl="0">
              <a:spcBef>
                <a:spcPts val="0"/>
              </a:spcBef>
              <a:spcAft>
                <a:spcPts val="0"/>
              </a:spcAft>
              <a:buClr>
                <a:schemeClr val="dk2"/>
              </a:buClr>
              <a:buSzPts val="3700"/>
              <a:buFont typeface="Proxima Nova"/>
              <a:buChar char="○"/>
            </a:pPr>
            <a:r>
              <a:rPr lang="en-US" sz="3700" dirty="0">
                <a:solidFill>
                  <a:schemeClr val="dk2"/>
                </a:solidFill>
                <a:latin typeface="Proxima Nova"/>
                <a:ea typeface="Proxima Nova"/>
                <a:cs typeface="Proxima Nova"/>
                <a:sym typeface="Proxima Nova"/>
              </a:rPr>
              <a:t>(since it was published </a:t>
            </a:r>
            <a:r>
              <a:rPr lang="en-US" sz="3700" i="1" dirty="0">
                <a:solidFill>
                  <a:schemeClr val="dk2"/>
                </a:solidFill>
                <a:latin typeface="Proxima Nova"/>
                <a:ea typeface="Proxima Nova"/>
                <a:cs typeface="Proxima Nova"/>
                <a:sym typeface="Proxima Nova"/>
              </a:rPr>
              <a:t>in time</a:t>
            </a:r>
            <a:r>
              <a:rPr lang="en-US" sz="3700" b="1" dirty="0">
                <a:solidFill>
                  <a:schemeClr val="dk2"/>
                </a:solidFill>
                <a:latin typeface="Proxima Nova"/>
                <a:ea typeface="Proxima Nova"/>
                <a:cs typeface="Proxima Nova"/>
                <a:sym typeface="Proxima Nova"/>
              </a:rPr>
              <a:t> </a:t>
            </a:r>
            <a:r>
              <a:rPr lang="en-US" sz="3700" dirty="0">
                <a:solidFill>
                  <a:schemeClr val="dk2"/>
                </a:solidFill>
                <a:latin typeface="Proxima Nova"/>
                <a:ea typeface="Proxima Nova"/>
                <a:cs typeface="Proxima Nova"/>
                <a:sym typeface="Proxima Nova"/>
              </a:rPr>
              <a:t>and its </a:t>
            </a:r>
            <a:r>
              <a:rPr lang="en-US" sz="3700" i="1" dirty="0">
                <a:solidFill>
                  <a:schemeClr val="dk2"/>
                </a:solidFill>
                <a:latin typeface="Proxima Nova"/>
                <a:ea typeface="Proxima Nova"/>
                <a:cs typeface="Proxima Nova"/>
                <a:sym typeface="Proxima Nova"/>
              </a:rPr>
              <a:t>height is one less</a:t>
            </a:r>
            <a:r>
              <a:rPr lang="en-US" sz="3700" dirty="0">
                <a:solidFill>
                  <a:schemeClr val="dk2"/>
                </a:solidFill>
                <a:latin typeface="Proxima Nova"/>
                <a:ea typeface="Proxima Nova"/>
                <a:cs typeface="Proxima Nova"/>
                <a:sym typeface="Proxima Nova"/>
              </a:rPr>
              <a:t>)</a:t>
            </a:r>
            <a:endParaRPr sz="37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300" b="1" dirty="0">
                <a:solidFill>
                  <a:schemeClr val="dk2"/>
                </a:solidFill>
                <a:latin typeface="Proxima Nova"/>
                <a:ea typeface="Proxima Nova"/>
                <a:cs typeface="Proxima Nova"/>
                <a:sym typeface="Proxima Nova"/>
              </a:rPr>
              <a:t>=&gt; 𝑆</a:t>
            </a:r>
            <a:r>
              <a:rPr lang="en-US" sz="4300" dirty="0">
                <a:solidFill>
                  <a:schemeClr val="dk2"/>
                </a:solidFill>
                <a:latin typeface="Proxima Nova"/>
                <a:ea typeface="Proxima Nova"/>
                <a:cs typeface="Proxima Nova"/>
                <a:sym typeface="Proxima Nova"/>
              </a:rPr>
              <a:t> counts into the weight of </a:t>
            </a:r>
            <a:r>
              <a:rPr lang="en-US" sz="4300" b="1" dirty="0">
                <a:solidFill>
                  <a:schemeClr val="dk2"/>
                </a:solidFill>
                <a:latin typeface="Proxima Nova"/>
                <a:ea typeface="Proxima Nova"/>
                <a:cs typeface="Proxima Nova"/>
                <a:sym typeface="Proxima Nova"/>
              </a:rPr>
              <a:t>both</a:t>
            </a:r>
            <a:r>
              <a:rPr lang="en-US" sz="4300" dirty="0">
                <a:solidFill>
                  <a:schemeClr val="dk2"/>
                </a:solidFill>
                <a:latin typeface="Proxima Nova"/>
                <a:ea typeface="Proxima Nova"/>
                <a:cs typeface="Proxima Nova"/>
                <a:sym typeface="Proxima Nova"/>
              </a:rPr>
              <a:t> the honest and the selfish chain</a:t>
            </a:r>
            <a:endParaRPr sz="4300" b="1" dirty="0">
              <a:solidFill>
                <a:schemeClr val="dk2"/>
              </a:solidFill>
              <a:latin typeface="Proxima Nova"/>
              <a:ea typeface="Proxima Nova"/>
              <a:cs typeface="Proxima Nova"/>
              <a:sym typeface="Proxima Nova"/>
            </a:endParaRPr>
          </a:p>
        </p:txBody>
      </p:sp>
      <p:sp>
        <p:nvSpPr>
          <p:cNvPr id="1494" name="Google Shape;1494;p96"/>
          <p:cNvSpPr txBox="1"/>
          <p:nvPr/>
        </p:nvSpPr>
        <p:spPr>
          <a:xfrm>
            <a:off x="2924725" y="11106793"/>
            <a:ext cx="45252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dirty="0">
                <a:latin typeface="Proxima Nova"/>
                <a:ea typeface="Proxima Nova"/>
                <a:cs typeface="Proxima Nova"/>
                <a:sym typeface="Proxima Nova"/>
              </a:rPr>
              <a:t>Choice 1: Publish</a:t>
            </a:r>
            <a:endParaRPr sz="3700" b="1" dirty="0">
              <a:latin typeface="Proxima Nova"/>
              <a:ea typeface="Proxima Nova"/>
              <a:cs typeface="Proxima Nova"/>
              <a:sym typeface="Proxima Nova"/>
            </a:endParaRPr>
          </a:p>
        </p:txBody>
      </p:sp>
      <p:pic>
        <p:nvPicPr>
          <p:cNvPr id="1495" name="Google Shape;1495;p96"/>
          <p:cNvPicPr preferRelativeResize="0"/>
          <p:nvPr/>
        </p:nvPicPr>
        <p:blipFill>
          <a:blip r:embed="rId5">
            <a:alphaModFix/>
          </a:blip>
          <a:stretch>
            <a:fillRect/>
          </a:stretch>
        </p:blipFill>
        <p:spPr>
          <a:xfrm>
            <a:off x="869795" y="5722586"/>
            <a:ext cx="21176401" cy="5634876"/>
          </a:xfrm>
          <a:prstGeom prst="rect">
            <a:avLst/>
          </a:prstGeom>
          <a:noFill/>
          <a:ln>
            <a:noFill/>
          </a:ln>
        </p:spPr>
      </p:pic>
      <p:sp>
        <p:nvSpPr>
          <p:cNvPr id="1496" name="Google Shape;1496;p96"/>
          <p:cNvSpPr/>
          <p:nvPr/>
        </p:nvSpPr>
        <p:spPr>
          <a:xfrm>
            <a:off x="12850811" y="5722586"/>
            <a:ext cx="9024900" cy="37335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 name="Google Shape;1539;p100">
            <a:extLst>
              <a:ext uri="{FF2B5EF4-FFF2-40B4-BE49-F238E27FC236}">
                <a16:creationId xmlns:a16="http://schemas.microsoft.com/office/drawing/2014/main" id="{67B2C702-2D5D-4CFE-9642-57D1D5A6F3A4}"/>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04E4AD50-75B2-CC57-FA78-3B7D65771A81}"/>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03"/>
        <p:cNvGrpSpPr/>
        <p:nvPr/>
      </p:nvGrpSpPr>
      <p:grpSpPr>
        <a:xfrm>
          <a:off x="0" y="0"/>
          <a:ext cx="0" cy="0"/>
          <a:chOff x="0" y="0"/>
          <a:chExt cx="0" cy="0"/>
        </a:xfrm>
      </p:grpSpPr>
      <p:sp>
        <p:nvSpPr>
          <p:cNvPr id="1505" name="Google Shape;1505;p97"/>
          <p:cNvSpPr txBox="1">
            <a:spLocks noGrp="1"/>
          </p:cNvSpPr>
          <p:nvPr>
            <p:ph type="body" idx="4294967295"/>
          </p:nvPr>
        </p:nvSpPr>
        <p:spPr>
          <a:xfrm>
            <a:off x="1323975" y="2087563"/>
            <a:ext cx="23053675" cy="42989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600" dirty="0">
                <a:solidFill>
                  <a:schemeClr val="dk2"/>
                </a:solidFill>
                <a:latin typeface="Proxima Nova"/>
                <a:ea typeface="Proxima Nova"/>
                <a:cs typeface="Proxima Nova"/>
                <a:sym typeface="Proxima Nova"/>
              </a:rPr>
              <a:t>Option 2: Selfish miner doesn't publish </a:t>
            </a:r>
            <a:r>
              <a:rPr lang="en-US" sz="3600" b="1" dirty="0">
                <a:solidFill>
                  <a:schemeClr val="dk2"/>
                </a:solidFill>
                <a:latin typeface="Proxima Nova"/>
                <a:ea typeface="Proxima Nova"/>
                <a:cs typeface="Proxima Nova"/>
                <a:sym typeface="Proxima Nova"/>
              </a:rPr>
              <a:t>𝑆</a:t>
            </a:r>
            <a:endParaRPr sz="3600" b="1"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3600" dirty="0">
                <a:solidFill>
                  <a:schemeClr val="dk2"/>
                </a:solidFill>
                <a:latin typeface="Proxima Nova"/>
                <a:ea typeface="Proxima Nova"/>
                <a:cs typeface="Proxima Nova"/>
                <a:sym typeface="Proxima Nova"/>
              </a:rPr>
              <a:t>Selfish miner waits, and publishes it later as a part of the selfish chain</a:t>
            </a:r>
            <a:endParaRPr sz="3600"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3600" dirty="0">
                <a:solidFill>
                  <a:schemeClr val="dk2"/>
                </a:solidFill>
                <a:latin typeface="Proxima Nova"/>
                <a:ea typeface="Proxima Nova"/>
                <a:cs typeface="Proxima Nova"/>
                <a:sym typeface="Proxima Nova"/>
              </a:rPr>
              <a:t>Honest miners do not count </a:t>
            </a:r>
            <a:r>
              <a:rPr lang="en-US" sz="3600" b="1" dirty="0">
                <a:solidFill>
                  <a:schemeClr val="dk2"/>
                </a:solidFill>
                <a:latin typeface="Proxima Nova"/>
                <a:ea typeface="Proxima Nova"/>
                <a:cs typeface="Proxima Nova"/>
                <a:sym typeface="Proxima Nova"/>
              </a:rPr>
              <a:t>𝑆 </a:t>
            </a:r>
            <a:r>
              <a:rPr lang="en-US" sz="3600" dirty="0">
                <a:solidFill>
                  <a:schemeClr val="dk2"/>
                </a:solidFill>
                <a:latin typeface="Proxima Nova"/>
                <a:ea typeface="Proxima Nova"/>
                <a:cs typeface="Proxima Nova"/>
                <a:sym typeface="Proxima Nova"/>
              </a:rPr>
              <a:t>into the weight of the selfish chain because </a:t>
            </a:r>
            <a:r>
              <a:rPr lang="en-US" sz="3600" b="1" dirty="0">
                <a:solidFill>
                  <a:schemeClr val="dk2"/>
                </a:solidFill>
                <a:latin typeface="Proxima Nova"/>
                <a:ea typeface="Proxima Nova"/>
                <a:cs typeface="Proxima Nova"/>
                <a:sym typeface="Proxima Nova"/>
              </a:rPr>
              <a:t>𝑆 </a:t>
            </a:r>
            <a:r>
              <a:rPr lang="en-US" sz="3600" dirty="0">
                <a:solidFill>
                  <a:schemeClr val="dk2"/>
                </a:solidFill>
                <a:latin typeface="Proxima Nova"/>
                <a:ea typeface="Proxima Nova"/>
                <a:cs typeface="Proxima Nova"/>
                <a:sym typeface="Proxima Nova"/>
              </a:rPr>
              <a:t>is not </a:t>
            </a:r>
            <a:r>
              <a:rPr lang="en-US" sz="3600" i="1" dirty="0">
                <a:solidFill>
                  <a:schemeClr val="dk2"/>
                </a:solidFill>
                <a:latin typeface="Proxima Nova"/>
                <a:ea typeface="Proxima Nova"/>
                <a:cs typeface="Proxima Nova"/>
                <a:sym typeface="Proxima Nova"/>
              </a:rPr>
              <a:t>in time.</a:t>
            </a:r>
            <a:endParaRPr sz="3600" b="1" i="1" dirty="0">
              <a:solidFill>
                <a:schemeClr val="dk2"/>
              </a:solidFill>
              <a:latin typeface="Proxima Nova"/>
              <a:ea typeface="Proxima Nova"/>
              <a:cs typeface="Proxima Nova"/>
              <a:sym typeface="Proxima Nova"/>
            </a:endParaRPr>
          </a:p>
          <a:p>
            <a:pPr marL="2438400" lvl="1" indent="-844550" algn="l" rtl="0">
              <a:spcBef>
                <a:spcPts val="0"/>
              </a:spcBef>
              <a:spcAft>
                <a:spcPts val="0"/>
              </a:spcAft>
              <a:buClr>
                <a:schemeClr val="dk2"/>
              </a:buClr>
              <a:buSzPts val="3700"/>
              <a:buFont typeface="Proxima Nova"/>
              <a:buChar char="○"/>
            </a:pPr>
            <a:r>
              <a:rPr lang="en-US" sz="3600" dirty="0">
                <a:solidFill>
                  <a:schemeClr val="dk2"/>
                </a:solidFill>
                <a:latin typeface="Proxima Nova"/>
                <a:ea typeface="Proxima Nova"/>
                <a:cs typeface="Proxima Nova"/>
                <a:sym typeface="Proxima Nova"/>
              </a:rPr>
              <a:t>It is a </a:t>
            </a:r>
            <a:r>
              <a:rPr lang="en-US" sz="3600" b="1" dirty="0">
                <a:solidFill>
                  <a:schemeClr val="dk2"/>
                </a:solidFill>
                <a:latin typeface="Proxima Nova"/>
                <a:ea typeface="Proxima Nova"/>
                <a:cs typeface="Proxima Nova"/>
                <a:sym typeface="Proxima Nova"/>
              </a:rPr>
              <a:t>late block</a:t>
            </a:r>
            <a:endParaRPr sz="3600" b="1"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3600" b="1" dirty="0">
                <a:solidFill>
                  <a:schemeClr val="dk2"/>
                </a:solidFill>
                <a:latin typeface="Proxima Nova"/>
                <a:ea typeface="Proxima Nova"/>
                <a:cs typeface="Proxima Nova"/>
                <a:sym typeface="Proxima Nova"/>
              </a:rPr>
              <a:t>𝑆 </a:t>
            </a:r>
            <a:r>
              <a:rPr lang="en-US" sz="3600" dirty="0">
                <a:solidFill>
                  <a:schemeClr val="dk2"/>
                </a:solidFill>
                <a:latin typeface="Proxima Nova"/>
                <a:ea typeface="Proxima Nova"/>
                <a:cs typeface="Proxima Nova"/>
                <a:sym typeface="Proxima Nova"/>
              </a:rPr>
              <a:t>is not an </a:t>
            </a:r>
            <a:r>
              <a:rPr lang="en-US" sz="3600" i="1" dirty="0">
                <a:solidFill>
                  <a:schemeClr val="dk2"/>
                </a:solidFill>
                <a:latin typeface="Proxima Nova"/>
                <a:ea typeface="Proxima Nova"/>
                <a:cs typeface="Proxima Nova"/>
                <a:sym typeface="Proxima Nova"/>
              </a:rPr>
              <a:t>uncle</a:t>
            </a:r>
            <a:r>
              <a:rPr lang="en-US" sz="3600" dirty="0">
                <a:solidFill>
                  <a:schemeClr val="dk2"/>
                </a:solidFill>
                <a:latin typeface="Proxima Nova"/>
                <a:ea typeface="Proxima Nova"/>
                <a:cs typeface="Proxima Nova"/>
                <a:sym typeface="Proxima Nova"/>
              </a:rPr>
              <a:t> of the next honest block because the honest miners did not see it</a:t>
            </a:r>
            <a:endParaRPr sz="3600" dirty="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3600" b="1" dirty="0">
                <a:solidFill>
                  <a:schemeClr val="dk2"/>
                </a:solidFill>
                <a:latin typeface="Proxima Nova"/>
                <a:ea typeface="Proxima Nova"/>
                <a:cs typeface="Proxima Nova"/>
                <a:sym typeface="Proxima Nova"/>
              </a:rPr>
              <a:t>=&gt; 𝑆</a:t>
            </a:r>
            <a:r>
              <a:rPr lang="en-US" sz="3600" dirty="0">
                <a:solidFill>
                  <a:schemeClr val="dk2"/>
                </a:solidFill>
                <a:latin typeface="Proxima Nova"/>
                <a:ea typeface="Proxima Nova"/>
                <a:cs typeface="Proxima Nova"/>
                <a:sym typeface="Proxima Nova"/>
              </a:rPr>
              <a:t> contributes to </a:t>
            </a:r>
            <a:r>
              <a:rPr lang="en-US" sz="3600" b="1" dirty="0">
                <a:solidFill>
                  <a:schemeClr val="dk2"/>
                </a:solidFill>
                <a:latin typeface="Proxima Nova"/>
                <a:ea typeface="Proxima Nova"/>
                <a:cs typeface="Proxima Nova"/>
                <a:sym typeface="Proxima Nova"/>
              </a:rPr>
              <a:t>neither</a:t>
            </a:r>
            <a:r>
              <a:rPr lang="en-US" sz="3600" dirty="0">
                <a:solidFill>
                  <a:schemeClr val="dk2"/>
                </a:solidFill>
                <a:latin typeface="Proxima Nova"/>
                <a:ea typeface="Proxima Nova"/>
                <a:cs typeface="Proxima Nova"/>
                <a:sym typeface="Proxima Nova"/>
              </a:rPr>
              <a:t> the weight of the honest nor the selfish chain</a:t>
            </a:r>
            <a:endParaRPr sz="3600" b="1" dirty="0">
              <a:solidFill>
                <a:schemeClr val="dk2"/>
              </a:solidFill>
              <a:latin typeface="Proxima Nova"/>
              <a:ea typeface="Proxima Nova"/>
              <a:cs typeface="Proxima Nova"/>
              <a:sym typeface="Proxima Nova"/>
            </a:endParaRPr>
          </a:p>
        </p:txBody>
      </p:sp>
      <p:sp>
        <p:nvSpPr>
          <p:cNvPr id="1506" name="Google Shape;1506;p97"/>
          <p:cNvSpPr txBox="1"/>
          <p:nvPr/>
        </p:nvSpPr>
        <p:spPr>
          <a:xfrm>
            <a:off x="14161454" y="10582765"/>
            <a:ext cx="58866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dirty="0">
                <a:latin typeface="Proxima Nova"/>
                <a:ea typeface="Proxima Nova"/>
                <a:cs typeface="Proxima Nova"/>
                <a:sym typeface="Proxima Nova"/>
              </a:rPr>
              <a:t>Choice 2: Don't publish</a:t>
            </a:r>
            <a:endParaRPr sz="3700" b="1" dirty="0">
              <a:latin typeface="Proxima Nova"/>
              <a:ea typeface="Proxima Nova"/>
              <a:cs typeface="Proxima Nova"/>
              <a:sym typeface="Proxima Nova"/>
            </a:endParaRPr>
          </a:p>
        </p:txBody>
      </p:sp>
      <p:pic>
        <p:nvPicPr>
          <p:cNvPr id="1507" name="Google Shape;1507;p97"/>
          <p:cNvPicPr preferRelativeResize="0"/>
          <p:nvPr/>
        </p:nvPicPr>
        <p:blipFill>
          <a:blip r:embed="rId5">
            <a:alphaModFix/>
          </a:blip>
          <a:stretch>
            <a:fillRect/>
          </a:stretch>
        </p:blipFill>
        <p:spPr>
          <a:xfrm>
            <a:off x="1266900" y="5646991"/>
            <a:ext cx="20063125" cy="5092893"/>
          </a:xfrm>
          <a:prstGeom prst="rect">
            <a:avLst/>
          </a:prstGeom>
          <a:noFill/>
          <a:ln>
            <a:noFill/>
          </a:ln>
        </p:spPr>
      </p:pic>
      <p:sp>
        <p:nvSpPr>
          <p:cNvPr id="1508" name="Google Shape;1508;p97"/>
          <p:cNvSpPr/>
          <p:nvPr/>
        </p:nvSpPr>
        <p:spPr>
          <a:xfrm>
            <a:off x="6086008" y="5511151"/>
            <a:ext cx="6439200" cy="33744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97"/>
          <p:cNvSpPr/>
          <p:nvPr/>
        </p:nvSpPr>
        <p:spPr>
          <a:xfrm>
            <a:off x="1550391" y="5511151"/>
            <a:ext cx="5603100" cy="30102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 name="Google Shape;1539;p100">
            <a:extLst>
              <a:ext uri="{FF2B5EF4-FFF2-40B4-BE49-F238E27FC236}">
                <a16:creationId xmlns:a16="http://schemas.microsoft.com/office/drawing/2014/main" id="{F33FE56F-F46C-BF8D-8F5B-3F271602772B}"/>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8993B336-9E1B-6A16-3CD8-F9B2D7317B7D}"/>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15"/>
        <p:cNvGrpSpPr/>
        <p:nvPr/>
      </p:nvGrpSpPr>
      <p:grpSpPr>
        <a:xfrm>
          <a:off x="0" y="0"/>
          <a:ext cx="0" cy="0"/>
          <a:chOff x="0" y="0"/>
          <a:chExt cx="0" cy="0"/>
        </a:xfrm>
      </p:grpSpPr>
      <p:sp>
        <p:nvSpPr>
          <p:cNvPr id="1516" name="Google Shape;1516;p98"/>
          <p:cNvSpPr txBox="1"/>
          <p:nvPr/>
        </p:nvSpPr>
        <p:spPr>
          <a:xfrm>
            <a:off x="625850" y="12144875"/>
            <a:ext cx="5363400" cy="1400100"/>
          </a:xfrm>
          <a:prstGeom prst="rect">
            <a:avLst/>
          </a:prstGeom>
          <a:noFill/>
          <a:ln>
            <a:noFill/>
          </a:ln>
        </p:spPr>
        <p:txBody>
          <a:bodyPr spcFirstLastPara="1" wrap="square" lIns="91450" tIns="91450" rIns="91450" bIns="91450" anchor="t"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US" sz="2400">
                <a:solidFill>
                  <a:srgbClr val="B7B7B7"/>
                </a:solidFill>
                <a:latin typeface="Proxima Nova"/>
                <a:ea typeface="Proxima Nova"/>
                <a:cs typeface="Proxima Nova"/>
                <a:sym typeface="Proxima Nova"/>
              </a:rPr>
              <a:t>AUTHOR: MAX FANG</a:t>
            </a:r>
            <a:endParaRPr sz="2400">
              <a:solidFill>
                <a:srgbClr val="B7B7B7"/>
              </a:solidFill>
              <a:latin typeface="Proxima Nova"/>
              <a:ea typeface="Proxima Nova"/>
              <a:cs typeface="Proxima Nova"/>
              <a:sym typeface="Proxima Nova"/>
            </a:endParaRPr>
          </a:p>
        </p:txBody>
      </p:sp>
      <p:sp>
        <p:nvSpPr>
          <p:cNvPr id="1517" name="Google Shape;1517;p98"/>
          <p:cNvSpPr txBox="1">
            <a:spLocks noGrp="1"/>
          </p:cNvSpPr>
          <p:nvPr>
            <p:ph type="body" idx="4294967295"/>
          </p:nvPr>
        </p:nvSpPr>
        <p:spPr>
          <a:xfrm>
            <a:off x="1323975" y="2085120"/>
            <a:ext cx="23053675" cy="42989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300" dirty="0">
                <a:solidFill>
                  <a:schemeClr val="dk2"/>
                </a:solidFill>
                <a:latin typeface="Proxima Nova"/>
                <a:ea typeface="Proxima Nova"/>
                <a:cs typeface="Proxima Nova"/>
                <a:sym typeface="Proxima Nova"/>
              </a:rPr>
              <a:t>Result: Regardless of which option is chosen...</a:t>
            </a:r>
            <a:endParaRPr sz="43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300"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300" b="1" dirty="0">
                <a:solidFill>
                  <a:schemeClr val="dk2"/>
                </a:solidFill>
                <a:latin typeface="Proxima Nova"/>
                <a:ea typeface="Proxima Nova"/>
                <a:cs typeface="Proxima Nova"/>
                <a:sym typeface="Proxima Nova"/>
              </a:rPr>
              <a:t>𝑆</a:t>
            </a:r>
            <a:r>
              <a:rPr lang="en-US" sz="4300" dirty="0">
                <a:solidFill>
                  <a:schemeClr val="dk2"/>
                </a:solidFill>
                <a:latin typeface="Proxima Nova"/>
                <a:ea typeface="Proxima Nova"/>
                <a:cs typeface="Proxima Nova"/>
                <a:sym typeface="Proxima Nova"/>
              </a:rPr>
              <a:t> will </a:t>
            </a:r>
            <a:r>
              <a:rPr lang="en-US" sz="4300" b="1" dirty="0">
                <a:solidFill>
                  <a:schemeClr val="dk2"/>
                </a:solidFill>
                <a:latin typeface="Proxima Nova"/>
                <a:ea typeface="Proxima Nova"/>
                <a:cs typeface="Proxima Nova"/>
                <a:sym typeface="Proxima Nova"/>
              </a:rPr>
              <a:t>not</a:t>
            </a:r>
            <a:r>
              <a:rPr lang="en-US" sz="4300" dirty="0">
                <a:solidFill>
                  <a:schemeClr val="dk2"/>
                </a:solidFill>
                <a:latin typeface="Proxima Nova"/>
                <a:ea typeface="Proxima Nova"/>
                <a:cs typeface="Proxima Nova"/>
                <a:sym typeface="Proxima Nova"/>
              </a:rPr>
              <a:t> contribute to </a:t>
            </a:r>
            <a:r>
              <a:rPr lang="en-US" sz="4300" b="1" dirty="0">
                <a:solidFill>
                  <a:schemeClr val="dk2"/>
                </a:solidFill>
                <a:latin typeface="Proxima Nova"/>
                <a:ea typeface="Proxima Nova"/>
                <a:cs typeface="Proxima Nova"/>
                <a:sym typeface="Proxima Nova"/>
              </a:rPr>
              <a:t>only</a:t>
            </a:r>
            <a:r>
              <a:rPr lang="en-US" sz="4300" dirty="0">
                <a:solidFill>
                  <a:schemeClr val="dk2"/>
                </a:solidFill>
                <a:latin typeface="Proxima Nova"/>
                <a:ea typeface="Proxima Nova"/>
                <a:cs typeface="Proxima Nova"/>
                <a:sym typeface="Proxima Nova"/>
              </a:rPr>
              <a:t> the weight of the selfish chain.</a:t>
            </a:r>
            <a:endParaRPr sz="4300" dirty="0">
              <a:solidFill>
                <a:schemeClr val="dk2"/>
              </a:solidFill>
              <a:latin typeface="Proxima Nova"/>
              <a:ea typeface="Proxima Nova"/>
              <a:cs typeface="Proxima Nova"/>
              <a:sym typeface="Proxima Nova"/>
            </a:endParaRPr>
          </a:p>
          <a:p>
            <a:pPr marL="2438400" lvl="1" indent="-882650" algn="l" rtl="0">
              <a:spcBef>
                <a:spcPts val="0"/>
              </a:spcBef>
              <a:spcAft>
                <a:spcPts val="0"/>
              </a:spcAft>
              <a:buClr>
                <a:schemeClr val="dk2"/>
              </a:buClr>
              <a:buSzPts val="4300"/>
              <a:buFont typeface="Proxima Nova"/>
              <a:buChar char="○"/>
            </a:pPr>
            <a:r>
              <a:rPr lang="en-US" sz="4300" dirty="0">
                <a:solidFill>
                  <a:schemeClr val="dk2"/>
                </a:solidFill>
                <a:latin typeface="Proxima Nova"/>
                <a:ea typeface="Proxima Nova"/>
                <a:cs typeface="Proxima Nova"/>
                <a:sym typeface="Proxima Nova"/>
              </a:rPr>
              <a:t>Will only contribute to </a:t>
            </a:r>
            <a:r>
              <a:rPr lang="en-US" sz="4300" b="1" dirty="0">
                <a:solidFill>
                  <a:schemeClr val="dk2"/>
                </a:solidFill>
                <a:latin typeface="Proxima Nova"/>
                <a:ea typeface="Proxima Nova"/>
                <a:cs typeface="Proxima Nova"/>
                <a:sym typeface="Proxima Nova"/>
              </a:rPr>
              <a:t>both</a:t>
            </a:r>
            <a:r>
              <a:rPr lang="en-US" sz="4300" dirty="0">
                <a:solidFill>
                  <a:schemeClr val="dk2"/>
                </a:solidFill>
                <a:latin typeface="Proxima Nova"/>
                <a:ea typeface="Proxima Nova"/>
                <a:cs typeface="Proxima Nova"/>
                <a:sym typeface="Proxima Nova"/>
              </a:rPr>
              <a:t> or </a:t>
            </a:r>
            <a:r>
              <a:rPr lang="en-US" sz="4300" b="1" dirty="0">
                <a:solidFill>
                  <a:schemeClr val="dk2"/>
                </a:solidFill>
                <a:latin typeface="Proxima Nova"/>
                <a:ea typeface="Proxima Nova"/>
                <a:cs typeface="Proxima Nova"/>
                <a:sym typeface="Proxima Nova"/>
              </a:rPr>
              <a:t>neither</a:t>
            </a:r>
            <a:endParaRPr sz="4300" b="1" dirty="0">
              <a:solidFill>
                <a:schemeClr val="dk2"/>
              </a:solidFill>
              <a:latin typeface="Proxima Nova"/>
              <a:ea typeface="Proxima Nova"/>
              <a:cs typeface="Proxima Nova"/>
              <a:sym typeface="Proxima Nova"/>
            </a:endParaRPr>
          </a:p>
          <a:p>
            <a:pPr marL="1219200" lvl="0" indent="-882650" algn="l" rtl="0">
              <a:spcBef>
                <a:spcPts val="0"/>
              </a:spcBef>
              <a:spcAft>
                <a:spcPts val="0"/>
              </a:spcAft>
              <a:buClr>
                <a:schemeClr val="dk2"/>
              </a:buClr>
              <a:buSzPts val="4300"/>
              <a:buFont typeface="Proxima Nova"/>
              <a:buChar char="●"/>
            </a:pPr>
            <a:r>
              <a:rPr lang="en-US" sz="4300" dirty="0">
                <a:solidFill>
                  <a:schemeClr val="dk2"/>
                </a:solidFill>
                <a:latin typeface="Proxima Nova"/>
                <a:ea typeface="Proxima Nova"/>
                <a:cs typeface="Proxima Nova"/>
                <a:sym typeface="Proxima Nova"/>
              </a:rPr>
              <a:t>Completely nullifies the advantage of the secret block </a:t>
            </a:r>
            <a:r>
              <a:rPr lang="en-US" sz="4300" b="1" dirty="0">
                <a:solidFill>
                  <a:schemeClr val="dk2"/>
                </a:solidFill>
                <a:latin typeface="Proxima Nova"/>
                <a:ea typeface="Proxima Nova"/>
                <a:cs typeface="Proxima Nova"/>
                <a:sym typeface="Proxima Nova"/>
              </a:rPr>
              <a:t>𝑆 </a:t>
            </a:r>
            <a:r>
              <a:rPr lang="en-US" sz="4300" dirty="0">
                <a:solidFill>
                  <a:schemeClr val="dk2"/>
                </a:solidFill>
                <a:latin typeface="Proxima Nova"/>
                <a:ea typeface="Proxima Nova"/>
                <a:cs typeface="Proxima Nova"/>
                <a:sym typeface="Proxima Nova"/>
              </a:rPr>
              <a:t>!</a:t>
            </a:r>
            <a:endParaRPr sz="4300" b="1" dirty="0">
              <a:solidFill>
                <a:schemeClr val="dk2"/>
              </a:solidFill>
              <a:latin typeface="Proxima Nova"/>
              <a:ea typeface="Proxima Nova"/>
              <a:cs typeface="Proxima Nova"/>
              <a:sym typeface="Proxima Nova"/>
            </a:endParaRPr>
          </a:p>
        </p:txBody>
      </p:sp>
      <p:pic>
        <p:nvPicPr>
          <p:cNvPr id="1518" name="Google Shape;1518;p98"/>
          <p:cNvPicPr preferRelativeResize="0"/>
          <p:nvPr/>
        </p:nvPicPr>
        <p:blipFill>
          <a:blip r:embed="rId5">
            <a:alphaModFix/>
          </a:blip>
          <a:stretch>
            <a:fillRect/>
          </a:stretch>
        </p:blipFill>
        <p:spPr>
          <a:xfrm>
            <a:off x="2648056" y="5532570"/>
            <a:ext cx="17390911" cy="4687245"/>
          </a:xfrm>
          <a:prstGeom prst="rect">
            <a:avLst/>
          </a:prstGeom>
          <a:noFill/>
          <a:ln>
            <a:noFill/>
          </a:ln>
        </p:spPr>
      </p:pic>
      <p:sp>
        <p:nvSpPr>
          <p:cNvPr id="1519" name="Google Shape;1519;p98"/>
          <p:cNvSpPr txBox="1"/>
          <p:nvPr/>
        </p:nvSpPr>
        <p:spPr>
          <a:xfrm>
            <a:off x="3592314" y="10219812"/>
            <a:ext cx="45252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a:latin typeface="Proxima Nova"/>
                <a:ea typeface="Proxima Nova"/>
                <a:cs typeface="Proxima Nova"/>
                <a:sym typeface="Proxima Nova"/>
              </a:rPr>
              <a:t>Choice 1: Publish</a:t>
            </a:r>
            <a:endParaRPr sz="3700" b="1">
              <a:latin typeface="Proxima Nova"/>
              <a:ea typeface="Proxima Nova"/>
              <a:cs typeface="Proxima Nova"/>
              <a:sym typeface="Proxima Nova"/>
            </a:endParaRPr>
          </a:p>
        </p:txBody>
      </p:sp>
      <p:sp>
        <p:nvSpPr>
          <p:cNvPr id="1520" name="Google Shape;1520;p98"/>
          <p:cNvSpPr txBox="1"/>
          <p:nvPr/>
        </p:nvSpPr>
        <p:spPr>
          <a:xfrm>
            <a:off x="12921180" y="10118737"/>
            <a:ext cx="5886600" cy="8184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b="1">
                <a:latin typeface="Proxima Nova"/>
                <a:ea typeface="Proxima Nova"/>
                <a:cs typeface="Proxima Nova"/>
                <a:sym typeface="Proxima Nova"/>
              </a:rPr>
              <a:t>Choice 2: Don't publish</a:t>
            </a:r>
            <a:endParaRPr sz="3700" b="1">
              <a:latin typeface="Proxima Nova"/>
              <a:ea typeface="Proxima Nova"/>
              <a:cs typeface="Proxima Nova"/>
              <a:sym typeface="Proxima Nova"/>
            </a:endParaRPr>
          </a:p>
        </p:txBody>
      </p:sp>
      <p:sp>
        <p:nvSpPr>
          <p:cNvPr id="2" name="Google Shape;1539;p100">
            <a:extLst>
              <a:ext uri="{FF2B5EF4-FFF2-40B4-BE49-F238E27FC236}">
                <a16:creationId xmlns:a16="http://schemas.microsoft.com/office/drawing/2014/main" id="{7D86946A-B90D-B09D-5B5B-37EA9E04A14C}"/>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0FB767D5-6088-CFBF-B02F-8F24B85C8AEA}"/>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26"/>
        <p:cNvGrpSpPr/>
        <p:nvPr/>
      </p:nvGrpSpPr>
      <p:grpSpPr>
        <a:xfrm>
          <a:off x="0" y="0"/>
          <a:ext cx="0" cy="0"/>
          <a:chOff x="0" y="0"/>
          <a:chExt cx="0" cy="0"/>
        </a:xfrm>
      </p:grpSpPr>
      <p:pic>
        <p:nvPicPr>
          <p:cNvPr id="1530" name="Google Shape;1530;p99"/>
          <p:cNvPicPr preferRelativeResize="0"/>
          <p:nvPr/>
        </p:nvPicPr>
        <p:blipFill>
          <a:blip r:embed="rId5">
            <a:alphaModFix/>
          </a:blip>
          <a:stretch>
            <a:fillRect/>
          </a:stretch>
        </p:blipFill>
        <p:spPr>
          <a:xfrm>
            <a:off x="2598250" y="3811070"/>
            <a:ext cx="9645075" cy="7961576"/>
          </a:xfrm>
          <a:prstGeom prst="rect">
            <a:avLst/>
          </a:prstGeom>
          <a:noFill/>
          <a:ln>
            <a:noFill/>
          </a:ln>
        </p:spPr>
      </p:pic>
      <p:pic>
        <p:nvPicPr>
          <p:cNvPr id="1531" name="Google Shape;1531;p99"/>
          <p:cNvPicPr preferRelativeResize="0"/>
          <p:nvPr/>
        </p:nvPicPr>
        <p:blipFill>
          <a:blip r:embed="rId6">
            <a:alphaModFix/>
          </a:blip>
          <a:stretch>
            <a:fillRect/>
          </a:stretch>
        </p:blipFill>
        <p:spPr>
          <a:xfrm>
            <a:off x="12959125" y="3696088"/>
            <a:ext cx="8804650" cy="8191550"/>
          </a:xfrm>
          <a:prstGeom prst="rect">
            <a:avLst/>
          </a:prstGeom>
          <a:noFill/>
          <a:ln>
            <a:noFill/>
          </a:ln>
        </p:spPr>
      </p:pic>
      <p:sp>
        <p:nvSpPr>
          <p:cNvPr id="2" name="Google Shape;1539;p100">
            <a:extLst>
              <a:ext uri="{FF2B5EF4-FFF2-40B4-BE49-F238E27FC236}">
                <a16:creationId xmlns:a16="http://schemas.microsoft.com/office/drawing/2014/main" id="{B700031C-0E04-BB3B-8D70-1E7AC2C57292}"/>
              </a:ext>
            </a:extLst>
          </p:cNvPr>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3" name="Google Shape;1540;p100">
            <a:extLst>
              <a:ext uri="{FF2B5EF4-FFF2-40B4-BE49-F238E27FC236}">
                <a16:creationId xmlns:a16="http://schemas.microsoft.com/office/drawing/2014/main" id="{427AB267-298D-A56B-61A3-3040056A1DEA}"/>
              </a:ext>
            </a:extLst>
          </p:cNvPr>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36"/>
        <p:cNvGrpSpPr/>
        <p:nvPr/>
      </p:nvGrpSpPr>
      <p:grpSpPr>
        <a:xfrm>
          <a:off x="0" y="0"/>
          <a:ext cx="0" cy="0"/>
          <a:chOff x="0" y="0"/>
          <a:chExt cx="0" cy="0"/>
        </a:xfrm>
      </p:grpSpPr>
      <p:sp>
        <p:nvSpPr>
          <p:cNvPr id="1537" name="Google Shape;1537;p100"/>
          <p:cNvSpPr txBox="1">
            <a:spLocks noGrp="1"/>
          </p:cNvSpPr>
          <p:nvPr>
            <p:ph type="body" idx="4294967295"/>
          </p:nvPr>
        </p:nvSpPr>
        <p:spPr>
          <a:xfrm>
            <a:off x="0" y="1671638"/>
            <a:ext cx="22717125" cy="9242425"/>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b="1" dirty="0">
                <a:solidFill>
                  <a:schemeClr val="dk2"/>
                </a:solidFill>
                <a:latin typeface="Proxima Nova"/>
                <a:ea typeface="Proxima Nova"/>
                <a:cs typeface="Proxima Nova"/>
                <a:sym typeface="Proxima Nova"/>
              </a:rPr>
              <a:t>Limitations</a:t>
            </a:r>
            <a:endParaRPr sz="4000" b="1"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Bitcoin aims </a:t>
            </a:r>
            <a:r>
              <a:rPr lang="hu-HU" sz="4000" dirty="0" err="1">
                <a:solidFill>
                  <a:schemeClr val="dk2"/>
                </a:solidFill>
                <a:latin typeface="Proxima Nova"/>
                <a:ea typeface="Proxima Nova"/>
                <a:cs typeface="Proxima Nova"/>
                <a:sym typeface="Proxima Nova"/>
              </a:rPr>
              <a:t>to</a:t>
            </a:r>
            <a:r>
              <a:rPr lang="hu-HU" sz="4000" dirty="0">
                <a:solidFill>
                  <a:schemeClr val="dk2"/>
                </a:solidFill>
                <a:latin typeface="Proxima Nova"/>
                <a:ea typeface="Proxima Nova"/>
                <a:cs typeface="Proxima Nova"/>
                <a:sym typeface="Proxima Nova"/>
              </a:rPr>
              <a:t> </a:t>
            </a:r>
            <a:r>
              <a:rPr lang="en-US" sz="4000" dirty="0">
                <a:solidFill>
                  <a:schemeClr val="dk2"/>
                </a:solidFill>
                <a:latin typeface="Proxima Nova"/>
                <a:ea typeface="Proxima Nova"/>
                <a:cs typeface="Proxima Nova"/>
                <a:sym typeface="Proxima Nova"/>
              </a:rPr>
              <a:t>be asynchronous, Publish and Perish assumes synchronicity</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(Because it assumes an upper bound of block propagation time)</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Because of this, it's basically useless</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When the fail-safe parameter k &gt; 1, an attacker may broadcast blocks right before they are late to cause inconsistent views among the honest miners</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Several other selfish mining defenses also require a fixed upper bound on the block propagation time in order to be effective</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During the transition period to weighted FRP, an attacker can launch double-spend attacks</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Neglects real world factors:</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Does not permit the occurrence of natural forks</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Does not consider transaction fees on the selfish miner’s strategy</a:t>
            </a:r>
            <a:endParaRPr sz="4000" dirty="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Does not consider how multiple selfish miners could collude and compete with each other</a:t>
            </a:r>
            <a:endParaRPr sz="4000" dirty="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dirty="0">
                <a:solidFill>
                  <a:schemeClr val="dk2"/>
                </a:solidFill>
                <a:latin typeface="Proxima Nova"/>
                <a:ea typeface="Proxima Nova"/>
                <a:cs typeface="Proxima Nova"/>
                <a:sym typeface="Proxima Nova"/>
              </a:rPr>
              <a:t>Does not achieve incentive compatibility, but is the closest scheme to date</a:t>
            </a:r>
            <a:endParaRPr sz="4000" dirty="0">
              <a:solidFill>
                <a:schemeClr val="dk2"/>
              </a:solidFill>
              <a:latin typeface="Proxima Nova"/>
              <a:ea typeface="Proxima Nova"/>
              <a:cs typeface="Proxima Nova"/>
              <a:sym typeface="Proxima Nova"/>
            </a:endParaRPr>
          </a:p>
        </p:txBody>
      </p:sp>
      <p:sp>
        <p:nvSpPr>
          <p:cNvPr id="1539" name="Google Shape;1539;p100"/>
          <p:cNvSpPr txBox="1"/>
          <p:nvPr/>
        </p:nvSpPr>
        <p:spPr>
          <a:xfrm>
            <a:off x="2924725" y="109588"/>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PUBLISH OR PERISH</a:t>
            </a:r>
            <a:endParaRPr sz="7200" b="1" dirty="0">
              <a:solidFill>
                <a:schemeClr val="bg1"/>
              </a:solidFill>
              <a:latin typeface="Montserrat"/>
              <a:ea typeface="Montserrat"/>
              <a:cs typeface="Montserrat"/>
              <a:sym typeface="Montserrat"/>
            </a:endParaRPr>
          </a:p>
        </p:txBody>
      </p:sp>
      <p:sp>
        <p:nvSpPr>
          <p:cNvPr id="1540" name="Google Shape;1540;p100"/>
          <p:cNvSpPr txBox="1"/>
          <p:nvPr/>
        </p:nvSpPr>
        <p:spPr>
          <a:xfrm>
            <a:off x="2924725" y="1112488"/>
            <a:ext cx="18405300" cy="10029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ZHANG AND PRENEEL, "PUBLISH OR PERISH" (2017)</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12"/>
        <p:cNvGrpSpPr/>
        <p:nvPr/>
      </p:nvGrpSpPr>
      <p:grpSpPr>
        <a:xfrm>
          <a:off x="0" y="0"/>
          <a:ext cx="0" cy="0"/>
          <a:chOff x="0" y="0"/>
          <a:chExt cx="0" cy="0"/>
        </a:xfrm>
      </p:grpSpPr>
      <p:sp>
        <p:nvSpPr>
          <p:cNvPr id="213" name="Google Shape;213;p32"/>
          <p:cNvSpPr txBox="1">
            <a:spLocks noGrp="1"/>
          </p:cNvSpPr>
          <p:nvPr>
            <p:ph type="body" idx="4294967295"/>
          </p:nvPr>
        </p:nvSpPr>
        <p:spPr>
          <a:xfrm>
            <a:off x="0" y="3584575"/>
            <a:ext cx="11414125" cy="7742238"/>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300" b="1" dirty="0">
                <a:latin typeface="Proxima Nova"/>
                <a:ea typeface="Proxima Nova"/>
                <a:cs typeface="Proxima Nova"/>
                <a:sym typeface="Proxima Nova"/>
              </a:rPr>
              <a:t>Proportional</a:t>
            </a:r>
            <a:r>
              <a:rPr lang="en-US" sz="4300" dirty="0">
                <a:latin typeface="Proxima Nova"/>
                <a:ea typeface="Proxima Nova"/>
                <a:cs typeface="Proxima Nova"/>
                <a:sym typeface="Proxima Nova"/>
              </a:rPr>
              <a:t> pool rewards per share high when just starting on a new block, but inversely proportional to number of shares submitted</a:t>
            </a:r>
            <a:endParaRPr sz="4300" dirty="0">
              <a:latin typeface="Proxima Nova"/>
              <a:ea typeface="Proxima Nova"/>
              <a:cs typeface="Proxima Nova"/>
              <a:sym typeface="Proxima Nova"/>
            </a:endParaRPr>
          </a:p>
          <a:p>
            <a:pPr marL="0" lvl="0" indent="0" algn="l" rtl="0">
              <a:spcBef>
                <a:spcPts val="0"/>
              </a:spcBef>
              <a:spcAft>
                <a:spcPts val="0"/>
              </a:spcAft>
              <a:buNone/>
            </a:pPr>
            <a:endParaRPr sz="4300" dirty="0">
              <a:latin typeface="Proxima Nova"/>
              <a:ea typeface="Proxima Nova"/>
              <a:cs typeface="Proxima Nova"/>
              <a:sym typeface="Proxima Nova"/>
            </a:endParaRPr>
          </a:p>
          <a:p>
            <a:pPr marL="0" lvl="0" indent="0" algn="l" rtl="0">
              <a:spcBef>
                <a:spcPts val="0"/>
              </a:spcBef>
              <a:spcAft>
                <a:spcPts val="0"/>
              </a:spcAft>
              <a:buNone/>
            </a:pPr>
            <a:r>
              <a:rPr lang="en-US" sz="4300" b="1" dirty="0">
                <a:latin typeface="Proxima Nova"/>
                <a:ea typeface="Proxima Nova"/>
                <a:cs typeface="Proxima Nova"/>
                <a:sym typeface="Proxima Nova"/>
              </a:rPr>
              <a:t>Pay-per-share </a:t>
            </a:r>
            <a:r>
              <a:rPr lang="en-US" sz="4300" dirty="0">
                <a:latin typeface="Proxima Nova"/>
                <a:ea typeface="Proxima Nova"/>
                <a:cs typeface="Proxima Nova"/>
                <a:sym typeface="Proxima Nova"/>
              </a:rPr>
              <a:t>pool rewards per share constant no matter how many shares submitted</a:t>
            </a:r>
            <a:endParaRPr sz="4300" dirty="0">
              <a:latin typeface="Proxima Nova"/>
              <a:ea typeface="Proxima Nova"/>
              <a:cs typeface="Proxima Nova"/>
              <a:sym typeface="Proxima Nova"/>
            </a:endParaRPr>
          </a:p>
          <a:p>
            <a:pPr marL="0" lvl="0" indent="0" algn="l" rtl="0">
              <a:spcBef>
                <a:spcPts val="0"/>
              </a:spcBef>
              <a:spcAft>
                <a:spcPts val="0"/>
              </a:spcAft>
              <a:buNone/>
            </a:pPr>
            <a:endParaRPr sz="4300" dirty="0">
              <a:latin typeface="Proxima Nova"/>
              <a:ea typeface="Proxima Nova"/>
              <a:cs typeface="Proxima Nova"/>
              <a:sym typeface="Proxima Nova"/>
            </a:endParaRPr>
          </a:p>
          <a:p>
            <a:pPr marL="0" lvl="0" indent="0" algn="l" rtl="0">
              <a:spcBef>
                <a:spcPts val="0"/>
              </a:spcBef>
              <a:spcAft>
                <a:spcPts val="0"/>
              </a:spcAft>
              <a:buNone/>
            </a:pPr>
            <a:r>
              <a:rPr lang="en-US" sz="4300" b="1" dirty="0">
                <a:latin typeface="Proxima Nova"/>
                <a:ea typeface="Proxima Nova"/>
                <a:cs typeface="Proxima Nova"/>
                <a:sym typeface="Proxima Nova"/>
              </a:rPr>
              <a:t>How does a miner maximize their profit?</a:t>
            </a:r>
            <a:endParaRPr sz="4300" b="1" dirty="0">
              <a:latin typeface="Proxima Nova"/>
              <a:ea typeface="Proxima Nova"/>
              <a:cs typeface="Proxima Nova"/>
              <a:sym typeface="Proxima Nova"/>
            </a:endParaRPr>
          </a:p>
        </p:txBody>
      </p:sp>
      <p:sp>
        <p:nvSpPr>
          <p:cNvPr id="214" name="Google Shape;214;p32"/>
          <p:cNvSpPr txBox="1"/>
          <p:nvPr/>
        </p:nvSpPr>
        <p:spPr>
          <a:xfrm>
            <a:off x="13603656" y="10230933"/>
            <a:ext cx="9740700" cy="20793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Parameters:</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Pool has 10% of network hashrate</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4 shares expected per valid block</a:t>
            </a:r>
            <a:endParaRPr sz="3700">
              <a:latin typeface="Proxima Nova"/>
              <a:ea typeface="Proxima Nova"/>
              <a:cs typeface="Proxima Nova"/>
              <a:sym typeface="Proxima Nova"/>
            </a:endParaRPr>
          </a:p>
        </p:txBody>
      </p:sp>
      <p:pic>
        <p:nvPicPr>
          <p:cNvPr id="216" name="Google Shape;216;p32" title="Rewards per share for Pay-Per-Share and Proportional Pools"/>
          <p:cNvPicPr preferRelativeResize="0"/>
          <p:nvPr/>
        </p:nvPicPr>
        <p:blipFill>
          <a:blip r:embed="rId5">
            <a:alphaModFix/>
          </a:blip>
          <a:stretch>
            <a:fillRect/>
          </a:stretch>
        </p:blipFill>
        <p:spPr>
          <a:xfrm>
            <a:off x="12096747" y="1078999"/>
            <a:ext cx="11911459" cy="9149325"/>
          </a:xfrm>
          <a:prstGeom prst="rect">
            <a:avLst/>
          </a:prstGeom>
          <a:noFill/>
          <a:ln>
            <a:noFill/>
          </a:ln>
        </p:spPr>
      </p:pic>
      <p:sp>
        <p:nvSpPr>
          <p:cNvPr id="217" name="Google Shape;217;p3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18" name="Google Shape;218;p32"/>
          <p:cNvSpPr txBox="1"/>
          <p:nvPr/>
        </p:nvSpPr>
        <p:spPr>
          <a:xfrm>
            <a:off x="2924725" y="257296"/>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219" name="Google Shape;219;p32"/>
          <p:cNvSpPr txBox="1"/>
          <p:nvPr/>
        </p:nvSpPr>
        <p:spPr>
          <a:xfrm>
            <a:off x="2924725" y="1331334"/>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POOL HOPPING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24"/>
        <p:cNvGrpSpPr/>
        <p:nvPr/>
      </p:nvGrpSpPr>
      <p:grpSpPr>
        <a:xfrm>
          <a:off x="0" y="0"/>
          <a:ext cx="0" cy="0"/>
          <a:chOff x="0" y="0"/>
          <a:chExt cx="0" cy="0"/>
        </a:xfrm>
      </p:grpSpPr>
      <p:sp>
        <p:nvSpPr>
          <p:cNvPr id="225" name="Google Shape;225;p33"/>
          <p:cNvSpPr txBox="1">
            <a:spLocks noGrp="1"/>
          </p:cNvSpPr>
          <p:nvPr>
            <p:ph type="body" idx="4294967295"/>
          </p:nvPr>
        </p:nvSpPr>
        <p:spPr>
          <a:xfrm>
            <a:off x="0" y="3584575"/>
            <a:ext cx="11414125" cy="7742238"/>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300" b="1">
                <a:latin typeface="Proxima Nova"/>
                <a:ea typeface="Proxima Nova"/>
                <a:cs typeface="Proxima Nova"/>
                <a:sym typeface="Proxima Nova"/>
              </a:rPr>
              <a:t>Proportional</a:t>
            </a:r>
            <a:r>
              <a:rPr lang="en-US" sz="4300">
                <a:latin typeface="Proxima Nova"/>
                <a:ea typeface="Proxima Nova"/>
                <a:cs typeface="Proxima Nova"/>
                <a:sym typeface="Proxima Nova"/>
              </a:rPr>
              <a:t> pool rewards per share high when just starting on a new block, but inversely proportional to number of shares submitted</a:t>
            </a:r>
            <a:endParaRPr sz="4300">
              <a:latin typeface="Proxima Nova"/>
              <a:ea typeface="Proxima Nova"/>
              <a:cs typeface="Proxima Nova"/>
              <a:sym typeface="Proxima Nova"/>
            </a:endParaRPr>
          </a:p>
          <a:p>
            <a:pPr marL="0" lvl="0" indent="0" algn="l" rtl="0">
              <a:spcBef>
                <a:spcPts val="0"/>
              </a:spcBef>
              <a:spcAft>
                <a:spcPts val="0"/>
              </a:spcAft>
              <a:buNone/>
            </a:pPr>
            <a:endParaRPr sz="4300">
              <a:latin typeface="Proxima Nova"/>
              <a:ea typeface="Proxima Nova"/>
              <a:cs typeface="Proxima Nova"/>
              <a:sym typeface="Proxima Nova"/>
            </a:endParaRPr>
          </a:p>
          <a:p>
            <a:pPr marL="0" lvl="0" indent="0" algn="l" rtl="0">
              <a:spcBef>
                <a:spcPts val="0"/>
              </a:spcBef>
              <a:spcAft>
                <a:spcPts val="0"/>
              </a:spcAft>
              <a:buNone/>
            </a:pPr>
            <a:r>
              <a:rPr lang="en-US" sz="4300" b="1">
                <a:latin typeface="Proxima Nova"/>
                <a:ea typeface="Proxima Nova"/>
                <a:cs typeface="Proxima Nova"/>
                <a:sym typeface="Proxima Nova"/>
              </a:rPr>
              <a:t>Pay-per-share </a:t>
            </a:r>
            <a:r>
              <a:rPr lang="en-US" sz="4300">
                <a:latin typeface="Proxima Nova"/>
                <a:ea typeface="Proxima Nova"/>
                <a:cs typeface="Proxima Nova"/>
                <a:sym typeface="Proxima Nova"/>
              </a:rPr>
              <a:t>pool rewards per share constant no matter how many shares submitted</a:t>
            </a:r>
            <a:endParaRPr sz="4300">
              <a:latin typeface="Proxima Nova"/>
              <a:ea typeface="Proxima Nova"/>
              <a:cs typeface="Proxima Nova"/>
              <a:sym typeface="Proxima Nova"/>
            </a:endParaRPr>
          </a:p>
          <a:p>
            <a:pPr marL="0" lvl="0" indent="0" algn="l" rtl="0">
              <a:spcBef>
                <a:spcPts val="0"/>
              </a:spcBef>
              <a:spcAft>
                <a:spcPts val="0"/>
              </a:spcAft>
              <a:buNone/>
            </a:pPr>
            <a:endParaRPr sz="4300">
              <a:latin typeface="Proxima Nova"/>
              <a:ea typeface="Proxima Nova"/>
              <a:cs typeface="Proxima Nova"/>
              <a:sym typeface="Proxima Nova"/>
            </a:endParaRPr>
          </a:p>
          <a:p>
            <a:pPr marL="0" lvl="0" indent="0" algn="l" rtl="0">
              <a:spcBef>
                <a:spcPts val="0"/>
              </a:spcBef>
              <a:spcAft>
                <a:spcPts val="0"/>
              </a:spcAft>
              <a:buNone/>
            </a:pPr>
            <a:r>
              <a:rPr lang="en-US" sz="4300" b="1">
                <a:solidFill>
                  <a:schemeClr val="dk2"/>
                </a:solidFill>
                <a:latin typeface="Proxima Nova"/>
                <a:ea typeface="Proxima Nova"/>
                <a:cs typeface="Proxima Nova"/>
                <a:sym typeface="Proxima Nova"/>
              </a:rPr>
              <a:t>How does a miner maximize their profit?</a:t>
            </a:r>
            <a:endParaRPr sz="4300" b="1">
              <a:latin typeface="Proxima Nova"/>
              <a:ea typeface="Proxima Nova"/>
              <a:cs typeface="Proxima Nova"/>
              <a:sym typeface="Proxima Nova"/>
            </a:endParaRPr>
          </a:p>
        </p:txBody>
      </p:sp>
      <p:sp>
        <p:nvSpPr>
          <p:cNvPr id="226" name="Google Shape;226;p33"/>
          <p:cNvSpPr txBox="1"/>
          <p:nvPr/>
        </p:nvSpPr>
        <p:spPr>
          <a:xfrm>
            <a:off x="13603656" y="10230933"/>
            <a:ext cx="9740700" cy="20793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700">
                <a:latin typeface="Proxima Nova"/>
                <a:ea typeface="Proxima Nova"/>
                <a:cs typeface="Proxima Nova"/>
                <a:sym typeface="Proxima Nova"/>
              </a:rPr>
              <a:t>Parameters:</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Pool has 10% of network hashrate</a:t>
            </a:r>
            <a:endParaRPr sz="3700">
              <a:latin typeface="Proxima Nova"/>
              <a:ea typeface="Proxima Nova"/>
              <a:cs typeface="Proxima Nova"/>
              <a:sym typeface="Proxima Nova"/>
            </a:endParaRPr>
          </a:p>
          <a:p>
            <a:pPr marL="1219200" lvl="0" indent="-844550" algn="l" rtl="0">
              <a:spcBef>
                <a:spcPts val="0"/>
              </a:spcBef>
              <a:spcAft>
                <a:spcPts val="0"/>
              </a:spcAft>
              <a:buSzPts val="3700"/>
              <a:buFont typeface="Proxima Nova"/>
              <a:buChar char="●"/>
            </a:pPr>
            <a:r>
              <a:rPr lang="en-US" sz="3700">
                <a:latin typeface="Proxima Nova"/>
                <a:ea typeface="Proxima Nova"/>
                <a:cs typeface="Proxima Nova"/>
                <a:sym typeface="Proxima Nova"/>
              </a:rPr>
              <a:t>4 shares expected per valid block</a:t>
            </a:r>
            <a:endParaRPr sz="3700">
              <a:latin typeface="Proxima Nova"/>
              <a:ea typeface="Proxima Nova"/>
              <a:cs typeface="Proxima Nova"/>
              <a:sym typeface="Proxima Nova"/>
            </a:endParaRPr>
          </a:p>
        </p:txBody>
      </p:sp>
      <p:pic>
        <p:nvPicPr>
          <p:cNvPr id="228" name="Google Shape;228;p33" title="Rewards per share for Pay-Per-Share and Proportional Pools"/>
          <p:cNvPicPr preferRelativeResize="0"/>
          <p:nvPr/>
        </p:nvPicPr>
        <p:blipFill>
          <a:blip r:embed="rId5">
            <a:alphaModFix/>
          </a:blip>
          <a:stretch>
            <a:fillRect/>
          </a:stretch>
        </p:blipFill>
        <p:spPr>
          <a:xfrm>
            <a:off x="12119049" y="1078999"/>
            <a:ext cx="11911459" cy="9149325"/>
          </a:xfrm>
          <a:prstGeom prst="rect">
            <a:avLst/>
          </a:prstGeom>
          <a:noFill/>
          <a:ln>
            <a:noFill/>
          </a:ln>
        </p:spPr>
      </p:pic>
      <p:sp>
        <p:nvSpPr>
          <p:cNvPr id="229" name="Google Shape;229;p3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232" name="Google Shape;232;p33"/>
          <p:cNvSpPr/>
          <p:nvPr/>
        </p:nvSpPr>
        <p:spPr>
          <a:xfrm>
            <a:off x="14414850" y="2877550"/>
            <a:ext cx="7411025" cy="5592200"/>
          </a:xfrm>
          <a:custGeom>
            <a:avLst/>
            <a:gdLst/>
            <a:ahLst/>
            <a:cxnLst/>
            <a:rect l="l" t="t" r="r" b="b"/>
            <a:pathLst>
              <a:path w="296441" h="223688" extrusionOk="0">
                <a:moveTo>
                  <a:pt x="0" y="0"/>
                </a:moveTo>
                <a:lnTo>
                  <a:pt x="0" y="223688"/>
                </a:lnTo>
                <a:lnTo>
                  <a:pt x="296441" y="223688"/>
                </a:lnTo>
                <a:lnTo>
                  <a:pt x="296242" y="193300"/>
                </a:lnTo>
                <a:lnTo>
                  <a:pt x="255510" y="188313"/>
                </a:lnTo>
                <a:lnTo>
                  <a:pt x="212284" y="181662"/>
                </a:lnTo>
                <a:lnTo>
                  <a:pt x="161576" y="165868"/>
                </a:lnTo>
                <a:lnTo>
                  <a:pt x="129218" y="154192"/>
                </a:lnTo>
                <a:lnTo>
                  <a:pt x="103157" y="135733"/>
                </a:lnTo>
                <a:lnTo>
                  <a:pt x="85783" y="119445"/>
                </a:lnTo>
                <a:lnTo>
                  <a:pt x="69495" y="93384"/>
                </a:lnTo>
                <a:lnTo>
                  <a:pt x="62980" y="80354"/>
                </a:lnTo>
                <a:lnTo>
                  <a:pt x="54293" y="54293"/>
                </a:lnTo>
                <a:lnTo>
                  <a:pt x="47778" y="30404"/>
                </a:lnTo>
                <a:lnTo>
                  <a:pt x="44520" y="11944"/>
                </a:lnTo>
                <a:lnTo>
                  <a:pt x="42349" y="1085"/>
                </a:lnTo>
                <a:close/>
              </a:path>
            </a:pathLst>
          </a:custGeom>
          <a:solidFill>
            <a:srgbClr val="E06666"/>
          </a:solidFill>
          <a:ln w="9525" cap="flat" cmpd="sng">
            <a:solidFill>
              <a:schemeClr val="dk2"/>
            </a:solidFill>
            <a:prstDash val="solid"/>
            <a:round/>
            <a:headEnd type="none" w="med" len="med"/>
            <a:tailEnd type="none" w="med" len="med"/>
          </a:ln>
        </p:spPr>
        <p:txBody>
          <a:bodyPr/>
          <a:lstStyle/>
          <a:p>
            <a:endParaRPr lang="hu-HU"/>
          </a:p>
        </p:txBody>
      </p:sp>
      <p:sp>
        <p:nvSpPr>
          <p:cNvPr id="2" name="Google Shape;270;p36">
            <a:extLst>
              <a:ext uri="{FF2B5EF4-FFF2-40B4-BE49-F238E27FC236}">
                <a16:creationId xmlns:a16="http://schemas.microsoft.com/office/drawing/2014/main" id="{38B84C33-FEA9-6811-D0CC-6540C937C137}"/>
              </a:ext>
            </a:extLst>
          </p:cNvPr>
          <p:cNvSpPr txBox="1"/>
          <p:nvPr/>
        </p:nvSpPr>
        <p:spPr>
          <a:xfrm>
            <a:off x="2924725" y="378601"/>
            <a:ext cx="19464600" cy="1002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3" name="Google Shape;271;p36">
            <a:extLst>
              <a:ext uri="{FF2B5EF4-FFF2-40B4-BE49-F238E27FC236}">
                <a16:creationId xmlns:a16="http://schemas.microsoft.com/office/drawing/2014/main" id="{B565F67D-D363-1120-D76A-7BC61E24B852}"/>
              </a:ext>
            </a:extLst>
          </p:cNvPr>
          <p:cNvSpPr txBox="1"/>
          <p:nvPr/>
        </p:nvSpPr>
        <p:spPr>
          <a:xfrm>
            <a:off x="2924725" y="1321388"/>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POOL HOPPING</a:t>
            </a:r>
            <a:endParaRPr sz="4500" b="1" dirty="0">
              <a:solidFill>
                <a:schemeClr val="accent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2_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419</TotalTime>
  <Words>7337</Words>
  <Application>Microsoft Office PowerPoint</Application>
  <PresentationFormat>Egyéni</PresentationFormat>
  <Paragraphs>977</Paragraphs>
  <Slides>74</Slides>
  <Notes>74</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74</vt:i4>
      </vt:variant>
    </vt:vector>
  </HeadingPairs>
  <TitlesOfParts>
    <vt:vector size="84" baseType="lpstr">
      <vt:lpstr>Roboto Mono</vt:lpstr>
      <vt:lpstr>Proxima Nova</vt:lpstr>
      <vt:lpstr>Calibri Light</vt:lpstr>
      <vt:lpstr>Lato</vt:lpstr>
      <vt:lpstr>Montserrat</vt:lpstr>
      <vt:lpstr>Poppins</vt:lpstr>
      <vt:lpstr>Verdana</vt:lpstr>
      <vt:lpstr>Arial</vt:lpstr>
      <vt:lpstr>Calibri</vt:lpstr>
      <vt:lpstr>2_Office-téma</vt:lpstr>
      <vt:lpstr>Blockchain course  HOW TO DESTROY BITCOIN: GAME THEORY  AND ATTACKS </vt:lpstr>
      <vt:lpstr>Table of Contents</vt:lpstr>
      <vt:lpstr>POOL STRATEGIES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FORKING &amp; DOUBLE SPENDS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CENSORSHIP</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SELFISH MINING</vt:lpstr>
      <vt:lpstr>PowerPoint-bemutató</vt:lpstr>
      <vt:lpstr>PowerPoint-bemutató</vt:lpstr>
      <vt:lpstr>PowerPoint-bemutató</vt:lpstr>
      <vt:lpstr>PowerPoint-bemutató</vt:lpstr>
      <vt:lpstr>DEFENSE DISCUSSION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cp:lastModifiedBy>Oláh Norbi</cp:lastModifiedBy>
  <cp:revision>17</cp:revision>
  <dcterms:modified xsi:type="dcterms:W3CDTF">2024-04-14T19:59:28Z</dcterms:modified>
</cp:coreProperties>
</file>